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2"/>
  </p:notesMasterIdLst>
  <p:handoutMasterIdLst>
    <p:handoutMasterId r:id="rId63"/>
  </p:handoutMasterIdLst>
  <p:sldIdLst>
    <p:sldId id="256" r:id="rId2"/>
    <p:sldId id="377" r:id="rId3"/>
    <p:sldId id="293" r:id="rId4"/>
    <p:sldId id="257" r:id="rId5"/>
    <p:sldId id="302" r:id="rId6"/>
    <p:sldId id="304" r:id="rId7"/>
    <p:sldId id="260" r:id="rId8"/>
    <p:sldId id="261" r:id="rId9"/>
    <p:sldId id="263" r:id="rId10"/>
    <p:sldId id="303" r:id="rId11"/>
    <p:sldId id="264" r:id="rId12"/>
    <p:sldId id="267" r:id="rId13"/>
    <p:sldId id="375" r:id="rId14"/>
    <p:sldId id="299" r:id="rId15"/>
    <p:sldId id="327" r:id="rId16"/>
    <p:sldId id="269" r:id="rId17"/>
    <p:sldId id="328" r:id="rId18"/>
    <p:sldId id="329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09" r:id="rId28"/>
    <p:sldId id="339" r:id="rId29"/>
    <p:sldId id="340" r:id="rId30"/>
    <p:sldId id="341" r:id="rId31"/>
    <p:sldId id="342" r:id="rId32"/>
    <p:sldId id="349" r:id="rId33"/>
    <p:sldId id="350" r:id="rId34"/>
    <p:sldId id="364" r:id="rId35"/>
    <p:sldId id="367" r:id="rId36"/>
    <p:sldId id="368" r:id="rId37"/>
    <p:sldId id="370" r:id="rId38"/>
    <p:sldId id="322" r:id="rId39"/>
    <p:sldId id="347" r:id="rId40"/>
    <p:sldId id="352" r:id="rId41"/>
    <p:sldId id="280" r:id="rId42"/>
    <p:sldId id="276" r:id="rId43"/>
    <p:sldId id="281" r:id="rId44"/>
    <p:sldId id="282" r:id="rId45"/>
    <p:sldId id="374" r:id="rId46"/>
    <p:sldId id="373" r:id="rId47"/>
    <p:sldId id="320" r:id="rId48"/>
    <p:sldId id="283" r:id="rId49"/>
    <p:sldId id="323" r:id="rId50"/>
    <p:sldId id="286" r:id="rId51"/>
    <p:sldId id="324" r:id="rId52"/>
    <p:sldId id="292" r:id="rId53"/>
    <p:sldId id="321" r:id="rId54"/>
    <p:sldId id="290" r:id="rId55"/>
    <p:sldId id="285" r:id="rId56"/>
    <p:sldId id="294" r:id="rId57"/>
    <p:sldId id="300" r:id="rId58"/>
    <p:sldId id="288" r:id="rId59"/>
    <p:sldId id="291" r:id="rId60"/>
    <p:sldId id="325" r:id="rId61"/>
  </p:sldIdLst>
  <p:sldSz cx="9144000" cy="6858000" type="screen4x3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7986" autoAdjust="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C9D680-CA79-46D5-99AF-C283580306C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122517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8098785-E382-4E67-9EE4-0D99A850B10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466217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ptodateonline.com/online/content/abstract.do?topicKey=pulm_dxs/6444&amp;refNum=83,84" TargetMode="External"/><Relationship Id="rId13" Type="http://schemas.openxmlformats.org/officeDocument/2006/relationships/hyperlink" Target="http://www.uptodateonline.com/online/content/abstract.do?topicKey=pulm_dxs/6444&amp;refNum=86" TargetMode="External"/><Relationship Id="rId18" Type="http://schemas.openxmlformats.org/officeDocument/2006/relationships/hyperlink" Target="http://www.uptodateonline.com/online/content/topic.do?topicKey=drug_l_z/143814&amp;drug=true" TargetMode="External"/><Relationship Id="rId3" Type="http://schemas.openxmlformats.org/officeDocument/2006/relationships/hyperlink" Target="http://www.uptodateonline.com/online/content/abstract.do?topicKey=pulm_dxs/6444&amp;refNum=14,25,70,71" TargetMode="External"/><Relationship Id="rId21" Type="http://schemas.openxmlformats.org/officeDocument/2006/relationships/hyperlink" Target="http://www.uptodateonline.com/online/content/topic.do?topicKey=thyroid/11056" TargetMode="External"/><Relationship Id="rId7" Type="http://schemas.openxmlformats.org/officeDocument/2006/relationships/hyperlink" Target="http://www.uptodateonline.com/online/content/image.do?imageKey=card_pix/perica1.htm" TargetMode="External"/><Relationship Id="rId12" Type="http://schemas.openxmlformats.org/officeDocument/2006/relationships/hyperlink" Target="http://www.uptodateonline.com/online/content/abstract.do?topicKey=pulm_dxs/6444&amp;refNum=85" TargetMode="External"/><Relationship Id="rId17" Type="http://schemas.openxmlformats.org/officeDocument/2006/relationships/hyperlink" Target="http://www.uptodateonline.com/online/content/topic.do?topicKey=drug_a_k/236269&amp;drug=true" TargetMode="External"/><Relationship Id="rId2" Type="http://schemas.openxmlformats.org/officeDocument/2006/relationships/slide" Target="../slides/slide22.xml"/><Relationship Id="rId16" Type="http://schemas.openxmlformats.org/officeDocument/2006/relationships/hyperlink" Target="http://www.uptodateonline.com/online/content/abstract.do?topicKey=pulm_dxs/6444&amp;refNum=90,91" TargetMode="External"/><Relationship Id="rId20" Type="http://schemas.openxmlformats.org/officeDocument/2006/relationships/hyperlink" Target="http://www.uptodateonline.com/online/content/topic.do?topicKey=thyroid/8543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uptodateonline.com/online/content/abstract.do?topicKey=pulm_dxs/6444&amp;refNum=82" TargetMode="External"/><Relationship Id="rId11" Type="http://schemas.openxmlformats.org/officeDocument/2006/relationships/hyperlink" Target="http://www.uptodateonline.com/online/content/image.do?imageKey=pulm_pix/bronch20.htm" TargetMode="External"/><Relationship Id="rId24" Type="http://schemas.openxmlformats.org/officeDocument/2006/relationships/hyperlink" Target="http://www.uptodateonline.com/online/content/topic.do?topicKey=minmetab/13538" TargetMode="External"/><Relationship Id="rId5" Type="http://schemas.openxmlformats.org/officeDocument/2006/relationships/hyperlink" Target="http://www.uptodateonline.com/online/content/abstract.do?topicKey=pulm_dxs/6444&amp;refNum=80,81" TargetMode="External"/><Relationship Id="rId15" Type="http://schemas.openxmlformats.org/officeDocument/2006/relationships/hyperlink" Target="http://www.uptodateonline.com/online/content/abstract.do?topicKey=pulm_dxs/6444&amp;refNum=89" TargetMode="External"/><Relationship Id="rId23" Type="http://schemas.openxmlformats.org/officeDocument/2006/relationships/hyperlink" Target="http://www.uptodateonline.com/online/content/topic.do?topicKey=minmetab/12883" TargetMode="External"/><Relationship Id="rId10" Type="http://schemas.openxmlformats.org/officeDocument/2006/relationships/hyperlink" Target="http://www.uptodateonline.com/online/content/abstract.do?topicKey=pulm_dxs/6444&amp;refNum=14" TargetMode="External"/><Relationship Id="rId19" Type="http://schemas.openxmlformats.org/officeDocument/2006/relationships/hyperlink" Target="http://www.uptodateonline.com/online/content/image.do?imageKey=pulm_pix/retroste.htm" TargetMode="External"/><Relationship Id="rId4" Type="http://schemas.openxmlformats.org/officeDocument/2006/relationships/hyperlink" Target="http://www.uptodateonline.com/online/content/abstract.do?topicKey=pulm_dxs/6444&amp;refNum=72-79" TargetMode="External"/><Relationship Id="rId9" Type="http://schemas.openxmlformats.org/officeDocument/2006/relationships/hyperlink" Target="http://www.uptodateonline.com/online/content/image.do?imageKey=pulm_pix/bronch26.htm" TargetMode="External"/><Relationship Id="rId14" Type="http://schemas.openxmlformats.org/officeDocument/2006/relationships/hyperlink" Target="http://www.uptodateonline.com/online/content/abstract.do?topicKey=pulm_dxs/6444&amp;refNum=87,88" TargetMode="External"/><Relationship Id="rId22" Type="http://schemas.openxmlformats.org/officeDocument/2006/relationships/hyperlink" Target="http://www.uptodateonline.com/online/content/topic.do?topicKey=minmetab/17886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E5BE6-7C4E-44CD-A60F-25DDB2B35E73}" type="slidenum">
              <a:rPr lang="ko-KR" altLang="en-US"/>
              <a:pPr/>
              <a:t>18</a:t>
            </a:fld>
            <a:endParaRPr lang="en-US" altLang="ko-K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altLang="ko-KR" b="1"/>
              <a:t>(a) </a:t>
            </a:r>
            <a:r>
              <a:rPr lang="en-US" altLang="ko-KR"/>
              <a:t>Photomicrograph (original magnification, 10; hematoxylin-eosin [H-E] stain) of the thymus shows</a:t>
            </a:r>
          </a:p>
          <a:p>
            <a:r>
              <a:rPr lang="en-US" altLang="ko-KR"/>
              <a:t>the cortex, mainly composed of lymphocytes (thymocytes), and the medulla, mainly composed of epithelial cells.</a:t>
            </a:r>
          </a:p>
          <a:p>
            <a:r>
              <a:rPr lang="en-US" altLang="ko-KR" b="1"/>
              <a:t>(b) </a:t>
            </a:r>
            <a:r>
              <a:rPr lang="en-US" altLang="ko-KR"/>
              <a:t>Photomicrograph (original magnification, 40; H-E stain) of the medulla shows Hassall corpuscles (arrows) as</a:t>
            </a:r>
          </a:p>
          <a:p>
            <a:r>
              <a:rPr lang="en-US" altLang="ko-KR"/>
              <a:t>round, keratinized formations with mature epithelial cells.</a:t>
            </a:r>
          </a:p>
          <a:p>
            <a:endParaRPr lang="en-US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907A6-303B-4C5E-B0F3-635D1C71B331}" type="slidenum">
              <a:rPr lang="ko-KR" altLang="en-US"/>
              <a:pPr/>
              <a:t>36</a:t>
            </a:fld>
            <a:endParaRPr lang="en-US" altLang="ko-KR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altLang="ko-KR"/>
              <a:t>presence of parietal pleural deposits or so</a:t>
            </a:r>
          </a:p>
          <a:p>
            <a:r>
              <a:rPr lang="en-US" altLang="ko-KR"/>
              <a:t>called </a:t>
            </a:r>
            <a:r>
              <a:rPr lang="en-US" altLang="ko-KR">
                <a:latin typeface="Arial"/>
              </a:rPr>
              <a:t>‘‘</a:t>
            </a:r>
            <a:r>
              <a:rPr lang="en-US" altLang="ko-KR"/>
              <a:t>droplet metastases</a:t>
            </a:r>
            <a:r>
              <a:rPr lang="en-US" altLang="ko-KR">
                <a:latin typeface="Arial"/>
              </a:rPr>
              <a:t>’’</a:t>
            </a:r>
            <a:r>
              <a:rPr lang="en-US" altLang="ko-KR"/>
              <a:t> most frequently found in the</a:t>
            </a:r>
          </a:p>
          <a:p>
            <a:r>
              <a:rPr lang="en-US" altLang="ko-KR"/>
              <a:t>posterior basilar pleural space and diaphragm. As this</a:t>
            </a:r>
          </a:p>
          <a:p>
            <a:r>
              <a:rPr lang="en-US" altLang="ko-KR"/>
              <a:t>tendency to metastasize in the posterior basilar pleural</a:t>
            </a:r>
          </a:p>
          <a:p>
            <a:r>
              <a:rPr lang="en-US" altLang="ko-KR"/>
              <a:t>space is rather unique to thymomas, the radiographic</a:t>
            </a:r>
          </a:p>
          <a:p>
            <a:r>
              <a:rPr lang="en-US" altLang="ko-KR"/>
              <a:t>presence of both an anterior compartment mass and</a:t>
            </a:r>
          </a:p>
          <a:p>
            <a:r>
              <a:rPr lang="en-US" altLang="ko-KR">
                <a:latin typeface="Arial"/>
              </a:rPr>
              <a:t>‘‘</a:t>
            </a:r>
            <a:r>
              <a:rPr lang="en-US" altLang="ko-KR"/>
              <a:t>droplet</a:t>
            </a:r>
            <a:r>
              <a:rPr lang="en-US" altLang="ko-KR">
                <a:latin typeface="Arial"/>
              </a:rPr>
              <a:t>’’</a:t>
            </a:r>
            <a:r>
              <a:rPr lang="en-US" altLang="ko-KR"/>
              <a:t> metastases is highly suggestive of the diagnosis.</a:t>
            </a:r>
          </a:p>
          <a:p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ADBA7-EF90-4C0E-88EE-A43992154368}" type="slidenum">
              <a:rPr lang="ko-KR" altLang="en-US"/>
              <a:pPr/>
              <a:t>40</a:t>
            </a:fld>
            <a:endParaRPr lang="en-US" altLang="ko-KR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900"/>
              <a:t>61-year-old woman with thymic cyst. (A) Non-contrast-enhanced CT scan (5mm collimation) obtained at the level of the aortic arch shows a homogeneous</a:t>
            </a:r>
          </a:p>
          <a:p>
            <a:pPr>
              <a:lnSpc>
                <a:spcPct val="90000"/>
              </a:lnSpc>
            </a:pPr>
            <a:r>
              <a:rPr lang="en-US" altLang="ko-KR" sz="900"/>
              <a:t>anterior mediastinal mass with smooth contours and oval shape. The mass is isodense relative to chestwall muscle. (B) Contrast-enhanced CT scan (5mmcollimation)</a:t>
            </a:r>
          </a:p>
          <a:p>
            <a:pPr>
              <a:lnSpc>
                <a:spcPct val="90000"/>
              </a:lnSpc>
            </a:pPr>
            <a:r>
              <a:rPr lang="en-US" altLang="ko-KR" sz="900"/>
              <a:t>at the level of the aortic arch shows a soft tissue density mass in the anterior mediastinum. Note little or no enhancement of the mass, which demonstrates no evidence</a:t>
            </a:r>
          </a:p>
          <a:p>
            <a:pPr>
              <a:lnSpc>
                <a:spcPct val="90000"/>
              </a:lnSpc>
            </a:pPr>
            <a:r>
              <a:rPr lang="en-US" altLang="ko-KR" sz="900"/>
              <a:t>of invasion to the adjacent structures. (C) Transverse T1-weighted fast spine-echo MR image (TR = 950 ms, TE = 15 ms) at the level of the left pulmonary artery</a:t>
            </a:r>
          </a:p>
          <a:p>
            <a:pPr>
              <a:lnSpc>
                <a:spcPct val="90000"/>
              </a:lnSpc>
            </a:pPr>
            <a:r>
              <a:rPr lang="en-US" altLang="ko-KR" sz="900"/>
              <a:t>shows a slightly heterogeneous anterior mediastinum mass with round shape. The mass shows iso- to slightly high signal intensity relative to the chest wall muscle.</a:t>
            </a:r>
          </a:p>
          <a:p>
            <a:pPr>
              <a:lnSpc>
                <a:spcPct val="90000"/>
              </a:lnSpc>
            </a:pPr>
            <a:r>
              <a:rPr lang="en-US" altLang="ko-KR" sz="900"/>
              <a:t>(D) Transverse T2-weighted fast spine-echo MR image (TR = 5200 ms, TE = 120 ms) at the level of the left pulmonary artery shows an anterior mediastinum mass</a:t>
            </a:r>
          </a:p>
          <a:p>
            <a:pPr>
              <a:lnSpc>
                <a:spcPct val="90000"/>
              </a:lnSpc>
            </a:pPr>
            <a:r>
              <a:rPr lang="en-US" altLang="ko-KR" sz="900"/>
              <a:t>with markedly high signal intensity. Note difference in shape of the same mass demonstrated on CT and MRI.</a:t>
            </a:r>
          </a:p>
          <a:p>
            <a:pPr>
              <a:lnSpc>
                <a:spcPct val="90000"/>
              </a:lnSpc>
            </a:pPr>
            <a:endParaRPr lang="en-US" altLang="ko-KR" sz="900"/>
          </a:p>
          <a:p>
            <a:pPr>
              <a:lnSpc>
                <a:spcPct val="90000"/>
              </a:lnSpc>
            </a:pPr>
            <a:endParaRPr lang="en-US" altLang="ko-KR" sz="900"/>
          </a:p>
          <a:p>
            <a:pPr>
              <a:lnSpc>
                <a:spcPct val="90000"/>
              </a:lnSpc>
            </a:pPr>
            <a:r>
              <a:rPr lang="en-US" altLang="ko-KR" sz="900"/>
              <a:t>High-risk (type B3) thymoma with invasion of the anterior segment of the right upper lobe and the great vessels (Masaoka stage III) in a 72-year-old man.</a:t>
            </a:r>
          </a:p>
          <a:p>
            <a:pPr>
              <a:lnSpc>
                <a:spcPct val="90000"/>
              </a:lnSpc>
            </a:pPr>
            <a:r>
              <a:rPr lang="en-US" altLang="ko-KR" sz="900"/>
              <a:t>(A) Contrast-enhanced CT scan at level of tracheal carina shows anterior mediastinal mass with irregular contours and homogeneous enhancement. (B) Transverse</a:t>
            </a:r>
          </a:p>
          <a:p>
            <a:pPr>
              <a:lnSpc>
                <a:spcPct val="90000"/>
              </a:lnSpc>
            </a:pPr>
            <a:r>
              <a:rPr lang="en-US" altLang="ko-KR" sz="900"/>
              <a:t>T2-weighted fast spin-echoMRimage (4500/100) shows lobulated mass with heterogeneous intensity and reticular septa as low-intensity lines (arrow). (C) Transverse</a:t>
            </a:r>
          </a:p>
          <a:p>
            <a:pPr>
              <a:lnSpc>
                <a:spcPct val="90000"/>
              </a:lnSpc>
            </a:pPr>
            <a:r>
              <a:rPr lang="en-US" altLang="ko-KR" sz="900"/>
              <a:t>gadopentetate dimeglumin-enhanced-T1-weighted spin-echoMRimage (720/15) shows mass with heterogeneous enhancement. Note small hyperintense signal areas</a:t>
            </a:r>
          </a:p>
          <a:p>
            <a:pPr>
              <a:lnSpc>
                <a:spcPct val="90000"/>
              </a:lnSpc>
            </a:pPr>
            <a:r>
              <a:rPr lang="en-US" altLang="ko-KR" sz="900"/>
              <a:t>on T2-weighted image (B) and corresponding to small hypointense signals on enhanced T1-weighted image (C) suggesting necrotic or cystic component and right</a:t>
            </a:r>
          </a:p>
          <a:p>
            <a:pPr>
              <a:lnSpc>
                <a:spcPct val="90000"/>
              </a:lnSpc>
            </a:pPr>
            <a:r>
              <a:rPr lang="en-US" altLang="ko-KR" sz="900"/>
              <a:t>pleural effusion.</a:t>
            </a:r>
          </a:p>
          <a:p>
            <a:pPr>
              <a:lnSpc>
                <a:spcPct val="90000"/>
              </a:lnSpc>
            </a:pPr>
            <a:endParaRPr lang="en-US" altLang="ko-KR" sz="9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C0D8B-7751-4842-9D6C-60F81D972284}" type="slidenum">
              <a:rPr lang="ko-KR" altLang="en-US"/>
              <a:pPr/>
              <a:t>19</a:t>
            </a:fld>
            <a:endParaRPr lang="en-US" altLang="ko-KR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altLang="ko-KR" sz="1000"/>
              <a:t>The two main differential diagnoses of most anterior</a:t>
            </a:r>
          </a:p>
          <a:p>
            <a:r>
              <a:rPr lang="en-US" altLang="ko-KR" sz="1000"/>
              <a:t>compartment masses are lymphoma and thymoma.</a:t>
            </a:r>
          </a:p>
          <a:p>
            <a:r>
              <a:rPr lang="en-US" altLang="ko-KR" sz="1000"/>
              <a:t>In general, thymoma patients are older as compared with</a:t>
            </a:r>
          </a:p>
          <a:p>
            <a:r>
              <a:rPr lang="en-US" altLang="ko-KR" sz="1000"/>
              <a:t>patients presenting with lymphoma originating in the</a:t>
            </a:r>
          </a:p>
          <a:p>
            <a:r>
              <a:rPr lang="en-US" altLang="ko-KR" sz="1000"/>
              <a:t>anterior mediastinal compartment, who tend to be in the</a:t>
            </a:r>
          </a:p>
          <a:p>
            <a:r>
              <a:rPr lang="en-US" altLang="ko-KR" sz="1000"/>
              <a:t>late teens to young adult age groups. Constitutional</a:t>
            </a:r>
          </a:p>
          <a:p>
            <a:r>
              <a:rPr lang="en-US" altLang="ko-KR" sz="1000"/>
              <a:t>symptoms such as night sweats, fever, weight loss, and</a:t>
            </a:r>
          </a:p>
          <a:p>
            <a:r>
              <a:rPr lang="en-US" altLang="ko-KR" sz="1000"/>
              <a:t>malaise are more consistent with lymphomatous processes.</a:t>
            </a:r>
          </a:p>
          <a:p>
            <a:r>
              <a:rPr lang="en-US" altLang="ko-KR" sz="1000"/>
              <a:t>Physical examination including careful palpation</a:t>
            </a:r>
          </a:p>
          <a:p>
            <a:r>
              <a:rPr lang="en-US" altLang="ko-KR" sz="1000"/>
              <a:t>of lymph node bearing areas such as the neck, axillae,</a:t>
            </a:r>
          </a:p>
          <a:p>
            <a:r>
              <a:rPr lang="en-US" altLang="ko-KR" sz="1000"/>
              <a:t>and groin for adenopathy amenable to excisional biopsy,</a:t>
            </a:r>
          </a:p>
          <a:p>
            <a:r>
              <a:rPr lang="en-US" altLang="ko-KR" sz="1000"/>
              <a:t>which might establish a diagnosis of lymphoma, is</a:t>
            </a:r>
          </a:p>
          <a:p>
            <a:r>
              <a:rPr lang="en-US" altLang="ko-KR" sz="1000"/>
              <a:t>indicated. A small anterior mediastinal compartment</a:t>
            </a:r>
          </a:p>
          <a:p>
            <a:r>
              <a:rPr lang="en-US" altLang="ko-KR" sz="1000"/>
              <a:t>mass in a patient with a history of an associated immune</a:t>
            </a:r>
          </a:p>
          <a:p>
            <a:r>
              <a:rPr lang="en-US" altLang="ko-KR" sz="1000"/>
              <a:t>disorder has a high probability of being a thymoma</a:t>
            </a:r>
          </a:p>
          <a:p>
            <a:r>
              <a:rPr lang="en-US" altLang="ko-KR" sz="1000"/>
              <a:t>(Fig. 1). We therefore believe that wide surgical excision,</a:t>
            </a:r>
          </a:p>
          <a:p>
            <a:r>
              <a:rPr lang="en-US" altLang="ko-KR" sz="1000"/>
              <a:t>including en bloc thymectomy without biopsy, is justi-</a:t>
            </a:r>
          </a:p>
          <a:p>
            <a:r>
              <a:rPr lang="en-US" altLang="ko-KR" sz="1000"/>
              <a:t>fied for both diagnostic and likely therapeutic purposes</a:t>
            </a:r>
          </a:p>
          <a:p>
            <a:r>
              <a:rPr lang="en-US" altLang="ko-KR" sz="1000"/>
              <a:t>in these cases.</a:t>
            </a:r>
          </a:p>
          <a:p>
            <a:endParaRPr lang="en-US" altLang="ko-KR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F9C3D-8E2C-4B38-92F1-C4DC44029A7F}" type="slidenum">
              <a:rPr lang="ko-KR" altLang="en-US"/>
              <a:pPr/>
              <a:t>20</a:t>
            </a:fld>
            <a:endParaRPr lang="en-US" altLang="ko-KR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altLang="ko-KR"/>
              <a:t>Anterior mediastinum</a:t>
            </a:r>
            <a:r>
              <a:rPr lang="ko-KR" altLang="en-US"/>
              <a:t>에 </a:t>
            </a:r>
            <a:r>
              <a:rPr lang="en-US" altLang="ko-KR"/>
              <a:t>soft-tissue attenuation</a:t>
            </a:r>
            <a:r>
              <a:rPr lang="ko-KR" altLang="en-US"/>
              <a:t>이 보이는데 </a:t>
            </a:r>
            <a:r>
              <a:rPr lang="en-US" altLang="ko-KR"/>
              <a:t>thymic tissue</a:t>
            </a:r>
            <a:r>
              <a:rPr lang="ko-KR" altLang="en-US"/>
              <a:t>의 </a:t>
            </a:r>
            <a:r>
              <a:rPr lang="en-US" altLang="ko-KR"/>
              <a:t>shape</a:t>
            </a:r>
            <a:r>
              <a:rPr lang="ko-KR" altLang="en-US"/>
              <a:t>을 </a:t>
            </a:r>
            <a:r>
              <a:rPr lang="en-US" altLang="ko-KR"/>
              <a:t>conform </a:t>
            </a:r>
            <a:r>
              <a:rPr lang="ko-KR" altLang="en-US"/>
              <a:t>하고 있어서 </a:t>
            </a:r>
            <a:r>
              <a:rPr lang="en-US" altLang="ko-KR"/>
              <a:t>tumorous condition </a:t>
            </a:r>
            <a:r>
              <a:rPr lang="ko-KR" altLang="en-US"/>
              <a:t>보다는 </a:t>
            </a:r>
            <a:r>
              <a:rPr lang="en-US" altLang="ko-KR"/>
              <a:t>thymic hyperplasia</a:t>
            </a:r>
            <a:r>
              <a:rPr lang="ko-KR" altLang="en-US"/>
              <a:t>일 가능성이 높으며</a:t>
            </a:r>
            <a:r>
              <a:rPr lang="en-US" altLang="ko-KR"/>
              <a:t>, 2008/1/11 </a:t>
            </a:r>
            <a:r>
              <a:rPr lang="ko-KR" altLang="en-US"/>
              <a:t>시행한 </a:t>
            </a:r>
            <a:r>
              <a:rPr lang="en-US" altLang="ko-KR"/>
              <a:t>outside CT</a:t>
            </a:r>
            <a:r>
              <a:rPr lang="ko-KR" altLang="en-US"/>
              <a:t>와 비교시 그 크기는 변화 없음</a:t>
            </a:r>
            <a:r>
              <a:rPr lang="en-US" altLang="ko-KR"/>
              <a:t>.</a:t>
            </a:r>
          </a:p>
          <a:p>
            <a:r>
              <a:rPr lang="en-US" altLang="ko-KR"/>
              <a:t>  </a:t>
            </a:r>
            <a:r>
              <a:rPr lang="ko-KR" altLang="en-US"/>
              <a:t>양측 </a:t>
            </a:r>
            <a:r>
              <a:rPr lang="en-US" altLang="ko-KR"/>
              <a:t>lungs</a:t>
            </a:r>
            <a:r>
              <a:rPr lang="ko-KR" altLang="en-US"/>
              <a:t>에는 이상 소견 없음</a:t>
            </a:r>
            <a:r>
              <a:rPr lang="en-US" altLang="ko-KR"/>
              <a:t>.</a:t>
            </a:r>
          </a:p>
          <a:p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A68C3-C8AB-4414-B8CC-31A80D680FE3}" type="slidenum">
              <a:rPr lang="ko-KR" altLang="en-US"/>
              <a:pPr/>
              <a:t>22</a:t>
            </a:fld>
            <a:endParaRPr lang="en-US" altLang="ko-KR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800" b="1" dirty="0"/>
              <a:t>MEDIASTINAL CYSTS</a:t>
            </a:r>
            <a:r>
              <a:rPr lang="en-US" altLang="ko-KR" sz="800" dirty="0">
                <a:latin typeface="Arial"/>
              </a:rPr>
              <a:t> — </a:t>
            </a:r>
            <a:r>
              <a:rPr lang="en-US" altLang="ko-KR" sz="800" dirty="0"/>
              <a:t>Primary cysts of the </a:t>
            </a:r>
            <a:r>
              <a:rPr lang="en-US" altLang="ko-KR" sz="800" dirty="0" err="1"/>
              <a:t>mediastinum</a:t>
            </a:r>
            <a:r>
              <a:rPr lang="en-US" altLang="ko-KR" sz="800" dirty="0"/>
              <a:t> account for approximately 20 percent of all </a:t>
            </a:r>
            <a:r>
              <a:rPr lang="en-US" altLang="ko-KR" sz="800" dirty="0" err="1"/>
              <a:t>mediastinal</a:t>
            </a:r>
            <a:r>
              <a:rPr lang="en-US" altLang="ko-KR" sz="800" dirty="0"/>
              <a:t> lesions. This diverse group includes pericardial cysts, </a:t>
            </a:r>
            <a:r>
              <a:rPr lang="en-US" altLang="ko-KR" sz="800" dirty="0" err="1"/>
              <a:t>bronchogenic</a:t>
            </a:r>
            <a:r>
              <a:rPr lang="en-US" altLang="ko-KR" sz="800" dirty="0"/>
              <a:t> cysts, enteric cysts, </a:t>
            </a:r>
            <a:r>
              <a:rPr lang="en-US" altLang="ko-KR" sz="800" dirty="0" err="1"/>
              <a:t>thymic</a:t>
            </a:r>
            <a:r>
              <a:rPr lang="en-US" altLang="ko-KR" sz="800" dirty="0"/>
              <a:t> cysts, and thoracic duct cysts [</a:t>
            </a:r>
            <a:r>
              <a:rPr lang="en-US" altLang="ko-KR" sz="800" dirty="0">
                <a:hlinkClick r:id="rId3"/>
              </a:rPr>
              <a:t>14,25,70,71</a:t>
            </a:r>
            <a:r>
              <a:rPr lang="en-US" altLang="ko-KR" sz="800" dirty="0"/>
              <a:t>] . All of these lesions are benign, but can produce compressive symptoms.</a:t>
            </a:r>
          </a:p>
          <a:p>
            <a:pPr>
              <a:lnSpc>
                <a:spcPct val="80000"/>
              </a:lnSpc>
            </a:pPr>
            <a:r>
              <a:rPr lang="en-US" altLang="ko-KR" sz="800" dirty="0"/>
              <a:t>Standard therapy for </a:t>
            </a:r>
            <a:r>
              <a:rPr lang="en-US" altLang="ko-KR" sz="800" dirty="0" err="1"/>
              <a:t>mediastinal</a:t>
            </a:r>
            <a:r>
              <a:rPr lang="en-US" altLang="ko-KR" sz="800" dirty="0"/>
              <a:t> cysts has been open or </a:t>
            </a:r>
            <a:r>
              <a:rPr lang="en-US" altLang="ko-KR" sz="800" dirty="0" err="1"/>
              <a:t>thoracoscopic</a:t>
            </a:r>
            <a:r>
              <a:rPr lang="en-US" altLang="ko-KR" sz="800" dirty="0"/>
              <a:t> resection to obtain a diagnosis, exclude malignant potential, and prevent enlargement. However, </a:t>
            </a:r>
            <a:r>
              <a:rPr lang="en-US" altLang="ko-KR" sz="800" dirty="0" err="1"/>
              <a:t>percutaneous</a:t>
            </a:r>
            <a:r>
              <a:rPr lang="en-US" altLang="ko-KR" sz="800" dirty="0"/>
              <a:t> aspiration under CT guidance can also obtain diagnostic tissue and provide definitive treatment with a minimal risk of recurrence [</a:t>
            </a:r>
            <a:r>
              <a:rPr lang="en-US" altLang="ko-KR" sz="800" dirty="0">
                <a:hlinkClick r:id="rId4"/>
              </a:rPr>
              <a:t>72-79</a:t>
            </a:r>
            <a:r>
              <a:rPr lang="en-US" altLang="ko-KR" sz="800" dirty="0"/>
              <a:t>] . Conservative management of asymptomatic patients in whom chest radiograph and CT scan strongly suggest the diagnosis of pericardial cyst also has been reported [</a:t>
            </a:r>
            <a:r>
              <a:rPr lang="en-US" altLang="ko-KR" sz="800" dirty="0">
                <a:hlinkClick r:id="rId5"/>
              </a:rPr>
              <a:t>80,81</a:t>
            </a:r>
            <a:r>
              <a:rPr lang="en-US" altLang="ko-KR" sz="800" dirty="0"/>
              <a:t>] .</a:t>
            </a:r>
            <a:endParaRPr lang="en-US" altLang="ko-KR" sz="800" b="1" dirty="0"/>
          </a:p>
          <a:p>
            <a:pPr>
              <a:lnSpc>
                <a:spcPct val="80000"/>
              </a:lnSpc>
            </a:pPr>
            <a:r>
              <a:rPr lang="en-US" altLang="ko-KR" sz="800" b="1" dirty="0"/>
              <a:t>Pericardial cysts</a:t>
            </a:r>
            <a:r>
              <a:rPr lang="en-US" altLang="ko-KR" sz="800" dirty="0">
                <a:latin typeface="Arial"/>
              </a:rPr>
              <a:t> — </a:t>
            </a:r>
            <a:r>
              <a:rPr lang="en-US" altLang="ko-KR" sz="800" dirty="0"/>
              <a:t>Pericardial cysts are thin-walled </a:t>
            </a:r>
            <a:r>
              <a:rPr lang="en-US" altLang="ko-KR" sz="800" dirty="0" err="1"/>
              <a:t>mesothelial</a:t>
            </a:r>
            <a:r>
              <a:rPr lang="en-US" altLang="ko-KR" sz="800" dirty="0"/>
              <a:t> cell-lined cysts arising from the pericardium, most commonly in the area of the right </a:t>
            </a:r>
            <a:r>
              <a:rPr lang="en-US" altLang="ko-KR" sz="800" dirty="0" err="1"/>
              <a:t>cardiophrenic</a:t>
            </a:r>
            <a:r>
              <a:rPr lang="en-US" altLang="ko-KR" sz="800" dirty="0"/>
              <a:t> angle [</a:t>
            </a:r>
            <a:r>
              <a:rPr lang="en-US" altLang="ko-KR" sz="800" dirty="0">
                <a:hlinkClick r:id="rId6"/>
              </a:rPr>
              <a:t>82</a:t>
            </a:r>
            <a:r>
              <a:rPr lang="en-US" altLang="ko-KR" sz="800" dirty="0"/>
              <a:t>] . These simple cysts are almost always asymptomatic, although cardiac impingement with hemodynamic compromise has been described (</a:t>
            </a:r>
            <a:r>
              <a:rPr lang="en-US" altLang="ko-KR" sz="800" dirty="0">
                <a:hlinkClick r:id="rId7"/>
              </a:rPr>
              <a:t>show radiograph 3</a:t>
            </a:r>
            <a:r>
              <a:rPr lang="en-US" altLang="ko-KR" sz="800" dirty="0"/>
              <a:t>) [</a:t>
            </a:r>
            <a:r>
              <a:rPr lang="en-US" altLang="ko-KR" sz="800" dirty="0">
                <a:hlinkClick r:id="rId8"/>
              </a:rPr>
              <a:t>83,84</a:t>
            </a:r>
            <a:r>
              <a:rPr lang="en-US" altLang="ko-KR" sz="800" dirty="0"/>
              <a:t>] .</a:t>
            </a:r>
            <a:endParaRPr lang="en-US" altLang="ko-KR" sz="800" b="1" dirty="0"/>
          </a:p>
          <a:p>
            <a:pPr>
              <a:lnSpc>
                <a:spcPct val="80000"/>
              </a:lnSpc>
            </a:pPr>
            <a:r>
              <a:rPr lang="en-US" altLang="ko-KR" sz="800" b="1" dirty="0" err="1"/>
              <a:t>Enterogenous</a:t>
            </a:r>
            <a:r>
              <a:rPr lang="en-US" altLang="ko-KR" sz="800" b="1" dirty="0"/>
              <a:t> cysts</a:t>
            </a:r>
            <a:r>
              <a:rPr lang="en-US" altLang="ko-KR" sz="800" dirty="0">
                <a:latin typeface="Arial"/>
              </a:rPr>
              <a:t> — </a:t>
            </a:r>
            <a:r>
              <a:rPr lang="en-US" altLang="ko-KR" sz="800" dirty="0" err="1"/>
              <a:t>Bronchogenic</a:t>
            </a:r>
            <a:r>
              <a:rPr lang="en-US" altLang="ko-KR" sz="800" dirty="0"/>
              <a:t> and enteric cysts are collectively known as </a:t>
            </a:r>
            <a:r>
              <a:rPr lang="en-US" altLang="ko-KR" sz="800" dirty="0" err="1"/>
              <a:t>enterogenous</a:t>
            </a:r>
            <a:r>
              <a:rPr lang="en-US" altLang="ko-KR" sz="800" dirty="0"/>
              <a:t> cysts. </a:t>
            </a:r>
            <a:r>
              <a:rPr lang="en-US" altLang="ko-KR" sz="800" dirty="0" err="1"/>
              <a:t>Bronchogenic</a:t>
            </a:r>
            <a:r>
              <a:rPr lang="en-US" altLang="ko-KR" sz="800" dirty="0"/>
              <a:t> cysts account for 60 percent of all </a:t>
            </a:r>
            <a:r>
              <a:rPr lang="en-US" altLang="ko-KR" sz="800" dirty="0" err="1"/>
              <a:t>mediastinal</a:t>
            </a:r>
            <a:r>
              <a:rPr lang="en-US" altLang="ko-KR" sz="800" dirty="0"/>
              <a:t> cysts; they are lined with ciliated respiratory epithelium and may contain cartilage or mucous glands in their walls (</a:t>
            </a:r>
            <a:r>
              <a:rPr lang="en-US" altLang="ko-KR" sz="800" dirty="0">
                <a:hlinkClick r:id="rId9"/>
              </a:rPr>
              <a:t>show histology 1</a:t>
            </a:r>
            <a:r>
              <a:rPr lang="en-US" altLang="ko-KR" sz="800" dirty="0"/>
              <a:t>) [</a:t>
            </a:r>
            <a:r>
              <a:rPr lang="en-US" altLang="ko-KR" sz="800" dirty="0">
                <a:hlinkClick r:id="rId10"/>
              </a:rPr>
              <a:t>14</a:t>
            </a:r>
            <a:r>
              <a:rPr lang="en-US" altLang="ko-KR" sz="800" dirty="0"/>
              <a:t>] . They can cause airway compression, resulting in cough, wheezing, </a:t>
            </a:r>
            <a:r>
              <a:rPr lang="en-US" altLang="ko-KR" sz="800" dirty="0" err="1"/>
              <a:t>dyspnea</a:t>
            </a:r>
            <a:r>
              <a:rPr lang="en-US" altLang="ko-KR" sz="800" dirty="0"/>
              <a:t>, and recurrent pulmonary infection. Infrequently, the cysts communicate with the </a:t>
            </a:r>
            <a:r>
              <a:rPr lang="en-US" altLang="ko-KR" sz="800" dirty="0" err="1"/>
              <a:t>tracheobronchial</a:t>
            </a:r>
            <a:r>
              <a:rPr lang="en-US" altLang="ko-KR" sz="800" dirty="0"/>
              <a:t> tree, and may become infected (</a:t>
            </a:r>
            <a:r>
              <a:rPr lang="en-US" altLang="ko-KR" sz="800" dirty="0">
                <a:hlinkClick r:id="rId11"/>
              </a:rPr>
              <a:t>show radiograph 4</a:t>
            </a:r>
            <a:r>
              <a:rPr lang="en-US" altLang="ko-KR" sz="800" dirty="0"/>
              <a:t>) [</a:t>
            </a:r>
            <a:r>
              <a:rPr lang="en-US" altLang="ko-KR" sz="800" dirty="0">
                <a:hlinkClick r:id="rId12"/>
              </a:rPr>
              <a:t>85</a:t>
            </a:r>
            <a:r>
              <a:rPr lang="en-US" altLang="ko-KR" sz="800" dirty="0"/>
              <a:t>] . CT scan can be highly suggestive of the diagnosis if sharply </a:t>
            </a:r>
            <a:r>
              <a:rPr lang="en-US" altLang="ko-KR" sz="800" dirty="0" err="1"/>
              <a:t>marginated</a:t>
            </a:r>
            <a:r>
              <a:rPr lang="en-US" altLang="ko-KR" sz="800" dirty="0"/>
              <a:t> </a:t>
            </a:r>
            <a:r>
              <a:rPr lang="en-US" altLang="ko-KR" sz="800" dirty="0" err="1"/>
              <a:t>mediastinal</a:t>
            </a:r>
            <a:r>
              <a:rPr lang="en-US" altLang="ko-KR" sz="800" dirty="0"/>
              <a:t> lesions with water attenuation are seen [</a:t>
            </a:r>
            <a:r>
              <a:rPr lang="en-US" altLang="ko-KR" sz="800" dirty="0">
                <a:hlinkClick r:id="rId13"/>
              </a:rPr>
              <a:t>86</a:t>
            </a:r>
            <a:r>
              <a:rPr lang="en-US" altLang="ko-KR" sz="800" dirty="0"/>
              <a:t>] .</a:t>
            </a:r>
          </a:p>
          <a:p>
            <a:pPr>
              <a:lnSpc>
                <a:spcPct val="80000"/>
              </a:lnSpc>
            </a:pPr>
            <a:r>
              <a:rPr lang="en-US" altLang="ko-KR" sz="800" dirty="0"/>
              <a:t>The majority of enteric cysts are discovered in childhood. They are uncommonly seen in the </a:t>
            </a:r>
            <a:r>
              <a:rPr lang="en-US" altLang="ko-KR" sz="800" dirty="0" err="1"/>
              <a:t>mediastinum</a:t>
            </a:r>
            <a:r>
              <a:rPr lang="en-US" altLang="ko-KR" sz="800" dirty="0"/>
              <a:t> but may rarely result in tracheal or esophageal obstruction. Enteric cysts are lined by gastric, intestinal, or stratified </a:t>
            </a:r>
            <a:r>
              <a:rPr lang="en-US" altLang="ko-KR" sz="800" dirty="0" err="1"/>
              <a:t>squamous</a:t>
            </a:r>
            <a:r>
              <a:rPr lang="en-US" altLang="ko-KR" sz="800" dirty="0"/>
              <a:t> epithelium; lesions containing gastric mucosa may develop ulcerations, hemorrhage, and perforation [</a:t>
            </a:r>
            <a:r>
              <a:rPr lang="en-US" altLang="ko-KR" sz="800" dirty="0">
                <a:hlinkClick r:id="rId14"/>
              </a:rPr>
              <a:t>87,88</a:t>
            </a:r>
            <a:r>
              <a:rPr lang="en-US" altLang="ko-KR" sz="800" dirty="0"/>
              <a:t>] . Communication with the </a:t>
            </a:r>
            <a:r>
              <a:rPr lang="en-US" altLang="ko-KR" sz="800" dirty="0" err="1"/>
              <a:t>dural</a:t>
            </a:r>
            <a:r>
              <a:rPr lang="en-US" altLang="ko-KR" sz="800" dirty="0"/>
              <a:t> space is occasionally noted [</a:t>
            </a:r>
            <a:r>
              <a:rPr lang="en-US" altLang="ko-KR" sz="800" dirty="0">
                <a:hlinkClick r:id="rId15"/>
              </a:rPr>
              <a:t>89</a:t>
            </a:r>
            <a:r>
              <a:rPr lang="en-US" altLang="ko-KR" sz="800" dirty="0"/>
              <a:t>] .</a:t>
            </a:r>
            <a:endParaRPr lang="en-US" altLang="ko-KR" sz="800" b="1" dirty="0"/>
          </a:p>
          <a:p>
            <a:pPr>
              <a:lnSpc>
                <a:spcPct val="80000"/>
              </a:lnSpc>
            </a:pPr>
            <a:r>
              <a:rPr lang="en-US" altLang="ko-KR" sz="800" b="1" dirty="0" err="1"/>
              <a:t>Thymic</a:t>
            </a:r>
            <a:r>
              <a:rPr lang="en-US" altLang="ko-KR" sz="800" b="1" dirty="0"/>
              <a:t> cysts</a:t>
            </a:r>
            <a:r>
              <a:rPr lang="en-US" altLang="ko-KR" sz="800" dirty="0">
                <a:latin typeface="Arial"/>
              </a:rPr>
              <a:t> — </a:t>
            </a:r>
            <a:r>
              <a:rPr lang="en-US" altLang="ko-KR" sz="800" dirty="0"/>
              <a:t>True </a:t>
            </a:r>
            <a:r>
              <a:rPr lang="en-US" altLang="ko-KR" sz="800" dirty="0" err="1"/>
              <a:t>thymic</a:t>
            </a:r>
            <a:r>
              <a:rPr lang="en-US" altLang="ko-KR" sz="800" dirty="0"/>
              <a:t> cysts are congenital in origin and represent an anomaly of pharyngeal pouch formation. They are uncommon, accounting for only 1 percent of </a:t>
            </a:r>
            <a:r>
              <a:rPr lang="en-US" altLang="ko-KR" sz="800" dirty="0" err="1"/>
              <a:t>mediastinal</a:t>
            </a:r>
            <a:r>
              <a:rPr lang="en-US" altLang="ko-KR" sz="800" dirty="0"/>
              <a:t> masses. </a:t>
            </a:r>
            <a:r>
              <a:rPr lang="en-US" altLang="ko-KR" sz="800" dirty="0" err="1"/>
              <a:t>Thymic</a:t>
            </a:r>
            <a:r>
              <a:rPr lang="en-US" altLang="ko-KR" sz="800" dirty="0"/>
              <a:t> cysts are often calcified, resulting in a characteristic radiographic appearance. </a:t>
            </a:r>
            <a:r>
              <a:rPr lang="en-US" altLang="ko-KR" sz="800" dirty="0" err="1"/>
              <a:t>Thymomas</a:t>
            </a:r>
            <a:r>
              <a:rPr lang="en-US" altLang="ko-KR" sz="800" dirty="0"/>
              <a:t> can degenerate to produce </a:t>
            </a:r>
            <a:r>
              <a:rPr lang="en-US" altLang="ko-KR" sz="800" dirty="0" err="1"/>
              <a:t>pseudocysts</a:t>
            </a:r>
            <a:r>
              <a:rPr lang="en-US" altLang="ko-KR" sz="800" dirty="0"/>
              <a:t>, but these can be distinguished from true cysts by the absence of an epithelial lining [</a:t>
            </a:r>
            <a:r>
              <a:rPr lang="en-US" altLang="ko-KR" sz="800" dirty="0">
                <a:hlinkClick r:id="rId16"/>
              </a:rPr>
              <a:t>90,91</a:t>
            </a:r>
            <a:r>
              <a:rPr lang="en-US" altLang="ko-KR" sz="800" dirty="0"/>
              <a:t>] .</a:t>
            </a:r>
            <a:endParaRPr lang="en-US" altLang="ko-KR" sz="800" b="1" dirty="0"/>
          </a:p>
          <a:p>
            <a:pPr>
              <a:lnSpc>
                <a:spcPct val="80000"/>
              </a:lnSpc>
            </a:pPr>
            <a:r>
              <a:rPr lang="en-US" altLang="ko-KR" sz="800" b="1" dirty="0"/>
              <a:t>THYROID TISSUE</a:t>
            </a:r>
            <a:r>
              <a:rPr lang="en-US" altLang="ko-KR" sz="800" dirty="0">
                <a:latin typeface="Arial"/>
              </a:rPr>
              <a:t> — </a:t>
            </a:r>
            <a:r>
              <a:rPr lang="en-US" altLang="ko-KR" sz="800" dirty="0" err="1"/>
              <a:t>Substernal</a:t>
            </a:r>
            <a:r>
              <a:rPr lang="en-US" altLang="ko-KR" sz="800" dirty="0"/>
              <a:t> thyroid tissue may develop from the </a:t>
            </a:r>
            <a:r>
              <a:rPr lang="en-US" altLang="ko-KR" sz="800" dirty="0" err="1"/>
              <a:t>intrathoracic</a:t>
            </a:r>
            <a:r>
              <a:rPr lang="en-US" altLang="ko-KR" sz="800" dirty="0"/>
              <a:t> extension of a cervical goiter or from rests of </a:t>
            </a:r>
            <a:r>
              <a:rPr lang="en-US" altLang="ko-KR" sz="800" dirty="0" err="1"/>
              <a:t>intrathoracic</a:t>
            </a:r>
            <a:r>
              <a:rPr lang="en-US" altLang="ko-KR" sz="800" dirty="0"/>
              <a:t> thyroid tissue. </a:t>
            </a:r>
            <a:r>
              <a:rPr lang="en-US" altLang="ko-KR" sz="800" dirty="0" err="1"/>
              <a:t>Mediastinal</a:t>
            </a:r>
            <a:r>
              <a:rPr lang="en-US" altLang="ko-KR" sz="800" dirty="0"/>
              <a:t> thyroid tissue can be diagnosed without biopsy by its avid uptake of radioactive </a:t>
            </a:r>
            <a:r>
              <a:rPr lang="en-US" altLang="ko-KR" sz="800" dirty="0">
                <a:hlinkClick r:id="rId17"/>
              </a:rPr>
              <a:t>iodine</a:t>
            </a:r>
            <a:r>
              <a:rPr lang="en-US" altLang="ko-KR" sz="800" dirty="0"/>
              <a:t>. Treatment with surgery, radioactive iodine, or </a:t>
            </a:r>
            <a:r>
              <a:rPr lang="en-US" altLang="ko-KR" sz="800" dirty="0" err="1">
                <a:hlinkClick r:id="rId18"/>
              </a:rPr>
              <a:t>levothyroxine</a:t>
            </a:r>
            <a:r>
              <a:rPr lang="en-US" altLang="ko-KR" sz="800" dirty="0"/>
              <a:t> suppression is not necessary unless symptoms of airway, nerve, vessel, or esophageal compression are present (</a:t>
            </a:r>
            <a:r>
              <a:rPr lang="en-US" altLang="ko-KR" sz="800" dirty="0">
                <a:hlinkClick r:id="rId19"/>
              </a:rPr>
              <a:t>show radiograph 5</a:t>
            </a:r>
            <a:r>
              <a:rPr lang="en-US" altLang="ko-KR" sz="800" dirty="0"/>
              <a:t>). (</a:t>
            </a:r>
            <a:r>
              <a:rPr lang="en-US" altLang="ko-KR" sz="800" dirty="0">
                <a:hlinkClick r:id="rId20"/>
              </a:rPr>
              <a:t>See "Clinical manifestations and evaluation of obstructive or </a:t>
            </a:r>
            <a:r>
              <a:rPr lang="en-US" altLang="ko-KR" sz="800" dirty="0" err="1">
                <a:hlinkClick r:id="rId20"/>
              </a:rPr>
              <a:t>substernal</a:t>
            </a:r>
            <a:r>
              <a:rPr lang="en-US" altLang="ko-KR" sz="800" dirty="0">
                <a:hlinkClick r:id="rId20"/>
              </a:rPr>
              <a:t> goiter"</a:t>
            </a:r>
            <a:r>
              <a:rPr lang="en-US" altLang="ko-KR" sz="800" dirty="0"/>
              <a:t> and </a:t>
            </a:r>
            <a:r>
              <a:rPr lang="en-US" altLang="ko-KR" sz="800" dirty="0">
                <a:hlinkClick r:id="rId21"/>
              </a:rPr>
              <a:t>see "Treatment of obstructive or </a:t>
            </a:r>
            <a:r>
              <a:rPr lang="en-US" altLang="ko-KR" sz="800" dirty="0" err="1">
                <a:hlinkClick r:id="rId21"/>
              </a:rPr>
              <a:t>substernal</a:t>
            </a:r>
            <a:r>
              <a:rPr lang="en-US" altLang="ko-KR" sz="800" dirty="0">
                <a:hlinkClick r:id="rId21"/>
              </a:rPr>
              <a:t> goiter"</a:t>
            </a:r>
            <a:r>
              <a:rPr lang="en-US" altLang="ko-KR" sz="800" dirty="0"/>
              <a:t>).</a:t>
            </a:r>
            <a:endParaRPr lang="en-US" altLang="ko-KR" sz="800" b="1" dirty="0"/>
          </a:p>
          <a:p>
            <a:pPr>
              <a:lnSpc>
                <a:spcPct val="80000"/>
              </a:lnSpc>
            </a:pPr>
            <a:r>
              <a:rPr lang="en-US" altLang="ko-KR" sz="800" b="1" dirty="0"/>
              <a:t>PARATHYROID TISSUE</a:t>
            </a:r>
            <a:r>
              <a:rPr lang="en-US" altLang="ko-KR" sz="800" dirty="0">
                <a:latin typeface="Arial"/>
              </a:rPr>
              <a:t> — </a:t>
            </a:r>
            <a:r>
              <a:rPr lang="en-US" altLang="ko-KR" sz="800" dirty="0"/>
              <a:t>Parathyroid tissue can rarely produce an anterior </a:t>
            </a:r>
            <a:r>
              <a:rPr lang="en-US" altLang="ko-KR" sz="800" dirty="0" err="1"/>
              <a:t>mediastinal</a:t>
            </a:r>
            <a:r>
              <a:rPr lang="en-US" altLang="ko-KR" sz="800" dirty="0"/>
              <a:t> mass. The approach to and treatment of parathyroid cysts, carcinomas, and adenomas are discussed separately. (</a:t>
            </a:r>
            <a:r>
              <a:rPr lang="en-US" altLang="ko-KR" sz="800" dirty="0">
                <a:hlinkClick r:id="rId22"/>
              </a:rPr>
              <a:t>See "Parathyroid carcinoma"</a:t>
            </a:r>
            <a:r>
              <a:rPr lang="en-US" altLang="ko-KR" sz="800" dirty="0"/>
              <a:t>, </a:t>
            </a:r>
            <a:r>
              <a:rPr lang="en-US" altLang="ko-KR" sz="800" dirty="0">
                <a:hlinkClick r:id="rId23"/>
              </a:rPr>
              <a:t>see "Parathyroid cysts"</a:t>
            </a:r>
            <a:r>
              <a:rPr lang="en-US" altLang="ko-KR" sz="800" dirty="0"/>
              <a:t> and </a:t>
            </a:r>
            <a:r>
              <a:rPr lang="en-US" altLang="ko-KR" sz="800" dirty="0">
                <a:hlinkClick r:id="rId24"/>
              </a:rPr>
              <a:t>see "Diagnosis and differential diagnosis of primary hyperparathyroidism"</a:t>
            </a:r>
            <a:r>
              <a:rPr lang="en-US" altLang="ko-KR" sz="800" dirty="0"/>
              <a:t>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063AD-3CBD-4CD3-82B9-11257E77C244}" type="slidenum">
              <a:rPr lang="ko-KR" altLang="en-US"/>
              <a:pPr/>
              <a:t>24</a:t>
            </a:fld>
            <a:endParaRPr lang="en-US" altLang="ko-KR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ko-KR" altLang="en-US"/>
              <a:t>  </a:t>
            </a:r>
            <a:r>
              <a:rPr lang="en-US" altLang="ko-KR"/>
              <a:t>Right lower lobe</a:t>
            </a:r>
            <a:r>
              <a:rPr lang="ko-KR" altLang="en-US"/>
              <a:t>에 약 </a:t>
            </a:r>
            <a:r>
              <a:rPr lang="en-US" altLang="ko-KR"/>
              <a:t>7 mm </a:t>
            </a:r>
            <a:r>
              <a:rPr lang="ko-KR" altLang="en-US"/>
              <a:t>가량의 </a:t>
            </a:r>
            <a:r>
              <a:rPr lang="en-US" altLang="ko-KR"/>
              <a:t>nodule</a:t>
            </a:r>
            <a:r>
              <a:rPr lang="ko-KR" altLang="en-US"/>
              <a:t>이 보임</a:t>
            </a:r>
            <a:r>
              <a:rPr lang="en-US" altLang="ko-KR"/>
              <a:t>.  </a:t>
            </a:r>
          </a:p>
          <a:p>
            <a:r>
              <a:rPr lang="en-US" altLang="ko-KR"/>
              <a:t>  Anterior mediastinum</a:t>
            </a:r>
            <a:r>
              <a:rPr lang="ko-KR" altLang="en-US"/>
              <a:t>에는 약 </a:t>
            </a:r>
            <a:r>
              <a:rPr lang="en-US" altLang="ko-KR"/>
              <a:t>5.5 cm </a:t>
            </a:r>
            <a:r>
              <a:rPr lang="ko-KR" altLang="en-US"/>
              <a:t>가량의 </a:t>
            </a:r>
            <a:r>
              <a:rPr lang="en-US" altLang="ko-KR"/>
              <a:t>well-defined mass</a:t>
            </a:r>
            <a:r>
              <a:rPr lang="ko-KR" altLang="en-US"/>
              <a:t>가 보임</a:t>
            </a:r>
            <a:r>
              <a:rPr lang="en-US" altLang="ko-KR"/>
              <a:t>.  </a:t>
            </a:r>
          </a:p>
          <a:p>
            <a:r>
              <a:rPr lang="en-US" altLang="ko-KR"/>
              <a:t>  Enhancement</a:t>
            </a:r>
            <a:r>
              <a:rPr lang="ko-KR" altLang="en-US"/>
              <a:t>는 </a:t>
            </a:r>
            <a:r>
              <a:rPr lang="en-US" altLang="ko-KR"/>
              <a:t>homogeneous</a:t>
            </a:r>
            <a:r>
              <a:rPr lang="ko-KR" altLang="en-US"/>
              <a:t>한 양상이며 내부에 </a:t>
            </a:r>
            <a:r>
              <a:rPr lang="en-US" altLang="ko-KR"/>
              <a:t>tiny calcification</a:t>
            </a:r>
            <a:r>
              <a:rPr lang="ko-KR" altLang="en-US"/>
              <a:t>을 포함하고 있음</a:t>
            </a:r>
            <a:r>
              <a:rPr lang="en-US" altLang="ko-KR"/>
              <a:t>.</a:t>
            </a:r>
          </a:p>
          <a:p>
            <a:r>
              <a:rPr lang="en-US" altLang="ko-KR"/>
              <a:t>  Hila</a:t>
            </a:r>
            <a:r>
              <a:rPr lang="ko-KR" altLang="en-US"/>
              <a:t>와 </a:t>
            </a:r>
            <a:r>
              <a:rPr lang="en-US" altLang="ko-KR"/>
              <a:t>mediastinum</a:t>
            </a:r>
            <a:r>
              <a:rPr lang="ko-KR" altLang="en-US"/>
              <a:t>에 의미있게 커져 있는 </a:t>
            </a:r>
            <a:r>
              <a:rPr lang="en-US" altLang="ko-KR"/>
              <a:t>lymph node</a:t>
            </a:r>
            <a:r>
              <a:rPr lang="ko-KR" altLang="en-US"/>
              <a:t>는 보이지 않음</a:t>
            </a:r>
            <a:r>
              <a:rPr lang="en-US" altLang="ko-KR"/>
              <a:t>.  </a:t>
            </a:r>
          </a:p>
          <a:p>
            <a:endParaRPr lang="en-US" altLang="ko-KR"/>
          </a:p>
          <a:p>
            <a:r>
              <a:rPr lang="en-US" altLang="ko-KR"/>
              <a:t>CONCLUSION:</a:t>
            </a:r>
          </a:p>
          <a:p>
            <a:r>
              <a:rPr lang="en-US" altLang="ko-KR"/>
              <a:t>1. A 5.5 cm well-defined enhancing anterior mediastinal mass.  </a:t>
            </a:r>
          </a:p>
          <a:p>
            <a:r>
              <a:rPr lang="en-US" altLang="ko-KR"/>
              <a:t>     --&gt; Thymic epithelial tumor, more likely.</a:t>
            </a:r>
          </a:p>
          <a:p>
            <a:r>
              <a:rPr lang="en-US" altLang="ko-KR"/>
              <a:t>2. A 7 cm nodule in right lower lobe.  </a:t>
            </a:r>
          </a:p>
          <a:p>
            <a:r>
              <a:rPr lang="en-US" altLang="ko-KR"/>
              <a:t>      --&gt; Benign nodule more likely than pulmonary metastasis. </a:t>
            </a:r>
          </a:p>
          <a:p>
            <a:r>
              <a:rPr lang="en-US" altLang="ko-KR"/>
              <a:t>Thymus, total thymectomy:</a:t>
            </a:r>
          </a:p>
          <a:p>
            <a:endParaRPr lang="en-US" altLang="ko-KR"/>
          </a:p>
          <a:p>
            <a:r>
              <a:rPr lang="en-US" altLang="ko-KR"/>
              <a:t>   . Thymoma, WHO type A ;</a:t>
            </a:r>
          </a:p>
          <a:p>
            <a:r>
              <a:rPr lang="en-US" altLang="ko-KR"/>
              <a:t>     1) tumor size: 5x3x3 cm</a:t>
            </a:r>
          </a:p>
          <a:p>
            <a:r>
              <a:rPr lang="en-US" altLang="ko-KR"/>
              <a:t>     2) encapsulated </a:t>
            </a:r>
          </a:p>
          <a:p>
            <a:r>
              <a:rPr lang="en-US" altLang="ko-KR"/>
              <a:t>     3) negative resection margin</a:t>
            </a:r>
          </a:p>
          <a:p>
            <a:r>
              <a:rPr lang="en-US" altLang="ko-KR"/>
              <a:t>     4) increased cellularity and some mitotic figures</a:t>
            </a:r>
          </a:p>
          <a:p>
            <a:endParaRPr lang="en-US" altLang="ko-KR"/>
          </a:p>
          <a:p>
            <a:r>
              <a:rPr lang="en-US" altLang="ko-KR"/>
              <a:t>Photomicrograph (original magnification, 40; H-E stain)</a:t>
            </a:r>
          </a:p>
          <a:p>
            <a:r>
              <a:rPr lang="en-US" altLang="ko-KR"/>
              <a:t>demonstrates mixed histologic features, with foci of medullary and spindle cells admixed with lymphocytes.</a:t>
            </a:r>
          </a:p>
          <a:p>
            <a:endParaRPr lang="en-US" altLang="ko-KR"/>
          </a:p>
          <a:p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1E241-CDE2-4559-88D2-480891CAECCD}" type="slidenum">
              <a:rPr lang="ko-KR" altLang="en-US"/>
              <a:pPr/>
              <a:t>31</a:t>
            </a:fld>
            <a:endParaRPr lang="en-US" altLang="ko-KR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altLang="ko-KR"/>
              <a:t>Thymomas</a:t>
            </a:r>
          </a:p>
          <a:p>
            <a:r>
              <a:rPr lang="en-US" altLang="ko-KR"/>
              <a:t>with neoplastic spindle-shaped epithelial cells are</a:t>
            </a:r>
          </a:p>
          <a:p>
            <a:r>
              <a:rPr lang="en-US" altLang="ko-KR"/>
              <a:t>defi ned as type A, and the lymphoid component is relatively</a:t>
            </a:r>
          </a:p>
          <a:p>
            <a:r>
              <a:rPr lang="en-US" altLang="ko-KR"/>
              <a:t>poor in these tumors. Thymomas with neoplastic</a:t>
            </a:r>
          </a:p>
          <a:p>
            <a:r>
              <a:rPr lang="en-US" altLang="ko-KR"/>
              <a:t>epithelial cells with a polygonal shape are defi ned as type</a:t>
            </a:r>
          </a:p>
          <a:p>
            <a:r>
              <a:rPr lang="en-US" altLang="ko-KR"/>
              <a:t>B, and they are further divided into three subtypes (B1,</a:t>
            </a:r>
          </a:p>
          <a:p>
            <a:r>
              <a:rPr lang="en-US" altLang="ko-KR"/>
              <a:t>B2, B3) according to the abundance of the lymphocyte</a:t>
            </a:r>
          </a:p>
          <a:p>
            <a:r>
              <a:rPr lang="en-US" altLang="ko-KR"/>
              <a:t>component. A type B1 thymoma resembles the cortex of</a:t>
            </a:r>
          </a:p>
          <a:p>
            <a:r>
              <a:rPr lang="en-US" altLang="ko-KR"/>
              <a:t>a normal thymus and has a large number of lymphocytes;</a:t>
            </a:r>
          </a:p>
          <a:p>
            <a:r>
              <a:rPr lang="en-US" altLang="ko-KR"/>
              <a:t>type B2 has less infi ltration of lymphocytes than</a:t>
            </a:r>
          </a:p>
          <a:p>
            <a:r>
              <a:rPr lang="en-US" altLang="ko-KR"/>
              <a:t>type B1; and type B3 is predominantly composed of</a:t>
            </a:r>
          </a:p>
          <a:p>
            <a:r>
              <a:rPr lang="en-US" altLang="ko-KR"/>
              <a:t>polygonal epithelial cells with slight atypia and a minor</a:t>
            </a:r>
          </a:p>
          <a:p>
            <a:r>
              <a:rPr lang="en-US" altLang="ko-KR"/>
              <a:t>component of lymphocytes. Atypia of neoplastic epithelial</a:t>
            </a:r>
          </a:p>
          <a:p>
            <a:r>
              <a:rPr lang="en-US" altLang="ko-KR"/>
              <a:t>cells increases in the order of type B1, B2, and B3.</a:t>
            </a:r>
          </a:p>
          <a:p>
            <a:r>
              <a:rPr lang="en-US" altLang="ko-KR"/>
              <a:t>Thymomas with both type A and type B components are</a:t>
            </a:r>
          </a:p>
          <a:p>
            <a:r>
              <a:rPr lang="en-US" altLang="ko-KR"/>
              <a:t>defi ned as type AB.</a:t>
            </a:r>
          </a:p>
          <a:p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77EBA-33A6-437D-A202-EB7C63DCEBCB}" type="slidenum">
              <a:rPr lang="ko-KR" altLang="en-US"/>
              <a:pPr/>
              <a:t>32</a:t>
            </a:fld>
            <a:endParaRPr lang="en-US" altLang="ko-KR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ko-KR" altLang="en-US" sz="1000"/>
              <a:t> </a:t>
            </a:r>
            <a:r>
              <a:rPr lang="en-US" altLang="ko-KR" sz="1000"/>
              <a:t>Left anterior mediastinum</a:t>
            </a:r>
            <a:r>
              <a:rPr lang="ko-KR" altLang="en-US" sz="1000"/>
              <a:t>에 </a:t>
            </a:r>
            <a:r>
              <a:rPr lang="en-US" altLang="ko-KR" sz="1000"/>
              <a:t>5.5 cm size</a:t>
            </a:r>
            <a:r>
              <a:rPr lang="ko-KR" altLang="en-US" sz="1000"/>
              <a:t>의 </a:t>
            </a:r>
            <a:r>
              <a:rPr lang="en-US" altLang="ko-KR" sz="1000"/>
              <a:t>infiltrative growth</a:t>
            </a:r>
            <a:r>
              <a:rPr lang="ko-KR" altLang="en-US" sz="1000"/>
              <a:t>를 보이는 </a:t>
            </a:r>
            <a:r>
              <a:rPr lang="en-US" altLang="ko-KR" sz="1000"/>
              <a:t>soft-tissue mass</a:t>
            </a:r>
            <a:r>
              <a:rPr lang="ko-KR" altLang="en-US" sz="1000"/>
              <a:t>가 관찰되며 </a:t>
            </a:r>
            <a:r>
              <a:rPr lang="en-US" altLang="ko-KR" sz="1000"/>
              <a:t>lobulating contour</a:t>
            </a:r>
            <a:r>
              <a:rPr lang="ko-KR" altLang="en-US" sz="1000"/>
              <a:t>를 보임</a:t>
            </a:r>
            <a:r>
              <a:rPr lang="en-US" altLang="ko-KR" sz="1000"/>
              <a:t>.</a:t>
            </a:r>
          </a:p>
          <a:p>
            <a:r>
              <a:rPr lang="en-US" altLang="ko-KR" sz="1000"/>
              <a:t>  </a:t>
            </a:r>
            <a:r>
              <a:rPr lang="ko-KR" altLang="en-US" sz="1000"/>
              <a:t>병변의 주위로 </a:t>
            </a:r>
            <a:r>
              <a:rPr lang="en-US" altLang="ko-KR" sz="1000"/>
              <a:t>lymph node</a:t>
            </a:r>
            <a:r>
              <a:rPr lang="ko-KR" altLang="en-US" sz="1000"/>
              <a:t>로 생각되는 </a:t>
            </a:r>
            <a:r>
              <a:rPr lang="en-US" altLang="ko-KR" sz="1000"/>
              <a:t>oval small nodule</a:t>
            </a:r>
            <a:r>
              <a:rPr lang="ko-KR" altLang="en-US" sz="1000"/>
              <a:t>이 약 </a:t>
            </a:r>
            <a:r>
              <a:rPr lang="en-US" altLang="ko-KR" sz="1000"/>
              <a:t>11 mm </a:t>
            </a:r>
            <a:r>
              <a:rPr lang="ko-KR" altLang="en-US" sz="1000"/>
              <a:t>로 </a:t>
            </a:r>
            <a:r>
              <a:rPr lang="en-US" altLang="ko-KR" sz="1000"/>
              <a:t>measure</a:t>
            </a:r>
            <a:r>
              <a:rPr lang="ko-KR" altLang="en-US" sz="1000"/>
              <a:t>됨</a:t>
            </a:r>
            <a:r>
              <a:rPr lang="en-US" altLang="ko-KR" sz="1000"/>
              <a:t>.</a:t>
            </a:r>
          </a:p>
          <a:p>
            <a:r>
              <a:rPr lang="en-US" altLang="ko-KR" sz="1000"/>
              <a:t>  Pleura</a:t>
            </a:r>
            <a:r>
              <a:rPr lang="ko-KR" altLang="en-US" sz="1000"/>
              <a:t>에 </a:t>
            </a:r>
            <a:r>
              <a:rPr lang="en-US" altLang="ko-KR" sz="1000"/>
              <a:t>nodularity</a:t>
            </a:r>
            <a:r>
              <a:rPr lang="ko-KR" altLang="en-US" sz="1000"/>
              <a:t>의 </a:t>
            </a:r>
            <a:r>
              <a:rPr lang="en-US" altLang="ko-KR" sz="1000"/>
              <a:t>evidence </a:t>
            </a:r>
            <a:r>
              <a:rPr lang="ko-KR" altLang="en-US" sz="1000"/>
              <a:t>없음</a:t>
            </a:r>
            <a:r>
              <a:rPr lang="en-US" altLang="ko-KR" sz="1000"/>
              <a:t>.</a:t>
            </a:r>
          </a:p>
          <a:p>
            <a:r>
              <a:rPr lang="en-US" altLang="ko-KR" sz="1000"/>
              <a:t>  </a:t>
            </a:r>
            <a:r>
              <a:rPr lang="ko-KR" altLang="en-US" sz="1000"/>
              <a:t>양측 </a:t>
            </a:r>
            <a:r>
              <a:rPr lang="en-US" altLang="ko-KR" sz="1000"/>
              <a:t>lung</a:t>
            </a:r>
            <a:r>
              <a:rPr lang="ko-KR" altLang="en-US" sz="1000"/>
              <a:t>에 </a:t>
            </a:r>
            <a:r>
              <a:rPr lang="en-US" altLang="ko-KR" sz="1000"/>
              <a:t>metastatic nodule</a:t>
            </a:r>
            <a:r>
              <a:rPr lang="ko-KR" altLang="en-US" sz="1000"/>
              <a:t>의 </a:t>
            </a:r>
            <a:r>
              <a:rPr lang="en-US" altLang="ko-KR" sz="1000"/>
              <a:t>evidence </a:t>
            </a:r>
            <a:r>
              <a:rPr lang="ko-KR" altLang="en-US" sz="1000"/>
              <a:t>없음</a:t>
            </a:r>
            <a:r>
              <a:rPr lang="en-US" altLang="ko-KR" sz="1000"/>
              <a:t>.</a:t>
            </a:r>
          </a:p>
          <a:p>
            <a:endParaRPr lang="en-US" altLang="ko-KR" sz="1000"/>
          </a:p>
          <a:p>
            <a:r>
              <a:rPr lang="ko-KR" altLang="en-US" sz="1000"/>
              <a:t>결 론 </a:t>
            </a:r>
            <a:r>
              <a:rPr lang="en-US" altLang="ko-KR" sz="1000"/>
              <a:t>:</a:t>
            </a:r>
          </a:p>
          <a:p>
            <a:r>
              <a:rPr lang="en-US" altLang="ko-KR" sz="1000"/>
              <a:t>About 55-mm-sized mass in the left anterior mediastinum accompanying lymph node enlargement.</a:t>
            </a:r>
          </a:p>
          <a:p>
            <a:r>
              <a:rPr lang="en-US" altLang="ko-KR" sz="1000"/>
              <a:t>   DDx. 1) Thymic epithelial tumor of type C (thymic carcinoma), most likely.</a:t>
            </a:r>
          </a:p>
          <a:p>
            <a:r>
              <a:rPr lang="en-US" altLang="ko-KR" sz="1000"/>
              <a:t>        2) R/O Rather benign thymic epithelial tumor, such as B2 or B3 tumor</a:t>
            </a:r>
          </a:p>
          <a:p>
            <a:endParaRPr lang="en-US" altLang="ko-KR" sz="1000"/>
          </a:p>
          <a:p>
            <a:r>
              <a:rPr lang="en-US" altLang="ko-KR" sz="1000"/>
              <a:t>Thymus and lung, left upper lobe, excision:</a:t>
            </a:r>
          </a:p>
          <a:p>
            <a:endParaRPr lang="en-US" altLang="ko-KR" sz="1000"/>
          </a:p>
          <a:p>
            <a:r>
              <a:rPr lang="en-US" altLang="ko-KR" sz="1000"/>
              <a:t>   . Keratinizing squamous cell carcinoma, WHO type C;</a:t>
            </a:r>
          </a:p>
          <a:p>
            <a:r>
              <a:rPr lang="en-US" altLang="ko-KR" sz="1000"/>
              <a:t>     1) tumor size: 6.1x5.8x4.5 cm</a:t>
            </a:r>
          </a:p>
          <a:p>
            <a:r>
              <a:rPr lang="en-US" altLang="ko-KR" sz="1000"/>
              <a:t>     2) capsular penetration</a:t>
            </a:r>
          </a:p>
          <a:p>
            <a:r>
              <a:rPr lang="en-US" altLang="ko-KR" sz="1000"/>
              <a:t>     3) invasion into lung</a:t>
            </a:r>
          </a:p>
          <a:p>
            <a:r>
              <a:rPr lang="en-US" altLang="ko-KR" sz="1000"/>
              <a:t>     4) no lymphovascular invasion</a:t>
            </a:r>
          </a:p>
          <a:p>
            <a:r>
              <a:rPr lang="en-US" altLang="ko-KR" sz="1000"/>
              <a:t>     5) extension to resection margin of the tumor</a:t>
            </a:r>
          </a:p>
          <a:p>
            <a:endParaRPr lang="en-US" altLang="ko-KR" sz="1000"/>
          </a:p>
          <a:p>
            <a:endParaRPr lang="ko-KR" altLang="en-US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AE402-E5FD-4C27-8948-7A1872561C76}" type="slidenum">
              <a:rPr lang="ko-KR" altLang="en-US"/>
              <a:pPr/>
              <a:t>33</a:t>
            </a:fld>
            <a:endParaRPr lang="en-US" altLang="ko-KR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altLang="ko-KR" sz="1000"/>
              <a:t>Spleen </a:t>
            </a:r>
            <a:r>
              <a:rPr lang="ko-KR" altLang="en-US" sz="1000"/>
              <a:t>뒤쪽의 아마도 </a:t>
            </a:r>
            <a:r>
              <a:rPr lang="en-US" altLang="ko-KR" sz="1000"/>
              <a:t>left lower pleura</a:t>
            </a:r>
            <a:r>
              <a:rPr lang="ko-KR" altLang="en-US" sz="1000"/>
              <a:t>로 생각되는 부위에 강한 </a:t>
            </a:r>
            <a:r>
              <a:rPr lang="en-US" altLang="ko-KR" sz="1000"/>
              <a:t>FDG </a:t>
            </a:r>
            <a:r>
              <a:rPr lang="ko-KR" altLang="en-US" sz="1000"/>
              <a:t>섭취증가</a:t>
            </a:r>
          </a:p>
          <a:p>
            <a:r>
              <a:rPr lang="en-US" altLang="ko-KR" sz="1000"/>
              <a:t>(p-SUV = 6.3)</a:t>
            </a:r>
            <a:r>
              <a:rPr lang="ko-KR" altLang="en-US" sz="1000"/>
              <a:t>가 관찰되는데 </a:t>
            </a:r>
            <a:r>
              <a:rPr lang="en-US" altLang="ko-KR" sz="1000"/>
              <a:t>pleural seeding </a:t>
            </a:r>
            <a:r>
              <a:rPr lang="ko-KR" altLang="en-US" sz="1000"/>
              <a:t>등의 </a:t>
            </a:r>
            <a:r>
              <a:rPr lang="en-US" altLang="ko-KR" sz="1000"/>
              <a:t>malignant lesion</a:t>
            </a:r>
            <a:r>
              <a:rPr lang="ko-KR" altLang="en-US" sz="1000"/>
              <a:t>의 가능성이 </a:t>
            </a:r>
          </a:p>
          <a:p>
            <a:r>
              <a:rPr lang="ko-KR" altLang="en-US" sz="1000"/>
              <a:t>높음</a:t>
            </a:r>
            <a:r>
              <a:rPr lang="en-US" altLang="ko-KR" sz="1000"/>
              <a:t>.</a:t>
            </a:r>
          </a:p>
          <a:p>
            <a:endParaRPr lang="en-US" altLang="ko-KR" sz="1000"/>
          </a:p>
          <a:p>
            <a:r>
              <a:rPr lang="en-US" altLang="ko-KR" sz="1000"/>
              <a:t> PET (2007/12/12): Lt lower pleura (spleen </a:t>
            </a:r>
            <a:r>
              <a:rPr lang="ko-KR" altLang="en-US" sz="1000"/>
              <a:t>뒷쪽</a:t>
            </a:r>
            <a:r>
              <a:rPr lang="en-US" altLang="ko-KR" sz="1000"/>
              <a:t>) increased FDG uptake</a:t>
            </a:r>
          </a:p>
          <a:p>
            <a:r>
              <a:rPr lang="en-US" altLang="ko-KR" sz="1000"/>
              <a:t>   → Malignant lesion more likely</a:t>
            </a:r>
          </a:p>
          <a:p>
            <a:r>
              <a:rPr lang="en-US" altLang="ko-KR" sz="1000"/>
              <a:t>   → Post-op Change (?) d/t prev LLL VATS wegde resection</a:t>
            </a:r>
          </a:p>
          <a:p>
            <a:endParaRPr lang="en-US" altLang="ko-KR" sz="1000"/>
          </a:p>
          <a:p>
            <a:r>
              <a:rPr lang="en-US" altLang="ko-KR" sz="1000"/>
              <a:t> </a:t>
            </a:r>
            <a:r>
              <a:rPr lang="ko-KR" altLang="en-US" sz="1000"/>
              <a:t>수술전 </a:t>
            </a:r>
            <a:r>
              <a:rPr lang="en-US" altLang="ko-KR" sz="1000"/>
              <a:t>CT</a:t>
            </a:r>
            <a:r>
              <a:rPr lang="ko-KR" altLang="en-US" sz="1000"/>
              <a:t>부터 </a:t>
            </a:r>
            <a:r>
              <a:rPr lang="en-US" altLang="ko-KR" sz="1000"/>
              <a:t>serial </a:t>
            </a:r>
            <a:r>
              <a:rPr lang="ko-KR" altLang="en-US" sz="1000"/>
              <a:t>하게 봤을 때 </a:t>
            </a:r>
            <a:r>
              <a:rPr lang="en-US" altLang="ko-KR" sz="1000"/>
              <a:t>2004</a:t>
            </a:r>
            <a:r>
              <a:rPr lang="ko-KR" altLang="en-US" sz="1000"/>
              <a:t>년부터 서서히 커지는 양상으로 보임</a:t>
            </a:r>
            <a:r>
              <a:rPr lang="en-US" altLang="ko-KR" sz="1000"/>
              <a:t>.</a:t>
            </a:r>
          </a:p>
          <a:p>
            <a:endParaRPr lang="en-US" altLang="ko-KR" sz="1000"/>
          </a:p>
          <a:p>
            <a:r>
              <a:rPr lang="en-US" altLang="ko-KR" sz="1000"/>
              <a:t>■ </a:t>
            </a:r>
            <a:r>
              <a:rPr lang="ko-KR" altLang="en-US" sz="1000"/>
              <a:t>진료계획       </a:t>
            </a:r>
          </a:p>
          <a:p>
            <a:r>
              <a:rPr lang="ko-KR" altLang="en-US" sz="1000"/>
              <a:t> </a:t>
            </a:r>
            <a:r>
              <a:rPr lang="en-US" altLang="ko-KR" sz="1000"/>
              <a:t>Bx confirm </a:t>
            </a:r>
            <a:r>
              <a:rPr lang="ko-KR" altLang="en-US" sz="1000"/>
              <a:t>하는 것이 좋겠습니다</a:t>
            </a:r>
            <a:r>
              <a:rPr lang="en-US" altLang="ko-KR" sz="1000"/>
              <a:t>.</a:t>
            </a:r>
          </a:p>
          <a:p>
            <a:endParaRPr lang="en-US" altLang="ko-KR" sz="1000"/>
          </a:p>
          <a:p>
            <a:r>
              <a:rPr lang="en-US" altLang="ko-KR" sz="1000"/>
              <a:t> [</a:t>
            </a:r>
            <a:r>
              <a:rPr lang="ko-KR" altLang="en-US" sz="1000"/>
              <a:t>검사</a:t>
            </a:r>
            <a:r>
              <a:rPr lang="en-US" altLang="ko-KR" sz="1000"/>
              <a:t>]</a:t>
            </a:r>
          </a:p>
          <a:p>
            <a:r>
              <a:rPr lang="en-US" altLang="ko-KR" sz="1000"/>
              <a:t>         FNABC &amp; C.B(</a:t>
            </a:r>
            <a:r>
              <a:rPr lang="ko-KR" altLang="en-US" sz="1000"/>
              <a:t>임상시술</a:t>
            </a:r>
            <a:r>
              <a:rPr lang="en-US" altLang="ko-KR" sz="1000"/>
              <a:t>)               </a:t>
            </a:r>
          </a:p>
          <a:p>
            <a:r>
              <a:rPr lang="en-US" altLang="ko-KR" sz="1000"/>
              <a:t>         US GUIDED ASPIRATION(PLEURA)</a:t>
            </a:r>
          </a:p>
          <a:p>
            <a:endParaRPr lang="en-US" altLang="ko-KR" sz="1000"/>
          </a:p>
          <a:p>
            <a:r>
              <a:rPr lang="en-US" altLang="ko-KR" sz="1000"/>
              <a:t> </a:t>
            </a:r>
            <a:r>
              <a:rPr lang="ko-KR" altLang="en-US" sz="1000"/>
              <a:t>최용수 선생님과 통화하여 입원하기로 함</a:t>
            </a:r>
            <a:r>
              <a:rPr lang="en-US" altLang="ko-KR" sz="1000"/>
              <a:t>.  </a:t>
            </a:r>
            <a:r>
              <a:rPr lang="ko-KR" altLang="en-US" sz="1000"/>
              <a:t>환자 원하여 바로 절제하기로 함</a:t>
            </a:r>
            <a:r>
              <a:rPr lang="en-US" altLang="ko-KR" sz="100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383CB-5F89-4F0F-84D3-52E19A8D9AEF}" type="slidenum">
              <a:rPr lang="ko-KR" altLang="en-US"/>
              <a:pPr/>
              <a:t>34</a:t>
            </a:fld>
            <a:endParaRPr lang="en-US" altLang="ko-KR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ko-KR" altLang="en-US"/>
              <a:t>처음 </a:t>
            </a:r>
            <a:r>
              <a:rPr lang="en-US" altLang="ko-KR"/>
              <a:t>CT </a:t>
            </a:r>
            <a:r>
              <a:rPr lang="ko-KR" altLang="en-US"/>
              <a:t>판독</a:t>
            </a:r>
          </a:p>
          <a:p>
            <a:r>
              <a:rPr lang="en-US" altLang="ko-KR"/>
              <a:t>&lt; Right anterior mediastinum</a:t>
            </a:r>
            <a:r>
              <a:rPr lang="ko-KR" altLang="en-US"/>
              <a:t>에 약 </a:t>
            </a:r>
            <a:r>
              <a:rPr lang="en-US" altLang="ko-KR"/>
              <a:t>9 cm </a:t>
            </a:r>
            <a:r>
              <a:rPr lang="ko-KR" altLang="en-US"/>
              <a:t>크기의 </a:t>
            </a:r>
            <a:r>
              <a:rPr lang="en-US" altLang="ko-KR"/>
              <a:t>mass</a:t>
            </a:r>
            <a:r>
              <a:rPr lang="ko-KR" altLang="en-US"/>
              <a:t>가 보임</a:t>
            </a:r>
            <a:r>
              <a:rPr lang="en-US" altLang="ko-KR"/>
              <a:t>.  </a:t>
            </a:r>
          </a:p>
          <a:p>
            <a:r>
              <a:rPr lang="en-US" altLang="ko-KR"/>
              <a:t>  Right pleral space</a:t>
            </a:r>
            <a:r>
              <a:rPr lang="ko-KR" altLang="en-US"/>
              <a:t>에 </a:t>
            </a:r>
            <a:r>
              <a:rPr lang="en-US" altLang="ko-KR"/>
              <a:t>multiple  nodule</a:t>
            </a:r>
            <a:r>
              <a:rPr lang="ko-KR" altLang="en-US"/>
              <a:t>들과 소량의 </a:t>
            </a:r>
            <a:r>
              <a:rPr lang="en-US" altLang="ko-KR"/>
              <a:t>pleural effusion</a:t>
            </a:r>
            <a:r>
              <a:rPr lang="ko-KR" altLang="en-US"/>
              <a:t>이 보임</a:t>
            </a:r>
            <a:r>
              <a:rPr lang="en-US" altLang="ko-KR"/>
              <a:t>.    </a:t>
            </a:r>
          </a:p>
          <a:p>
            <a:r>
              <a:rPr lang="en-US" altLang="ko-KR"/>
              <a:t>CONCLUSION :</a:t>
            </a:r>
          </a:p>
          <a:p>
            <a:r>
              <a:rPr lang="en-US" altLang="ko-KR"/>
              <a:t>A 9 cm anterior mediastinal mass with multiple pleural nodules in right hemithorax.  </a:t>
            </a:r>
          </a:p>
          <a:p>
            <a:r>
              <a:rPr lang="en-US" altLang="ko-KR"/>
              <a:t>    -- Thymic carcinoma with pleural seeding, most likely.&gt;</a:t>
            </a:r>
          </a:p>
          <a:p>
            <a:endParaRPr lang="en-US" altLang="ko-KR"/>
          </a:p>
          <a:p>
            <a:r>
              <a:rPr lang="en-US" altLang="ko-KR"/>
              <a:t>PET </a:t>
            </a:r>
            <a:r>
              <a:rPr lang="ko-KR" altLang="en-US"/>
              <a:t>판독결과는</a:t>
            </a:r>
          </a:p>
          <a:p>
            <a:r>
              <a:rPr lang="en-US" altLang="ko-KR"/>
              <a:t>1. A huge hypermetabolic mass in the right anterior mediastinum,</a:t>
            </a:r>
          </a:p>
          <a:p>
            <a:r>
              <a:rPr lang="en-US" altLang="ko-KR"/>
              <a:t>   malignancy is more likely.</a:t>
            </a:r>
          </a:p>
          <a:p>
            <a:r>
              <a:rPr lang="en-US" altLang="ko-KR"/>
              <a:t>2. Hypermetabolic masses and nodules along the right major fissure and right</a:t>
            </a:r>
          </a:p>
          <a:p>
            <a:r>
              <a:rPr lang="en-US" altLang="ko-KR"/>
              <a:t>   pleura with ipsilateral pleural effusion, c/w pleural seeding.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939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939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39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39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39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40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5940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40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594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940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940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F49292-826E-41B7-90D5-1433824EE00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3F494-4081-4F64-BE12-705D9697368D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18C399-95D4-47F7-9129-C621945456E9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22AB04-2EF2-4BEE-A5CA-760851DB0E38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33C64B-0A20-47D3-8974-EE8B1F995E7B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0B995A-587F-4ABB-9181-4FFFECDE704E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E06BAF-1D0F-4461-A374-0B66659D7552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765E20-FBFE-4720-AB23-CC0D4AC654F8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344A99-BF94-42FA-B22C-FBFC7CA475F6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9B6291-18B4-4B6F-B724-96826F1AAA95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176B25-611A-489D-9235-E6EA97FC405A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F9DC74-7A7B-4DC3-A9EF-1329F46F88FB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3931F5-6D3B-4E07-A349-2BB9048496E7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FA836C-F193-4CD0-B2A3-08221CB9E58F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ko-K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C6F84AFB-5BEF-4521-A2FF-EFFE68C5526A}" type="slidenum">
              <a:rPr lang="ko-KR" altLang="en-US"/>
              <a:pPr/>
              <a:t>‹#›</a:t>
            </a:fld>
            <a:endParaRPr lang="en-US" altLang="ko-KR"/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837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83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3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3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3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3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583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3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583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endParaRPr lang="en-US" altLang="ko-KR"/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1.jpeg"/><Relationship Id="rId4" Type="http://schemas.openxmlformats.org/officeDocument/2006/relationships/image" Target="../media/image5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211455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ko-KR" altLang="en-US" sz="3200" dirty="0" err="1">
                <a:latin typeface="Arial" charset="0"/>
              </a:rPr>
              <a:t>종격동</a:t>
            </a:r>
            <a:r>
              <a:rPr lang="ko-KR" altLang="en-US" sz="3200" dirty="0">
                <a:latin typeface="Arial" charset="0"/>
              </a:rPr>
              <a:t> 질환</a:t>
            </a:r>
            <a:br>
              <a:rPr lang="ko-KR" altLang="en-US" sz="3200" dirty="0">
                <a:latin typeface="Arial" charset="0"/>
              </a:rPr>
            </a:br>
            <a:r>
              <a:rPr lang="ko-KR" altLang="en-US" sz="3200" dirty="0" smtClean="0">
                <a:latin typeface="Arial" charset="0"/>
              </a:rPr>
              <a:t>(</a:t>
            </a:r>
            <a:r>
              <a:rPr lang="en-US" altLang="ko-KR" sz="3200" dirty="0" err="1" smtClean="0">
                <a:latin typeface="Arial" charset="0"/>
              </a:rPr>
              <a:t>Mediastinal</a:t>
            </a:r>
            <a:r>
              <a:rPr lang="en-US" altLang="ko-KR" sz="3200" dirty="0" smtClean="0">
                <a:latin typeface="Arial" charset="0"/>
              </a:rPr>
              <a:t> Disease)</a:t>
            </a:r>
            <a:endParaRPr lang="en-US" altLang="ko-KR" sz="3200" dirty="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4857760"/>
            <a:ext cx="6858000" cy="1295400"/>
          </a:xfrm>
        </p:spPr>
        <p:txBody>
          <a:bodyPr/>
          <a:lstStyle/>
          <a:p>
            <a:r>
              <a:rPr lang="ko-KR" altLang="en-US" sz="2400" dirty="0">
                <a:latin typeface="Arial" charset="0"/>
              </a:rPr>
              <a:t>성균관의대 </a:t>
            </a:r>
            <a:r>
              <a:rPr lang="ko-KR" altLang="en-US" sz="2400" dirty="0" smtClean="0">
                <a:latin typeface="Arial" charset="0"/>
              </a:rPr>
              <a:t>흉부외과학교실</a:t>
            </a:r>
            <a:endParaRPr lang="en-US" altLang="ko-KR" sz="2400" dirty="0" smtClean="0">
              <a:latin typeface="Arial" charset="0"/>
            </a:endParaRPr>
          </a:p>
          <a:p>
            <a:endParaRPr lang="ko-KR" altLang="en-US" sz="2400" dirty="0">
              <a:latin typeface="Arial" charset="0"/>
            </a:endParaRPr>
          </a:p>
          <a:p>
            <a:r>
              <a:rPr lang="ko-KR" altLang="en-US" sz="2400" dirty="0">
                <a:latin typeface="Arial" charset="0"/>
              </a:rPr>
              <a:t>최용수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032" y="548680"/>
            <a:ext cx="3998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 smtClean="0"/>
              <a:t>대한흉부외과학회 제</a:t>
            </a:r>
            <a:r>
              <a:rPr lang="en-US" altLang="ko-KR" sz="1600" b="1" dirty="0" smtClean="0"/>
              <a:t>4</a:t>
            </a:r>
            <a:r>
              <a:rPr lang="ko-KR" altLang="en-US" sz="1600" b="1" dirty="0" smtClean="0"/>
              <a:t>차 전공의 연수교육</a:t>
            </a:r>
            <a:endParaRPr lang="en-US" altLang="ko-KR" sz="1600" b="1" dirty="0" smtClean="0"/>
          </a:p>
          <a:p>
            <a:pPr algn="r"/>
            <a:r>
              <a:rPr lang="en-US" altLang="ko-KR" sz="1600" b="1" dirty="0" smtClean="0"/>
              <a:t>2011.6.3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</a:rPr>
              <a:t>Potential spaces in the </a:t>
            </a:r>
            <a:r>
              <a:rPr lang="en-US" altLang="ko-KR" dirty="0" err="1">
                <a:latin typeface="+mj-ea"/>
              </a:rPr>
              <a:t>mediastinum</a:t>
            </a:r>
            <a:endParaRPr lang="en-US" altLang="ko-KR" dirty="0">
              <a:latin typeface="+mj-ea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3816350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ko-KR" sz="1600" dirty="0" err="1">
                <a:effectLst/>
                <a:latin typeface="+mn-ea"/>
              </a:rPr>
              <a:t>Pretracheal</a:t>
            </a:r>
            <a:r>
              <a:rPr lang="en-US" altLang="ko-KR" sz="1600" dirty="0">
                <a:effectLst/>
                <a:latin typeface="+mn-ea"/>
              </a:rPr>
              <a:t> space</a:t>
            </a:r>
          </a:p>
          <a:p>
            <a:pPr lvl="1">
              <a:lnSpc>
                <a:spcPct val="130000"/>
              </a:lnSpc>
            </a:pPr>
            <a:r>
              <a:rPr lang="en-US" altLang="ko-KR" sz="1600" dirty="0">
                <a:effectLst/>
                <a:latin typeface="+mn-ea"/>
              </a:rPr>
              <a:t>Explored by standard </a:t>
            </a:r>
            <a:r>
              <a:rPr lang="en-US" altLang="ko-KR" sz="1600" dirty="0" err="1">
                <a:effectLst/>
                <a:latin typeface="+mn-ea"/>
              </a:rPr>
              <a:t>mediastinoscopy</a:t>
            </a:r>
            <a:endParaRPr lang="en-US" altLang="ko-KR" sz="1600" dirty="0">
              <a:effectLst/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err="1">
                <a:effectLst/>
                <a:latin typeface="+mn-ea"/>
              </a:rPr>
              <a:t>Subcarinal</a:t>
            </a:r>
            <a:r>
              <a:rPr lang="en-US" altLang="ko-KR" sz="1600" dirty="0">
                <a:effectLst/>
                <a:latin typeface="+mn-ea"/>
              </a:rPr>
              <a:t> space</a:t>
            </a:r>
          </a:p>
          <a:p>
            <a:pPr lvl="1">
              <a:lnSpc>
                <a:spcPct val="130000"/>
              </a:lnSpc>
            </a:pPr>
            <a:r>
              <a:rPr lang="en-US" altLang="ko-KR" sz="1600" dirty="0">
                <a:effectLst/>
                <a:latin typeface="+mn-ea"/>
              </a:rPr>
              <a:t>Contiguous with </a:t>
            </a:r>
            <a:r>
              <a:rPr lang="en-US" altLang="ko-KR" sz="1600" dirty="0" err="1">
                <a:effectLst/>
                <a:latin typeface="+mn-ea"/>
              </a:rPr>
              <a:t>pretracheal</a:t>
            </a:r>
            <a:r>
              <a:rPr lang="en-US" altLang="ko-KR" sz="1600" dirty="0">
                <a:effectLst/>
                <a:latin typeface="+mn-ea"/>
              </a:rPr>
              <a:t> space</a:t>
            </a:r>
          </a:p>
          <a:p>
            <a:pPr>
              <a:lnSpc>
                <a:spcPct val="130000"/>
              </a:lnSpc>
            </a:pPr>
            <a:r>
              <a:rPr lang="en-US" altLang="ko-KR" sz="1600" dirty="0" err="1">
                <a:effectLst/>
                <a:latin typeface="+mn-ea"/>
              </a:rPr>
              <a:t>Aortopulmonary</a:t>
            </a:r>
            <a:r>
              <a:rPr lang="en-US" altLang="ko-KR" sz="1600" dirty="0">
                <a:effectLst/>
                <a:latin typeface="+mn-ea"/>
              </a:rPr>
              <a:t> window</a:t>
            </a:r>
          </a:p>
          <a:p>
            <a:pPr lvl="1">
              <a:lnSpc>
                <a:spcPct val="130000"/>
              </a:lnSpc>
            </a:pPr>
            <a:r>
              <a:rPr lang="en-US" altLang="ko-KR" sz="1600" dirty="0">
                <a:effectLst/>
                <a:latin typeface="+mn-ea"/>
              </a:rPr>
              <a:t>Accessed by anterior </a:t>
            </a:r>
            <a:r>
              <a:rPr lang="en-US" altLang="ko-KR" sz="1600" dirty="0" err="1">
                <a:effectLst/>
                <a:latin typeface="+mn-ea"/>
              </a:rPr>
              <a:t>mediastinotomy</a:t>
            </a:r>
            <a:r>
              <a:rPr lang="en-US" altLang="ko-KR" sz="1600" dirty="0">
                <a:effectLst/>
                <a:latin typeface="+mn-ea"/>
              </a:rPr>
              <a:t>, extended </a:t>
            </a:r>
            <a:r>
              <a:rPr lang="en-US" altLang="ko-KR" sz="1600" dirty="0" err="1">
                <a:effectLst/>
                <a:latin typeface="+mn-ea"/>
              </a:rPr>
              <a:t>mediastinoscopy</a:t>
            </a:r>
            <a:r>
              <a:rPr lang="en-US" altLang="ko-KR" sz="1600" dirty="0">
                <a:effectLst/>
                <a:latin typeface="+mn-ea"/>
              </a:rPr>
              <a:t>, or </a:t>
            </a:r>
            <a:r>
              <a:rPr lang="en-US" altLang="ko-KR" sz="1600" dirty="0" err="1">
                <a:effectLst/>
                <a:latin typeface="+mn-ea"/>
              </a:rPr>
              <a:t>thoracoscopy</a:t>
            </a:r>
            <a:r>
              <a:rPr lang="en-US" altLang="ko-KR" sz="1600" dirty="0">
                <a:effectLst/>
                <a:latin typeface="+mn-ea"/>
              </a:rPr>
              <a:t>/</a:t>
            </a:r>
            <a:r>
              <a:rPr lang="en-US" altLang="ko-KR" sz="1600" dirty="0" err="1">
                <a:effectLst/>
                <a:latin typeface="+mn-ea"/>
              </a:rPr>
              <a:t>thoracotomy</a:t>
            </a:r>
            <a:endParaRPr lang="en-US" altLang="ko-KR" sz="1600" dirty="0">
              <a:effectLst/>
              <a:latin typeface="+mn-ea"/>
            </a:endParaRPr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4067175" y="1844675"/>
            <a:ext cx="4897438" cy="3529013"/>
            <a:chOff x="11" y="527"/>
            <a:chExt cx="5749" cy="3674"/>
          </a:xfrm>
        </p:grpSpPr>
        <p:pic>
          <p:nvPicPr>
            <p:cNvPr id="66564" name="Picture 4" descr="39FF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" y="527"/>
              <a:ext cx="2777" cy="3674"/>
            </a:xfrm>
            <a:prstGeom prst="rect">
              <a:avLst/>
            </a:prstGeom>
            <a:noFill/>
          </p:spPr>
        </p:pic>
        <p:pic>
          <p:nvPicPr>
            <p:cNvPr id="66565" name="Picture 5" descr="39FF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26" y="527"/>
              <a:ext cx="2934" cy="367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effectLst/>
                <a:latin typeface="+mj-ea"/>
              </a:rPr>
              <a:t>Mediastinoscopy</a:t>
            </a:r>
            <a:endParaRPr lang="en-US" altLang="ko-KR" dirty="0">
              <a:effectLst/>
              <a:latin typeface="+mj-ea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29180" cy="4525963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ko-KR" sz="1600" dirty="0">
                <a:effectLst/>
                <a:latin typeface="+mn-ea"/>
              </a:rPr>
              <a:t>General anesthesia</a:t>
            </a:r>
          </a:p>
          <a:p>
            <a:pPr>
              <a:lnSpc>
                <a:spcPct val="160000"/>
              </a:lnSpc>
            </a:pPr>
            <a:r>
              <a:rPr lang="en-US" altLang="ko-KR" sz="1600" dirty="0">
                <a:effectLst/>
                <a:latin typeface="+mn-ea"/>
              </a:rPr>
              <a:t>Small anterior cervical incision</a:t>
            </a:r>
          </a:p>
          <a:p>
            <a:pPr>
              <a:lnSpc>
                <a:spcPct val="160000"/>
              </a:lnSpc>
            </a:pPr>
            <a:r>
              <a:rPr lang="en-US" altLang="ko-KR" sz="1600" dirty="0">
                <a:effectLst/>
                <a:latin typeface="+mn-ea"/>
              </a:rPr>
              <a:t>Introduction of </a:t>
            </a:r>
            <a:r>
              <a:rPr lang="en-US" altLang="ko-KR" sz="1600" dirty="0" err="1">
                <a:effectLst/>
                <a:latin typeface="+mn-ea"/>
              </a:rPr>
              <a:t>mediastinoscope</a:t>
            </a:r>
            <a:r>
              <a:rPr lang="en-US" altLang="ko-KR" sz="1600" dirty="0">
                <a:effectLst/>
                <a:latin typeface="+mn-ea"/>
              </a:rPr>
              <a:t> into </a:t>
            </a:r>
            <a:r>
              <a:rPr lang="en-US" altLang="ko-KR" sz="1600" dirty="0" err="1">
                <a:effectLst/>
                <a:latin typeface="+mn-ea"/>
              </a:rPr>
              <a:t>pretracheal</a:t>
            </a:r>
            <a:r>
              <a:rPr lang="en-US" altLang="ko-KR" sz="1600" dirty="0">
                <a:effectLst/>
                <a:latin typeface="+mn-ea"/>
              </a:rPr>
              <a:t> space</a:t>
            </a:r>
          </a:p>
          <a:p>
            <a:pPr>
              <a:lnSpc>
                <a:spcPct val="160000"/>
              </a:lnSpc>
            </a:pPr>
            <a:r>
              <a:rPr lang="en-US" altLang="ko-KR" sz="1600" dirty="0">
                <a:effectLst/>
                <a:latin typeface="+mn-ea"/>
              </a:rPr>
              <a:t>Indications</a:t>
            </a:r>
          </a:p>
          <a:p>
            <a:pPr lvl="1">
              <a:lnSpc>
                <a:spcPct val="160000"/>
              </a:lnSpc>
            </a:pPr>
            <a:r>
              <a:rPr lang="en-US" altLang="ko-KR" sz="1600" dirty="0" err="1">
                <a:effectLst/>
                <a:latin typeface="+mn-ea"/>
              </a:rPr>
              <a:t>Preop</a:t>
            </a:r>
            <a:r>
              <a:rPr lang="en-US" altLang="ko-KR" sz="1600" dirty="0">
                <a:effectLst/>
                <a:latin typeface="+mn-ea"/>
              </a:rPr>
              <a:t>. staging for lung ca.</a:t>
            </a:r>
          </a:p>
          <a:p>
            <a:pPr lvl="1">
              <a:lnSpc>
                <a:spcPct val="160000"/>
              </a:lnSpc>
            </a:pPr>
            <a:r>
              <a:rPr lang="en-US" altLang="ko-KR" sz="1600" dirty="0">
                <a:effectLst/>
                <a:latin typeface="+mn-ea"/>
              </a:rPr>
              <a:t>Primary </a:t>
            </a:r>
            <a:r>
              <a:rPr lang="en-US" altLang="ko-KR" sz="1600" dirty="0" err="1">
                <a:effectLst/>
                <a:latin typeface="+mn-ea"/>
              </a:rPr>
              <a:t>lymphadenopathy</a:t>
            </a:r>
            <a:r>
              <a:rPr lang="en-US" altLang="ko-KR" sz="1600" dirty="0">
                <a:effectLst/>
                <a:latin typeface="+mn-ea"/>
              </a:rPr>
              <a:t> (lymphoma, </a:t>
            </a:r>
            <a:r>
              <a:rPr lang="en-US" altLang="ko-KR" sz="1600" dirty="0" err="1">
                <a:effectLst/>
                <a:latin typeface="+mn-ea"/>
              </a:rPr>
              <a:t>sarcoidosis</a:t>
            </a:r>
            <a:r>
              <a:rPr lang="en-US" altLang="ko-KR" sz="1600" dirty="0" smtClean="0">
                <a:effectLst/>
                <a:latin typeface="+mn-ea"/>
              </a:rPr>
              <a:t>)</a:t>
            </a:r>
            <a:endParaRPr lang="en-US" altLang="ko-KR" sz="1600" dirty="0">
              <a:effectLst/>
              <a:latin typeface="+mn-ea"/>
            </a:endParaRPr>
          </a:p>
          <a:p>
            <a:pPr>
              <a:lnSpc>
                <a:spcPct val="160000"/>
              </a:lnSpc>
            </a:pPr>
            <a:r>
              <a:rPr lang="en-US" altLang="ko-KR" sz="1600" dirty="0">
                <a:effectLst/>
                <a:latin typeface="+mn-ea"/>
              </a:rPr>
              <a:t>Standard vs. Extended </a:t>
            </a:r>
            <a:r>
              <a:rPr lang="en-US" altLang="ko-KR" sz="1600" dirty="0" err="1">
                <a:effectLst/>
                <a:latin typeface="+mn-ea"/>
              </a:rPr>
              <a:t>mediastinoscopy</a:t>
            </a:r>
            <a:endParaRPr lang="en-US" altLang="ko-KR" sz="1600" dirty="0">
              <a:effectLst/>
              <a:latin typeface="+mn-ea"/>
            </a:endParaRPr>
          </a:p>
        </p:txBody>
      </p:sp>
      <p:pic>
        <p:nvPicPr>
          <p:cNvPr id="13316" name="Picture 4" descr="39FF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1700213"/>
            <a:ext cx="3457575" cy="431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en-US" altLang="ko-KR" dirty="0">
                <a:latin typeface="+mj-ea"/>
              </a:rPr>
              <a:t>Complications of </a:t>
            </a:r>
            <a:r>
              <a:rPr lang="en-US" altLang="ko-KR" dirty="0" err="1">
                <a:latin typeface="+mj-ea"/>
              </a:rPr>
              <a:t>mediastinoscopy</a:t>
            </a:r>
            <a:endParaRPr lang="en-US" altLang="ko-KR" dirty="0">
              <a:latin typeface="+mj-ea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29600" cy="35290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ko-KR" sz="1600" dirty="0">
                <a:latin typeface="+mn-ea"/>
              </a:rPr>
              <a:t>Morbidity 0.6%, Mortality 0.2%</a:t>
            </a:r>
          </a:p>
          <a:p>
            <a:pPr>
              <a:lnSpc>
                <a:spcPct val="140000"/>
              </a:lnSpc>
            </a:pPr>
            <a:r>
              <a:rPr lang="en-US" altLang="ko-KR" sz="1600" dirty="0">
                <a:latin typeface="+mn-ea"/>
              </a:rPr>
              <a:t>Major vessel hemorrhage</a:t>
            </a:r>
          </a:p>
          <a:p>
            <a:pPr>
              <a:lnSpc>
                <a:spcPct val="140000"/>
              </a:lnSpc>
            </a:pPr>
            <a:r>
              <a:rPr lang="en-US" altLang="ko-KR" sz="1600" dirty="0">
                <a:latin typeface="+mn-ea"/>
              </a:rPr>
              <a:t>Esophageal perforation</a:t>
            </a:r>
          </a:p>
          <a:p>
            <a:pPr>
              <a:lnSpc>
                <a:spcPct val="140000"/>
              </a:lnSpc>
            </a:pPr>
            <a:r>
              <a:rPr lang="en-US" altLang="ko-KR" sz="1600" dirty="0">
                <a:latin typeface="+mn-ea"/>
              </a:rPr>
              <a:t>Stroke (d/t </a:t>
            </a:r>
            <a:r>
              <a:rPr lang="en-US" altLang="ko-KR" sz="1600" dirty="0" err="1">
                <a:latin typeface="+mn-ea"/>
              </a:rPr>
              <a:t>innominate</a:t>
            </a:r>
            <a:r>
              <a:rPr lang="en-US" altLang="ko-KR" sz="1600" dirty="0">
                <a:latin typeface="+mn-ea"/>
              </a:rPr>
              <a:t> a. compression of severe atherosclerosis)</a:t>
            </a:r>
          </a:p>
          <a:p>
            <a:pPr>
              <a:lnSpc>
                <a:spcPct val="140000"/>
              </a:lnSpc>
            </a:pPr>
            <a:r>
              <a:rPr lang="en-US" altLang="ko-KR" sz="1600" dirty="0">
                <a:latin typeface="+mn-ea"/>
              </a:rPr>
              <a:t>Lt. Recurrent laryngeal N. injury</a:t>
            </a:r>
          </a:p>
          <a:p>
            <a:pPr>
              <a:lnSpc>
                <a:spcPct val="140000"/>
              </a:lnSpc>
            </a:pPr>
            <a:r>
              <a:rPr lang="en-US" altLang="ko-KR" sz="1600" dirty="0" err="1">
                <a:latin typeface="+mn-ea"/>
              </a:rPr>
              <a:t>Pneumothorax</a:t>
            </a:r>
            <a:endParaRPr lang="en-US" altLang="ko-KR" sz="1600" dirty="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ko-KR" sz="1600" dirty="0">
                <a:latin typeface="+mn-ea"/>
              </a:rPr>
              <a:t>Wound infection</a:t>
            </a:r>
          </a:p>
          <a:p>
            <a:pPr>
              <a:lnSpc>
                <a:spcPct val="140000"/>
              </a:lnSpc>
            </a:pPr>
            <a:r>
              <a:rPr lang="en-US" altLang="ko-KR" sz="1600" dirty="0">
                <a:latin typeface="+mn-ea"/>
              </a:rPr>
              <a:t>Rare tumor seeding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Endobronchial</a:t>
            </a:r>
            <a:r>
              <a:rPr lang="en-US" altLang="ko-KR" dirty="0" smtClean="0"/>
              <a:t> ultrasound-</a:t>
            </a:r>
            <a:r>
              <a:rPr lang="en-US" altLang="ko-KR" dirty="0" err="1" smtClean="0"/>
              <a:t>transbronchial</a:t>
            </a:r>
            <a:r>
              <a:rPr lang="en-US" altLang="ko-KR" dirty="0" smtClean="0"/>
              <a:t> needle aspiration (EBUS-TBNA)</a:t>
            </a:r>
            <a:endParaRPr lang="en-US" altLang="ko-KR" dirty="0">
              <a:latin typeface="+mj-ea"/>
            </a:endParaRPr>
          </a:p>
        </p:txBody>
      </p:sp>
      <p:pic>
        <p:nvPicPr>
          <p:cNvPr id="5" name="Picture 9" descr="snap14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500306"/>
            <a:ext cx="1727200" cy="1660525"/>
          </a:xfrm>
          <a:prstGeom prst="rect">
            <a:avLst/>
          </a:prstGeom>
          <a:noFill/>
        </p:spPr>
      </p:pic>
      <p:pic>
        <p:nvPicPr>
          <p:cNvPr id="7" name="Picture 7" descr="snap14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74990" y="2500306"/>
            <a:ext cx="3626166" cy="3071834"/>
          </a:xfrm>
          <a:prstGeom prst="rect">
            <a:avLst/>
          </a:prstGeom>
          <a:noFill/>
        </p:spPr>
      </p:pic>
      <p:grpSp>
        <p:nvGrpSpPr>
          <p:cNvPr id="202756" name="Group 4"/>
          <p:cNvGrpSpPr>
            <a:grpSpLocks noChangeAspect="1"/>
          </p:cNvGrpSpPr>
          <p:nvPr/>
        </p:nvGrpSpPr>
        <p:grpSpPr bwMode="auto">
          <a:xfrm>
            <a:off x="2000232" y="2500311"/>
            <a:ext cx="3291371" cy="3079449"/>
            <a:chOff x="1698" y="1575"/>
            <a:chExt cx="1491" cy="1395"/>
          </a:xfrm>
        </p:grpSpPr>
        <p:sp>
          <p:nvSpPr>
            <p:cNvPr id="20275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8" y="1575"/>
              <a:ext cx="1491" cy="139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202757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698" y="1575"/>
              <a:ext cx="1495" cy="13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609600"/>
            <a:ext cx="347503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2743200"/>
            <a:ext cx="600075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140200" y="1052513"/>
            <a:ext cx="38843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hlink"/>
                </a:solidFill>
                <a:latin typeface="+mj-ea"/>
                <a:ea typeface="+mj-ea"/>
              </a:rPr>
              <a:t>Anterior </a:t>
            </a:r>
            <a:r>
              <a:rPr lang="en-US" altLang="ko-KR" b="1" dirty="0" err="1">
                <a:solidFill>
                  <a:schemeClr val="hlink"/>
                </a:solidFill>
                <a:latin typeface="+mj-ea"/>
                <a:ea typeface="+mj-ea"/>
              </a:rPr>
              <a:t>mediastinotomy</a:t>
            </a:r>
            <a:endParaRPr lang="en-US" altLang="ko-KR" b="1" dirty="0">
              <a:solidFill>
                <a:schemeClr val="hlink"/>
              </a:solidFill>
              <a:latin typeface="+mj-ea"/>
              <a:ea typeface="+mj-ea"/>
            </a:endParaRPr>
          </a:p>
          <a:p>
            <a:r>
              <a:rPr lang="en-US" altLang="ko-KR" b="1" dirty="0">
                <a:solidFill>
                  <a:schemeClr val="hlink"/>
                </a:solidFill>
                <a:latin typeface="+mj-ea"/>
                <a:ea typeface="+mj-ea"/>
              </a:rPr>
              <a:t>(Chamberlain procedure)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latin typeface="+mj-ea"/>
              </a:rPr>
              <a:t>Mediastinal</a:t>
            </a:r>
            <a:r>
              <a:rPr lang="en-US" altLang="ko-KR" dirty="0">
                <a:latin typeface="+mj-ea"/>
              </a:rPr>
              <a:t> masses</a:t>
            </a:r>
          </a:p>
        </p:txBody>
      </p:sp>
      <p:pic>
        <p:nvPicPr>
          <p:cNvPr id="106499" name="Picture 3" descr="Mediastinal_mass_compartm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3350" y="1268413"/>
            <a:ext cx="6300788" cy="53355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ffectLst/>
                <a:latin typeface="+mj-ea"/>
              </a:rPr>
              <a:t>Anterior </a:t>
            </a:r>
            <a:r>
              <a:rPr lang="en-US" altLang="ko-KR" dirty="0" err="1">
                <a:effectLst/>
                <a:latin typeface="+mj-ea"/>
              </a:rPr>
              <a:t>mediastinal</a:t>
            </a:r>
            <a:r>
              <a:rPr lang="en-US" altLang="ko-KR" dirty="0">
                <a:effectLst/>
                <a:latin typeface="+mj-ea"/>
              </a:rPr>
              <a:t> mass</a:t>
            </a:r>
            <a:endParaRPr lang="ko-KR" altLang="en-US" dirty="0">
              <a:effectLst/>
              <a:latin typeface="+mj-ea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ko-KR" sz="2000" dirty="0" err="1">
                <a:effectLst/>
                <a:latin typeface="+mn-ea"/>
              </a:rPr>
              <a:t>Neoplastic</a:t>
            </a:r>
            <a:endParaRPr lang="en-US" altLang="ko-KR" sz="2000" dirty="0">
              <a:effectLst/>
              <a:latin typeface="+mn-ea"/>
            </a:endParaRPr>
          </a:p>
          <a:p>
            <a:pPr lvl="1">
              <a:lnSpc>
                <a:spcPct val="130000"/>
              </a:lnSpc>
            </a:pPr>
            <a:r>
              <a:rPr lang="en-US" altLang="ko-KR" sz="2000" dirty="0">
                <a:effectLst/>
                <a:latin typeface="+mn-ea"/>
              </a:rPr>
              <a:t>Thymus</a:t>
            </a:r>
          </a:p>
          <a:p>
            <a:pPr lvl="1">
              <a:lnSpc>
                <a:spcPct val="130000"/>
              </a:lnSpc>
            </a:pPr>
            <a:r>
              <a:rPr lang="en-US" altLang="ko-KR" sz="2000" dirty="0">
                <a:effectLst/>
                <a:latin typeface="+mn-ea"/>
              </a:rPr>
              <a:t>Lymphoma, </a:t>
            </a:r>
            <a:r>
              <a:rPr lang="en-US" altLang="ko-KR" sz="2000" dirty="0" err="1">
                <a:effectLst/>
                <a:latin typeface="+mn-ea"/>
              </a:rPr>
              <a:t>teratoma</a:t>
            </a:r>
            <a:r>
              <a:rPr lang="en-US" altLang="ko-KR" sz="2000" dirty="0">
                <a:effectLst/>
                <a:latin typeface="+mn-ea"/>
              </a:rPr>
              <a:t>, germ cell tumors</a:t>
            </a:r>
          </a:p>
          <a:p>
            <a:pPr lvl="1">
              <a:lnSpc>
                <a:spcPct val="130000"/>
              </a:lnSpc>
            </a:pPr>
            <a:r>
              <a:rPr lang="en-US" altLang="ko-KR" sz="2000" dirty="0">
                <a:effectLst/>
                <a:latin typeface="+mn-ea"/>
              </a:rPr>
              <a:t>Thyroid, ectopic parathyroid with adenoma, etc.</a:t>
            </a:r>
            <a:endParaRPr lang="ko-KR" altLang="en-US" sz="2000" dirty="0">
              <a:effectLst/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2000" dirty="0">
                <a:effectLst/>
                <a:latin typeface="+mn-ea"/>
              </a:rPr>
              <a:t>Infectious</a:t>
            </a:r>
          </a:p>
          <a:p>
            <a:pPr lvl="1">
              <a:lnSpc>
                <a:spcPct val="130000"/>
              </a:lnSpc>
            </a:pPr>
            <a:r>
              <a:rPr lang="en-US" altLang="ko-KR" sz="2000" dirty="0">
                <a:effectLst/>
                <a:latin typeface="+mn-ea"/>
              </a:rPr>
              <a:t>Acute descending necrotizing </a:t>
            </a:r>
            <a:r>
              <a:rPr lang="en-US" altLang="ko-KR" sz="2000" dirty="0" err="1">
                <a:effectLst/>
                <a:latin typeface="+mn-ea"/>
              </a:rPr>
              <a:t>mediastinitis</a:t>
            </a:r>
            <a:endParaRPr lang="en-US" altLang="ko-KR" sz="2000" dirty="0">
              <a:effectLst/>
              <a:latin typeface="+mn-ea"/>
            </a:endParaRPr>
          </a:p>
          <a:p>
            <a:pPr lvl="1">
              <a:lnSpc>
                <a:spcPct val="130000"/>
              </a:lnSpc>
            </a:pPr>
            <a:r>
              <a:rPr lang="en-US" altLang="ko-KR" sz="2000" dirty="0" err="1">
                <a:effectLst/>
                <a:latin typeface="+mn-ea"/>
              </a:rPr>
              <a:t>Subacute</a:t>
            </a:r>
            <a:r>
              <a:rPr lang="en-US" altLang="ko-KR" sz="2000" dirty="0">
                <a:effectLst/>
                <a:latin typeface="+mn-ea"/>
              </a:rPr>
              <a:t> </a:t>
            </a:r>
            <a:r>
              <a:rPr lang="en-US" altLang="ko-KR" sz="2000" dirty="0" err="1">
                <a:effectLst/>
                <a:latin typeface="+mn-ea"/>
              </a:rPr>
              <a:t>mediastinitis</a:t>
            </a:r>
            <a:endParaRPr lang="en-US" altLang="ko-KR" sz="2000" dirty="0">
              <a:effectLst/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2000" dirty="0">
                <a:effectLst/>
                <a:latin typeface="+mn-ea"/>
              </a:rPr>
              <a:t>Vascular</a:t>
            </a:r>
          </a:p>
          <a:p>
            <a:pPr lvl="1">
              <a:lnSpc>
                <a:spcPct val="130000"/>
              </a:lnSpc>
            </a:pPr>
            <a:r>
              <a:rPr lang="en-US" altLang="ko-KR" sz="2000" dirty="0">
                <a:effectLst/>
                <a:latin typeface="+mn-ea"/>
              </a:rPr>
              <a:t>Aortic arch aneurysm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</a:rPr>
              <a:t>Normal thymus</a:t>
            </a:r>
          </a:p>
        </p:txBody>
      </p:sp>
      <p:pic>
        <p:nvPicPr>
          <p:cNvPr id="107523" name="Picture 3" descr="thym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5617" t="2002" r="2246" b="876"/>
          <a:stretch>
            <a:fillRect/>
          </a:stretch>
        </p:blipFill>
        <p:spPr>
          <a:xfrm>
            <a:off x="2554288" y="1600200"/>
            <a:ext cx="403383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</a:rPr>
              <a:t>Normal thymus</a:t>
            </a:r>
          </a:p>
        </p:txBody>
      </p:sp>
      <p:pic>
        <p:nvPicPr>
          <p:cNvPr id="108547" name="Picture 3" descr="normal thymu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" y="1930400"/>
            <a:ext cx="8229600" cy="3863975"/>
          </a:xfrm>
          <a:noFill/>
          <a:ln/>
        </p:spPr>
      </p:pic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143000" y="1447800"/>
            <a:ext cx="4898392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+mn-ea"/>
                <a:ea typeface="+mn-ea"/>
              </a:rPr>
              <a:t>cortex, mainly composed of lymphocytes (</a:t>
            </a:r>
            <a:r>
              <a:rPr lang="en-US" altLang="ko-KR" sz="1400" b="1" dirty="0" err="1">
                <a:latin typeface="+mn-ea"/>
                <a:ea typeface="+mn-ea"/>
              </a:rPr>
              <a:t>thymocytes</a:t>
            </a:r>
            <a:r>
              <a:rPr lang="en-US" altLang="ko-KR" sz="1400" b="1" dirty="0">
                <a:latin typeface="+mn-ea"/>
                <a:ea typeface="+mn-ea"/>
              </a:rPr>
              <a:t>)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124200" y="6096000"/>
            <a:ext cx="4006481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+mn-ea"/>
                <a:ea typeface="+mn-ea"/>
              </a:rPr>
              <a:t>medulla, mainly composed of epithelial cells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6705600" y="2057400"/>
            <a:ext cx="1806575" cy="304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>
                <a:latin typeface="Verdana" pitchFamily="34" charset="0"/>
              </a:rPr>
              <a:t>Hassall corpuscles</a:t>
            </a:r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3657600" y="18288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 flipH="1" flipV="1">
            <a:off x="3352800" y="5105400"/>
            <a:ext cx="1524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latin typeface="+mj-ea"/>
              </a:rPr>
              <a:t>Thymic</a:t>
            </a:r>
            <a:r>
              <a:rPr lang="en-US" altLang="ko-KR" dirty="0">
                <a:latin typeface="+mj-ea"/>
              </a:rPr>
              <a:t> masses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ko-KR" sz="1800" dirty="0" err="1">
                <a:effectLst/>
                <a:latin typeface="+mn-ea"/>
              </a:rPr>
              <a:t>Thymic</a:t>
            </a:r>
            <a:r>
              <a:rPr lang="en-US" altLang="ko-KR" sz="1800" dirty="0">
                <a:effectLst/>
                <a:latin typeface="+mn-ea"/>
              </a:rPr>
              <a:t> hyperplasia</a:t>
            </a:r>
          </a:p>
          <a:p>
            <a:pPr>
              <a:lnSpc>
                <a:spcPct val="130000"/>
              </a:lnSpc>
            </a:pPr>
            <a:r>
              <a:rPr lang="en-US" altLang="ko-KR" sz="1800" dirty="0" err="1">
                <a:effectLst/>
                <a:latin typeface="+mn-ea"/>
              </a:rPr>
              <a:t>Thymic</a:t>
            </a:r>
            <a:r>
              <a:rPr lang="en-US" altLang="ko-KR" sz="1800" dirty="0">
                <a:effectLst/>
                <a:latin typeface="+mn-ea"/>
              </a:rPr>
              <a:t> cyst</a:t>
            </a:r>
          </a:p>
          <a:p>
            <a:pPr>
              <a:lnSpc>
                <a:spcPct val="130000"/>
              </a:lnSpc>
            </a:pPr>
            <a:r>
              <a:rPr lang="en-US" altLang="ko-KR" sz="1800" dirty="0" err="1">
                <a:effectLst/>
                <a:latin typeface="+mn-ea"/>
              </a:rPr>
              <a:t>Thymolipoma</a:t>
            </a:r>
            <a:endParaRPr lang="en-US" altLang="ko-KR" sz="1800" dirty="0">
              <a:effectLst/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800" dirty="0">
                <a:effectLst/>
                <a:latin typeface="+mn-ea"/>
              </a:rPr>
              <a:t>Tumor of thymus</a:t>
            </a:r>
          </a:p>
          <a:p>
            <a:pPr lvl="1">
              <a:lnSpc>
                <a:spcPct val="130000"/>
              </a:lnSpc>
            </a:pPr>
            <a:r>
              <a:rPr lang="en-US" altLang="ko-KR" sz="1800" dirty="0" err="1">
                <a:effectLst/>
                <a:latin typeface="+mn-ea"/>
              </a:rPr>
              <a:t>Thymic</a:t>
            </a:r>
            <a:r>
              <a:rPr lang="en-US" altLang="ko-KR" sz="1800" dirty="0">
                <a:effectLst/>
                <a:latin typeface="+mn-ea"/>
              </a:rPr>
              <a:t> lymphoma</a:t>
            </a:r>
          </a:p>
          <a:p>
            <a:pPr lvl="1">
              <a:lnSpc>
                <a:spcPct val="130000"/>
              </a:lnSpc>
            </a:pPr>
            <a:r>
              <a:rPr lang="en-US" altLang="ko-KR" sz="1800" dirty="0" err="1">
                <a:effectLst/>
                <a:latin typeface="+mn-ea"/>
              </a:rPr>
              <a:t>Thymic</a:t>
            </a:r>
            <a:r>
              <a:rPr lang="en-US" altLang="ko-KR" sz="1800" dirty="0">
                <a:effectLst/>
                <a:latin typeface="+mn-ea"/>
              </a:rPr>
              <a:t> germ cell tumor</a:t>
            </a:r>
          </a:p>
          <a:p>
            <a:pPr lvl="1">
              <a:lnSpc>
                <a:spcPct val="130000"/>
              </a:lnSpc>
            </a:pPr>
            <a:r>
              <a:rPr lang="en-US" altLang="ko-KR" sz="1800" u="sng" dirty="0" err="1">
                <a:effectLst/>
                <a:latin typeface="+mn-ea"/>
              </a:rPr>
              <a:t>Thymic</a:t>
            </a:r>
            <a:r>
              <a:rPr lang="en-US" altLang="ko-KR" sz="1800" u="sng" dirty="0">
                <a:effectLst/>
                <a:latin typeface="+mn-ea"/>
              </a:rPr>
              <a:t> epithelial tumor</a:t>
            </a:r>
          </a:p>
          <a:p>
            <a:pPr lvl="2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1800" u="sng" dirty="0" err="1">
                <a:effectLst/>
                <a:latin typeface="+mn-ea"/>
              </a:rPr>
              <a:t>Thymoma</a:t>
            </a:r>
            <a:endParaRPr lang="en-US" altLang="ko-KR" sz="1800" u="sng" dirty="0">
              <a:effectLst/>
              <a:latin typeface="+mn-ea"/>
            </a:endParaRPr>
          </a:p>
          <a:p>
            <a:pPr lvl="2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1800" u="sng" dirty="0" err="1">
                <a:effectLst/>
                <a:latin typeface="+mn-ea"/>
              </a:rPr>
              <a:t>Thymic</a:t>
            </a:r>
            <a:r>
              <a:rPr lang="en-US" altLang="ko-KR" sz="1800" u="sng" dirty="0">
                <a:effectLst/>
                <a:latin typeface="+mn-ea"/>
              </a:rPr>
              <a:t> carcinoma including </a:t>
            </a:r>
            <a:r>
              <a:rPr lang="en-US" altLang="ko-KR" sz="1800" u="sng" dirty="0" err="1">
                <a:effectLst/>
                <a:latin typeface="+mn-ea"/>
              </a:rPr>
              <a:t>thymic</a:t>
            </a:r>
            <a:r>
              <a:rPr lang="en-US" altLang="ko-KR" sz="1800" u="sng" dirty="0">
                <a:effectLst/>
                <a:latin typeface="+mn-ea"/>
              </a:rPr>
              <a:t> </a:t>
            </a:r>
            <a:r>
              <a:rPr lang="en-US" altLang="ko-KR" sz="1800" u="sng" dirty="0" err="1">
                <a:effectLst/>
                <a:latin typeface="+mn-ea"/>
              </a:rPr>
              <a:t>neuroendocrine</a:t>
            </a:r>
            <a:r>
              <a:rPr lang="en-US" altLang="ko-KR" sz="1800" u="sng" dirty="0">
                <a:effectLst/>
                <a:latin typeface="+mn-ea"/>
              </a:rPr>
              <a:t> tumors</a:t>
            </a:r>
          </a:p>
          <a:p>
            <a:pPr>
              <a:lnSpc>
                <a:spcPct val="130000"/>
              </a:lnSpc>
            </a:pPr>
            <a:r>
              <a:rPr lang="en-US" altLang="ko-KR" sz="1800" dirty="0">
                <a:effectLst/>
                <a:latin typeface="+mn-ea"/>
              </a:rPr>
              <a:t>Metastasis to </a:t>
            </a:r>
            <a:r>
              <a:rPr lang="en-US" altLang="ko-KR" sz="1800" dirty="0" err="1">
                <a:effectLst/>
                <a:latin typeface="+mn-ea"/>
              </a:rPr>
              <a:t>thymoma</a:t>
            </a:r>
            <a:endParaRPr lang="en-US" altLang="ko-KR" sz="1800" dirty="0">
              <a:effectLst/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effectLst/>
                <a:latin typeface="+mj-ea"/>
              </a:rPr>
              <a:t>Mediastinum</a:t>
            </a:r>
            <a:endParaRPr lang="ko-KR" alt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ko-KR" sz="2000" dirty="0" smtClean="0">
                <a:effectLst/>
                <a:latin typeface="+mn-ea"/>
              </a:rPr>
              <a:t>Benign</a:t>
            </a:r>
            <a:r>
              <a:rPr lang="ko-KR" altLang="en-US" sz="2000" dirty="0" smtClean="0">
                <a:effectLst/>
                <a:latin typeface="+mn-ea"/>
              </a:rPr>
              <a:t> </a:t>
            </a:r>
            <a:r>
              <a:rPr lang="en-US" altLang="ko-KR" sz="2000" dirty="0" smtClean="0">
                <a:effectLst/>
                <a:latin typeface="+mn-ea"/>
              </a:rPr>
              <a:t>conditions</a:t>
            </a:r>
          </a:p>
          <a:p>
            <a:pPr lvl="1">
              <a:lnSpc>
                <a:spcPct val="140000"/>
              </a:lnSpc>
            </a:pPr>
            <a:r>
              <a:rPr lang="en-US" altLang="ko-KR" sz="1600" dirty="0" smtClean="0">
                <a:effectLst/>
                <a:latin typeface="+mn-ea"/>
              </a:rPr>
              <a:t>Acute necrotizing </a:t>
            </a:r>
            <a:r>
              <a:rPr lang="en-US" altLang="ko-KR" sz="1600" dirty="0" err="1" smtClean="0">
                <a:effectLst/>
                <a:latin typeface="+mn-ea"/>
              </a:rPr>
              <a:t>mediastinitis</a:t>
            </a:r>
            <a:endParaRPr lang="en-US" altLang="ko-KR" sz="1600" dirty="0" smtClean="0">
              <a:effectLst/>
              <a:latin typeface="+mn-ea"/>
            </a:endParaRPr>
          </a:p>
          <a:p>
            <a:pPr lvl="1">
              <a:lnSpc>
                <a:spcPct val="140000"/>
              </a:lnSpc>
            </a:pPr>
            <a:r>
              <a:rPr lang="en-US" altLang="ko-KR" sz="1600" dirty="0" smtClean="0">
                <a:effectLst/>
                <a:latin typeface="+mn-ea"/>
              </a:rPr>
              <a:t>Chronic </a:t>
            </a:r>
            <a:r>
              <a:rPr lang="en-US" altLang="ko-KR" sz="1600" dirty="0" err="1" smtClean="0">
                <a:effectLst/>
                <a:latin typeface="+mn-ea"/>
              </a:rPr>
              <a:t>mediastinitis</a:t>
            </a:r>
            <a:endParaRPr lang="en-US" altLang="ko-KR" sz="1600" dirty="0" smtClean="0">
              <a:effectLst/>
              <a:latin typeface="+mn-ea"/>
            </a:endParaRPr>
          </a:p>
          <a:p>
            <a:pPr lvl="1">
              <a:lnSpc>
                <a:spcPct val="140000"/>
              </a:lnSpc>
            </a:pPr>
            <a:r>
              <a:rPr lang="en-US" altLang="ko-KR" sz="1600" dirty="0" smtClean="0">
                <a:effectLst/>
                <a:latin typeface="+mn-ea"/>
              </a:rPr>
              <a:t>Pericardial disease</a:t>
            </a:r>
          </a:p>
          <a:p>
            <a:pPr lvl="1">
              <a:lnSpc>
                <a:spcPct val="140000"/>
              </a:lnSpc>
            </a:pPr>
            <a:r>
              <a:rPr lang="en-US" altLang="ko-KR" sz="1600" dirty="0" smtClean="0">
                <a:effectLst/>
                <a:latin typeface="+mn-ea"/>
              </a:rPr>
              <a:t>Surgery for myasthenia gravis</a:t>
            </a:r>
          </a:p>
          <a:p>
            <a:pPr>
              <a:lnSpc>
                <a:spcPct val="140000"/>
              </a:lnSpc>
            </a:pPr>
            <a:r>
              <a:rPr lang="en-US" altLang="ko-KR" sz="2000" dirty="0" smtClean="0">
                <a:effectLst/>
                <a:latin typeface="+mn-ea"/>
              </a:rPr>
              <a:t>Cysts</a:t>
            </a:r>
          </a:p>
          <a:p>
            <a:pPr lvl="1">
              <a:lnSpc>
                <a:spcPct val="140000"/>
              </a:lnSpc>
            </a:pPr>
            <a:r>
              <a:rPr lang="en-US" altLang="ko-KR" sz="1600" dirty="0" err="1" smtClean="0">
                <a:effectLst/>
                <a:latin typeface="+mn-ea"/>
              </a:rPr>
              <a:t>Mediastinal</a:t>
            </a:r>
            <a:r>
              <a:rPr lang="en-US" altLang="ko-KR" sz="1600" dirty="0" smtClean="0">
                <a:effectLst/>
                <a:latin typeface="+mn-ea"/>
              </a:rPr>
              <a:t> cysts and duplications</a:t>
            </a:r>
          </a:p>
          <a:p>
            <a:pPr>
              <a:lnSpc>
                <a:spcPct val="140000"/>
              </a:lnSpc>
            </a:pPr>
            <a:r>
              <a:rPr lang="en-US" altLang="ko-KR" sz="2000" dirty="0" smtClean="0">
                <a:effectLst/>
                <a:latin typeface="+mn-ea"/>
              </a:rPr>
              <a:t>Tumors and masses</a:t>
            </a:r>
          </a:p>
          <a:p>
            <a:pPr lvl="1">
              <a:lnSpc>
                <a:spcPct val="140000"/>
              </a:lnSpc>
            </a:pPr>
            <a:r>
              <a:rPr lang="en-US" altLang="ko-KR" sz="1600" dirty="0" err="1" smtClean="0">
                <a:effectLst/>
                <a:latin typeface="+mn-ea"/>
              </a:rPr>
              <a:t>Thymic</a:t>
            </a:r>
            <a:r>
              <a:rPr lang="en-US" altLang="ko-KR" sz="1600" dirty="0" smtClean="0">
                <a:effectLst/>
                <a:latin typeface="+mn-ea"/>
              </a:rPr>
              <a:t> tumors</a:t>
            </a:r>
          </a:p>
          <a:p>
            <a:pPr lvl="1">
              <a:lnSpc>
                <a:spcPct val="140000"/>
              </a:lnSpc>
            </a:pPr>
            <a:r>
              <a:rPr lang="en-US" altLang="ko-KR" sz="1600" dirty="0" smtClean="0">
                <a:effectLst/>
                <a:latin typeface="+mn-ea"/>
              </a:rPr>
              <a:t>Germ cell tumors</a:t>
            </a:r>
          </a:p>
          <a:p>
            <a:pPr lvl="1">
              <a:lnSpc>
                <a:spcPct val="140000"/>
              </a:lnSpc>
            </a:pPr>
            <a:r>
              <a:rPr lang="en-US" altLang="ko-KR" sz="1600" dirty="0" smtClean="0">
                <a:effectLst/>
                <a:latin typeface="+mn-ea"/>
              </a:rPr>
              <a:t>Lymphoma</a:t>
            </a:r>
          </a:p>
          <a:p>
            <a:pPr lvl="1">
              <a:lnSpc>
                <a:spcPct val="140000"/>
              </a:lnSpc>
            </a:pPr>
            <a:r>
              <a:rPr lang="en-US" altLang="ko-KR" sz="1600" dirty="0" err="1" smtClean="0">
                <a:effectLst/>
                <a:latin typeface="+mn-ea"/>
              </a:rPr>
              <a:t>Neurogenic</a:t>
            </a:r>
            <a:r>
              <a:rPr lang="en-US" altLang="ko-KR" sz="1600" dirty="0" smtClean="0">
                <a:effectLst/>
                <a:latin typeface="+mn-ea"/>
              </a:rPr>
              <a:t> tumors</a:t>
            </a:r>
          </a:p>
          <a:p>
            <a:pPr>
              <a:lnSpc>
                <a:spcPct val="140000"/>
              </a:lnSpc>
            </a:pPr>
            <a:r>
              <a:rPr lang="en-US" altLang="ko-KR" sz="2000" dirty="0" smtClean="0">
                <a:effectLst/>
                <a:latin typeface="+mn-ea"/>
              </a:rPr>
              <a:t>Surgical techniques</a:t>
            </a:r>
            <a:endParaRPr lang="en-US" altLang="ko-KR" sz="2000" dirty="0">
              <a:effectLst/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yperplasia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  <a:ln/>
        </p:spPr>
      </p:pic>
      <p:graphicFrame>
        <p:nvGraphicFramePr>
          <p:cNvPr id="113667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29200" y="1600200"/>
          <a:ext cx="3276600" cy="2185988"/>
        </p:xfrm>
        <a:graphic>
          <a:graphicData uri="http://schemas.openxmlformats.org/presentationml/2006/ole">
            <p:oleObj spid="_x0000_s113675" name="차트" r:id="rId5" imgW="6096000" imgH="4067251" progId="MSGraph.Chart.8">
              <p:embed followColorScheme="full"/>
            </p:oleObj>
          </a:graphicData>
        </a:graphic>
      </p:graphicFrame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304800" y="533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F/20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눈이 처지고 복시현상</a:t>
            </a:r>
            <a:r>
              <a:rPr lang="en-US" altLang="ko-K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팔다리 힘이 빠짐</a:t>
            </a:r>
            <a:r>
              <a:rPr lang="en-US" altLang="ko-K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말이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어눌해지는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증상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524000" y="5516563"/>
            <a:ext cx="1844675" cy="2746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200" b="1">
                <a:latin typeface="Verdana" pitchFamily="34" charset="0"/>
              </a:rPr>
              <a:t>Thymic hyperplasia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5334000" y="1676400"/>
            <a:ext cx="4968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Verdana" pitchFamily="34" charset="0"/>
              </a:rPr>
              <a:t>MG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4648200" y="2819400"/>
            <a:ext cx="212248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Verdana" pitchFamily="34" charset="0"/>
              </a:rPr>
              <a:t>Thymic hyperplasia</a:t>
            </a:r>
          </a:p>
          <a:p>
            <a:r>
              <a:rPr lang="en-US" altLang="ko-KR" sz="1400" b="1">
                <a:latin typeface="Verdana" pitchFamily="34" charset="0"/>
              </a:rPr>
              <a:t>65%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7467600" y="2895600"/>
            <a:ext cx="1706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Verdana" pitchFamily="34" charset="0"/>
              </a:rPr>
              <a:t>Thymoma 10%</a:t>
            </a:r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5257800" y="1524000"/>
            <a:ext cx="685800" cy="6096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13674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27613" y="3938588"/>
          <a:ext cx="3278187" cy="2187575"/>
        </p:xfrm>
        <a:graphic>
          <a:graphicData uri="http://schemas.openxmlformats.org/presentationml/2006/ole">
            <p:oleObj spid="_x0000_s113676" name="차트" r:id="rId6" imgW="6096000" imgH="4067251" progId="MSGraph.Chart.8">
              <p:embed followColorScheme="full"/>
            </p:oleObj>
          </a:graphicData>
        </a:graphic>
      </p:graphicFrame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5181600" y="3810000"/>
            <a:ext cx="1176338" cy="31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Verdana" pitchFamily="34" charset="0"/>
              </a:rPr>
              <a:t>Thymoma</a:t>
            </a: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7315200" y="5791200"/>
            <a:ext cx="14366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Verdana" pitchFamily="34" charset="0"/>
              </a:rPr>
              <a:t>MG 30-60 %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533400"/>
            <a:ext cx="8229600" cy="914400"/>
          </a:xfrm>
        </p:spPr>
        <p:txBody>
          <a:bodyPr/>
          <a:lstStyle/>
          <a:p>
            <a:r>
              <a:rPr lang="en-US" altLang="ko-KR" sz="2000" dirty="0">
                <a:latin typeface="+mn-ea"/>
              </a:rPr>
              <a:t>M/67</a:t>
            </a:r>
          </a:p>
          <a:p>
            <a:r>
              <a:rPr lang="ko-KR" altLang="en-US" sz="2000" dirty="0">
                <a:latin typeface="+mn-ea"/>
              </a:rPr>
              <a:t>건강검진상 발견된 </a:t>
            </a:r>
            <a:r>
              <a:rPr lang="en-US" altLang="ko-KR" sz="2000" dirty="0">
                <a:latin typeface="+mn-ea"/>
              </a:rPr>
              <a:t>ant. </a:t>
            </a:r>
            <a:r>
              <a:rPr lang="en-US" altLang="ko-KR" sz="2000" dirty="0" err="1">
                <a:latin typeface="+mn-ea"/>
              </a:rPr>
              <a:t>mediastinal</a:t>
            </a:r>
            <a:r>
              <a:rPr lang="en-US" altLang="ko-KR" sz="2000" dirty="0">
                <a:latin typeface="+mn-ea"/>
              </a:rPr>
              <a:t> mass, asymptomatic</a:t>
            </a:r>
          </a:p>
        </p:txBody>
      </p:sp>
      <p:pic>
        <p:nvPicPr>
          <p:cNvPr id="115715" name="Picture 3" descr="low_dose_C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3400" y="1600200"/>
            <a:ext cx="2185988" cy="2185988"/>
          </a:xfrm>
          <a:noFill/>
          <a:ln>
            <a:solidFill>
              <a:schemeClr val="tx1"/>
            </a:solidFill>
          </a:ln>
        </p:spPr>
      </p:pic>
      <p:pic>
        <p:nvPicPr>
          <p:cNvPr id="115716" name="Picture 4" descr="C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895600" y="1600200"/>
            <a:ext cx="2184400" cy="2184400"/>
          </a:xfrm>
          <a:noFill/>
          <a:ln cap="flat">
            <a:solidFill>
              <a:schemeClr val="tx1"/>
            </a:solidFill>
          </a:ln>
        </p:spPr>
      </p:pic>
      <p:pic>
        <p:nvPicPr>
          <p:cNvPr id="115717" name="Picture 5" descr="DSC_018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955675" y="4518025"/>
            <a:ext cx="3692525" cy="2187575"/>
          </a:xfrm>
          <a:noFill/>
          <a:ln>
            <a:solidFill>
              <a:schemeClr val="tx1"/>
            </a:solidFill>
          </a:ln>
        </p:spPr>
      </p:pic>
      <p:grpSp>
        <p:nvGrpSpPr>
          <p:cNvPr id="115718" name="Group 6"/>
          <p:cNvGrpSpPr>
            <a:grpSpLocks/>
          </p:cNvGrpSpPr>
          <p:nvPr/>
        </p:nvGrpSpPr>
        <p:grpSpPr bwMode="auto">
          <a:xfrm>
            <a:off x="5257800" y="1600200"/>
            <a:ext cx="3400425" cy="5181600"/>
            <a:chOff x="3312" y="1008"/>
            <a:chExt cx="2142" cy="3264"/>
          </a:xfrm>
        </p:grpSpPr>
        <p:sp>
          <p:nvSpPr>
            <p:cNvPr id="115719" name="Text Box 7"/>
            <p:cNvSpPr txBox="1">
              <a:spLocks noChangeArrowheads="1"/>
            </p:cNvSpPr>
            <p:nvPr/>
          </p:nvSpPr>
          <p:spPr bwMode="auto">
            <a:xfrm>
              <a:off x="3447" y="3940"/>
              <a:ext cx="1977" cy="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>
                  <a:latin typeface="Verdana" pitchFamily="34" charset="0"/>
                </a:rPr>
                <a:t>Bronchogenic cyst</a:t>
              </a:r>
            </a:p>
            <a:p>
              <a:r>
                <a:rPr lang="en-US" altLang="ko-KR" sz="1400">
                  <a:latin typeface="Verdana" pitchFamily="34" charset="0"/>
                </a:rPr>
                <a:t>Thymus with physiologic atrophy</a:t>
              </a:r>
            </a:p>
          </p:txBody>
        </p:sp>
        <p:pic>
          <p:nvPicPr>
            <p:cNvPr id="115720" name="Picture 8" descr="gross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408" y="1008"/>
              <a:ext cx="2027" cy="1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15721" name="Picture 9" descr="Bronchogenic_cyst_low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312" y="2448"/>
              <a:ext cx="2142" cy="14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990600" y="3886200"/>
            <a:ext cx="36131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>
                <a:latin typeface="Verdana" pitchFamily="34" charset="0"/>
              </a:rPr>
              <a:t>R/O low grade thymic epithelial tumor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965200" y="1600200"/>
            <a:ext cx="13208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>
                <a:latin typeface="Verdana" pitchFamily="34" charset="0"/>
              </a:rPr>
              <a:t>Low dose CT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3435350" y="1600200"/>
            <a:ext cx="106045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>
                <a:latin typeface="Verdana" pitchFamily="34" charset="0"/>
              </a:rPr>
              <a:t>Enhanced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+mn-ea"/>
                <a:ea typeface="+mn-ea"/>
              </a:rPr>
              <a:t>Mediastinal cysts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8006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ko-KR" sz="1800" dirty="0">
                <a:latin typeface="+mn-ea"/>
              </a:rPr>
              <a:t>20% of all </a:t>
            </a:r>
            <a:r>
              <a:rPr lang="en-US" altLang="ko-KR" sz="1800" dirty="0" err="1">
                <a:latin typeface="+mn-ea"/>
              </a:rPr>
              <a:t>mediastinal</a:t>
            </a:r>
            <a:r>
              <a:rPr lang="en-US" altLang="ko-KR" sz="1800" dirty="0">
                <a:latin typeface="+mn-ea"/>
              </a:rPr>
              <a:t> lesions</a:t>
            </a:r>
          </a:p>
          <a:p>
            <a:pPr>
              <a:lnSpc>
                <a:spcPct val="160000"/>
              </a:lnSpc>
            </a:pPr>
            <a:r>
              <a:rPr lang="en-US" altLang="ko-KR" sz="1800" dirty="0" err="1">
                <a:latin typeface="+mn-ea"/>
              </a:rPr>
              <a:t>Bronchogenic</a:t>
            </a:r>
            <a:r>
              <a:rPr lang="en-US" altLang="ko-KR" sz="1800" dirty="0">
                <a:latin typeface="+mn-ea"/>
              </a:rPr>
              <a:t> cyst, Enteric cyst, Pericardial cyst, </a:t>
            </a:r>
            <a:r>
              <a:rPr lang="en-US" altLang="ko-KR" sz="1800" dirty="0" err="1">
                <a:latin typeface="+mn-ea"/>
              </a:rPr>
              <a:t>Thymic</a:t>
            </a:r>
            <a:r>
              <a:rPr lang="en-US" altLang="ko-KR" sz="1800" dirty="0">
                <a:latin typeface="+mn-ea"/>
              </a:rPr>
              <a:t> cyst</a:t>
            </a:r>
          </a:p>
          <a:p>
            <a:pPr>
              <a:lnSpc>
                <a:spcPct val="160000"/>
              </a:lnSpc>
            </a:pPr>
            <a:r>
              <a:rPr lang="en-US" altLang="ko-KR" sz="1800" dirty="0">
                <a:latin typeface="+mn-ea"/>
              </a:rPr>
              <a:t>Benign, but can be compressive</a:t>
            </a:r>
          </a:p>
          <a:p>
            <a:pPr>
              <a:lnSpc>
                <a:spcPct val="160000"/>
              </a:lnSpc>
            </a:pPr>
            <a:r>
              <a:rPr lang="en-US" altLang="ko-KR" sz="1800" dirty="0" err="1">
                <a:latin typeface="+mn-ea"/>
              </a:rPr>
              <a:t>Mx</a:t>
            </a:r>
            <a:endParaRPr lang="en-US" altLang="ko-KR" sz="1800" dirty="0">
              <a:latin typeface="+mn-ea"/>
            </a:endParaRPr>
          </a:p>
          <a:p>
            <a:pPr lvl="1">
              <a:lnSpc>
                <a:spcPct val="160000"/>
              </a:lnSpc>
            </a:pPr>
            <a:r>
              <a:rPr lang="en-US" altLang="ko-KR" sz="1800" dirty="0">
                <a:latin typeface="+mn-ea"/>
              </a:rPr>
              <a:t>resection to obtain a diagnosis, exclude malignant potential, and prevent enlargement</a:t>
            </a:r>
          </a:p>
          <a:p>
            <a:pPr lvl="1">
              <a:lnSpc>
                <a:spcPct val="160000"/>
              </a:lnSpc>
            </a:pPr>
            <a:r>
              <a:rPr lang="en-US" altLang="ko-KR" sz="1800" dirty="0" err="1">
                <a:latin typeface="+mn-ea"/>
              </a:rPr>
              <a:t>percutaneous</a:t>
            </a:r>
            <a:r>
              <a:rPr lang="en-US" altLang="ko-KR" sz="1800" dirty="0">
                <a:latin typeface="+mn-ea"/>
              </a:rPr>
              <a:t> aspiration</a:t>
            </a:r>
          </a:p>
          <a:p>
            <a:pPr lvl="1">
              <a:lnSpc>
                <a:spcPct val="160000"/>
              </a:lnSpc>
            </a:pPr>
            <a:r>
              <a:rPr lang="en-US" altLang="ko-KR" sz="1800" dirty="0">
                <a:latin typeface="+mn-ea"/>
              </a:rPr>
              <a:t>conservative management of asymptomatic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goiter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828800"/>
            <a:ext cx="4038600" cy="4038600"/>
          </a:xfrm>
          <a:noFill/>
          <a:ln/>
        </p:spPr>
      </p:pic>
      <p:sp>
        <p:nvSpPr>
          <p:cNvPr id="118787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Other ant. </a:t>
            </a:r>
            <a:r>
              <a:rPr lang="en-US" altLang="ko-KR" dirty="0" err="1">
                <a:latin typeface="+mn-ea"/>
                <a:ea typeface="+mn-ea"/>
              </a:rPr>
              <a:t>mediastinal</a:t>
            </a:r>
            <a:r>
              <a:rPr lang="en-US" altLang="ko-KR" dirty="0">
                <a:latin typeface="+mn-ea"/>
                <a:ea typeface="+mn-ea"/>
              </a:rPr>
              <a:t> mass</a:t>
            </a:r>
          </a:p>
        </p:txBody>
      </p:sp>
      <p:pic>
        <p:nvPicPr>
          <p:cNvPr id="118788" name="Picture 4" descr="parathyroid cyst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1219200"/>
            <a:ext cx="3276600" cy="2971800"/>
          </a:xfrm>
          <a:noFill/>
          <a:ln/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533400" y="2057400"/>
            <a:ext cx="197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1">
                <a:latin typeface="Verdana" pitchFamily="34" charset="0"/>
              </a:rPr>
              <a:t>Substernal thyroid tissue</a:t>
            </a:r>
          </a:p>
          <a:p>
            <a:r>
              <a:rPr lang="en-US" altLang="ko-KR" sz="1000" b="1">
                <a:latin typeface="Verdana" pitchFamily="34" charset="0"/>
              </a:rPr>
              <a:t>(intrathoracic goiter)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5638800" y="1219200"/>
            <a:ext cx="18176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1">
                <a:latin typeface="Verdana" pitchFamily="34" charset="0"/>
              </a:rPr>
              <a:t>R/O thymic cyst</a:t>
            </a:r>
          </a:p>
          <a:p>
            <a:r>
              <a:rPr lang="en-US" altLang="ko-KR" sz="1000" b="1">
                <a:latin typeface="Verdana" pitchFamily="34" charset="0"/>
              </a:rPr>
              <a:t>R/O bronchogenic cyst</a:t>
            </a:r>
          </a:p>
          <a:p>
            <a:endParaRPr lang="en-US" altLang="ko-KR" sz="1000" b="1">
              <a:latin typeface="Verdana" pitchFamily="34" charset="0"/>
            </a:endParaRPr>
          </a:p>
          <a:p>
            <a:r>
              <a:rPr lang="en-US" altLang="ko-KR" sz="1000" b="1">
                <a:latin typeface="Verdana" pitchFamily="34" charset="0"/>
              </a:rPr>
              <a:t>Parathyroid tissue</a:t>
            </a:r>
          </a:p>
        </p:txBody>
      </p:sp>
      <p:pic>
        <p:nvPicPr>
          <p:cNvPr id="118791" name="Picture 7" descr="cystic thymoma-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495800" y="4267200"/>
            <a:ext cx="3276600" cy="2457450"/>
          </a:xfrm>
          <a:noFill/>
          <a:ln/>
        </p:spPr>
      </p:pic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7737475" y="4437063"/>
            <a:ext cx="1406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b="1">
                <a:latin typeface="Verdana" pitchFamily="34" charset="0"/>
              </a:rPr>
              <a:t>Cystic thymoma</a:t>
            </a:r>
          </a:p>
          <a:p>
            <a:r>
              <a:rPr lang="en-US" altLang="ko-KR" sz="1000" b="1">
                <a:latin typeface="Verdana" pitchFamily="34" charset="0"/>
              </a:rPr>
              <a:t>d/t degeneration</a:t>
            </a:r>
          </a:p>
        </p:txBody>
      </p:sp>
      <p:pic>
        <p:nvPicPr>
          <p:cNvPr id="118793" name="Picture 9" descr="cystic thymoma gros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96200" y="5029200"/>
            <a:ext cx="13716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04800" y="533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M/47</a:t>
            </a:r>
          </a:p>
        </p:txBody>
      </p:sp>
      <p:pic>
        <p:nvPicPr>
          <p:cNvPr id="119811" name="Picture 3" descr="type A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219200" y="457200"/>
            <a:ext cx="2185988" cy="2185988"/>
          </a:xfrm>
          <a:noFill/>
          <a:ln/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886200" y="1295400"/>
            <a:ext cx="609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Verdana" pitchFamily="34" charset="0"/>
              </a:rPr>
              <a:t>Yes!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3886200" y="1676400"/>
            <a:ext cx="43005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Verdana" pitchFamily="34" charset="0"/>
              </a:rPr>
              <a:t>Tx? Thymectomy by VATS or sternotomy 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3886200" y="838200"/>
            <a:ext cx="17097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Verdana" pitchFamily="34" charset="0"/>
              </a:rPr>
              <a:t>R/O thymoma?</a:t>
            </a:r>
          </a:p>
        </p:txBody>
      </p:sp>
      <p:grpSp>
        <p:nvGrpSpPr>
          <p:cNvPr id="119815" name="Group 7"/>
          <p:cNvGrpSpPr>
            <a:grpSpLocks/>
          </p:cNvGrpSpPr>
          <p:nvPr/>
        </p:nvGrpSpPr>
        <p:grpSpPr bwMode="auto">
          <a:xfrm>
            <a:off x="228600" y="2819400"/>
            <a:ext cx="8763000" cy="3124200"/>
            <a:chOff x="144" y="1776"/>
            <a:chExt cx="5520" cy="1968"/>
          </a:xfrm>
        </p:grpSpPr>
        <p:pic>
          <p:nvPicPr>
            <p:cNvPr id="119816" name="Picture 8" descr="gross 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4" y="1776"/>
              <a:ext cx="1897" cy="14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9817" name="Picture 9" descr="gross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064" y="1776"/>
              <a:ext cx="1920" cy="144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9818" name="Rectangle 10"/>
            <p:cNvSpPr>
              <a:spLocks noChangeArrowheads="1"/>
            </p:cNvSpPr>
            <p:nvPr/>
          </p:nvSpPr>
          <p:spPr bwMode="auto">
            <a:xfrm>
              <a:off x="240" y="3264"/>
              <a:ext cx="316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latin typeface="Verdana" pitchFamily="34" charset="0"/>
                </a:rPr>
                <a:t>VATS thymectomy</a:t>
              </a:r>
              <a:r>
                <a:rPr lang="en-US" altLang="ko-KR" sz="1400">
                  <a:latin typeface="Verdana" pitchFamily="34" charset="0"/>
                </a:rPr>
                <a:t> </a:t>
              </a:r>
              <a:r>
                <a:rPr lang="en-US" altLang="ko-KR" sz="1400" b="1">
                  <a:latin typeface="Verdana" pitchFamily="34" charset="0"/>
                </a:rPr>
                <a:t>WHO type A, Masaoka stage I</a:t>
              </a:r>
            </a:p>
          </p:txBody>
        </p:sp>
        <p:sp>
          <p:nvSpPr>
            <p:cNvPr id="119819" name="Rectangle 11"/>
            <p:cNvSpPr>
              <a:spLocks noChangeArrowheads="1"/>
            </p:cNvSpPr>
            <p:nvPr/>
          </p:nvSpPr>
          <p:spPr bwMode="auto">
            <a:xfrm>
              <a:off x="240" y="3552"/>
              <a:ext cx="168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latin typeface="Verdana" pitchFamily="34" charset="0"/>
                </a:rPr>
                <a:t>Plan? adjuvant therapy? </a:t>
              </a:r>
            </a:p>
          </p:txBody>
        </p:sp>
        <p:pic>
          <p:nvPicPr>
            <p:cNvPr id="119820" name="Picture 1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016" y="1776"/>
              <a:ext cx="1648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3" grpId="0"/>
      <p:bldP spid="1198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4395788"/>
            <a:ext cx="3667125" cy="225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1859" name="Rectangle 3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Surgical approach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025" y="1752600"/>
            <a:ext cx="2206625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152400" y="1371600"/>
            <a:ext cx="2996846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+mn-ea"/>
                <a:ea typeface="+mn-ea"/>
              </a:rPr>
              <a:t>Radical transsternal thymectomy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533400" y="4800600"/>
            <a:ext cx="2411366" cy="30777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+mn-ea"/>
                <a:ea typeface="+mn-ea"/>
              </a:rPr>
              <a:t>Transcervical thymectomy</a:t>
            </a:r>
          </a:p>
        </p:txBody>
      </p:sp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1752600"/>
            <a:ext cx="2370138" cy="296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6629400" y="1362075"/>
            <a:ext cx="1966308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+mn-ea"/>
                <a:ea typeface="+mn-ea"/>
              </a:rPr>
              <a:t>Robotic thymectomy</a:t>
            </a:r>
          </a:p>
        </p:txBody>
      </p:sp>
      <p:pic>
        <p:nvPicPr>
          <p:cNvPr id="121865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86200" y="1676400"/>
            <a:ext cx="2154238" cy="3600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3886200" y="1371600"/>
            <a:ext cx="1742272" cy="3077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+mn-ea"/>
                <a:ea typeface="+mn-ea"/>
              </a:rPr>
              <a:t>VATS thymectomy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latin typeface="+mj-ea"/>
              </a:rPr>
              <a:t>Thymic</a:t>
            </a:r>
            <a:r>
              <a:rPr lang="en-US" altLang="ko-KR" dirty="0">
                <a:latin typeface="+mj-ea"/>
              </a:rPr>
              <a:t> tumors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sz="1800" dirty="0">
                <a:effectLst/>
                <a:latin typeface="+mn-ea"/>
              </a:rPr>
              <a:t>Uncommon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>
                <a:effectLst/>
                <a:latin typeface="+mn-ea"/>
              </a:rPr>
              <a:t>0.2~1.5% of all malignancies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>
                <a:effectLst/>
                <a:latin typeface="+mn-ea"/>
              </a:rPr>
              <a:t>incidence of 0.15 cases per 100,000 population</a:t>
            </a:r>
          </a:p>
          <a:p>
            <a:pPr>
              <a:lnSpc>
                <a:spcPct val="120000"/>
              </a:lnSpc>
            </a:pPr>
            <a:r>
              <a:rPr lang="en-US" altLang="ko-KR" sz="1800" dirty="0">
                <a:effectLst/>
                <a:latin typeface="+mn-ea"/>
              </a:rPr>
              <a:t>The most common tumor of the anterior </a:t>
            </a:r>
            <a:r>
              <a:rPr lang="en-US" altLang="ko-KR" sz="1800" dirty="0" err="1">
                <a:effectLst/>
                <a:latin typeface="+mn-ea"/>
              </a:rPr>
              <a:t>mediastinum</a:t>
            </a:r>
            <a:endParaRPr lang="en-US" altLang="ko-KR" sz="1800" dirty="0">
              <a:effectLst/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en-US" altLang="ko-KR" sz="1800" dirty="0">
                <a:effectLst/>
                <a:latin typeface="+mn-ea"/>
              </a:rPr>
              <a:t>20% of </a:t>
            </a:r>
            <a:r>
              <a:rPr lang="en-US" altLang="ko-KR" sz="1800" dirty="0" err="1">
                <a:effectLst/>
                <a:latin typeface="+mn-ea"/>
              </a:rPr>
              <a:t>mediastinal</a:t>
            </a:r>
            <a:r>
              <a:rPr lang="en-US" altLang="ko-KR" sz="1800" dirty="0">
                <a:effectLst/>
                <a:latin typeface="+mn-ea"/>
              </a:rPr>
              <a:t> tumors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>
                <a:effectLst/>
                <a:latin typeface="+mn-ea"/>
              </a:rPr>
              <a:t>50% of anterior </a:t>
            </a:r>
            <a:r>
              <a:rPr lang="en-US" altLang="ko-KR" sz="1800" dirty="0" err="1">
                <a:effectLst/>
                <a:latin typeface="+mn-ea"/>
              </a:rPr>
              <a:t>mediastinal</a:t>
            </a:r>
            <a:r>
              <a:rPr lang="en-US" altLang="ko-KR" sz="1800" dirty="0">
                <a:effectLst/>
                <a:latin typeface="+mn-ea"/>
              </a:rPr>
              <a:t> tumors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>
                <a:effectLst/>
                <a:latin typeface="+mn-ea"/>
              </a:rPr>
              <a:t>Over 90% of all </a:t>
            </a:r>
            <a:r>
              <a:rPr lang="en-US" altLang="ko-KR" sz="1800" dirty="0" err="1">
                <a:effectLst/>
                <a:latin typeface="+mn-ea"/>
              </a:rPr>
              <a:t>thymic</a:t>
            </a:r>
            <a:r>
              <a:rPr lang="en-US" altLang="ko-KR" sz="1800" dirty="0">
                <a:effectLst/>
                <a:latin typeface="+mn-ea"/>
              </a:rPr>
              <a:t> tumors occur in the anterior </a:t>
            </a:r>
            <a:r>
              <a:rPr lang="en-US" altLang="ko-KR" sz="1800" dirty="0" err="1">
                <a:effectLst/>
                <a:latin typeface="+mn-ea"/>
              </a:rPr>
              <a:t>mediastinum</a:t>
            </a:r>
            <a:r>
              <a:rPr lang="en-US" altLang="ko-KR" sz="1800" dirty="0">
                <a:effectLst/>
                <a:latin typeface="+mn-ea"/>
              </a:rPr>
              <a:t>, the remainder in the neck or other </a:t>
            </a:r>
            <a:r>
              <a:rPr lang="en-US" altLang="ko-KR" sz="1800" dirty="0" err="1">
                <a:effectLst/>
                <a:latin typeface="+mn-ea"/>
              </a:rPr>
              <a:t>mediastinal</a:t>
            </a:r>
            <a:r>
              <a:rPr lang="en-US" altLang="ko-KR" sz="1800" dirty="0">
                <a:effectLst/>
                <a:latin typeface="+mn-ea"/>
              </a:rPr>
              <a:t> areas</a:t>
            </a:r>
          </a:p>
          <a:p>
            <a:pPr>
              <a:lnSpc>
                <a:spcPct val="120000"/>
              </a:lnSpc>
            </a:pPr>
            <a:r>
              <a:rPr lang="en-US" altLang="ko-KR" sz="1800" dirty="0">
                <a:effectLst/>
                <a:latin typeface="+mn-ea"/>
              </a:rPr>
              <a:t>Roughly equal among men and women </a:t>
            </a:r>
          </a:p>
          <a:p>
            <a:pPr>
              <a:lnSpc>
                <a:spcPct val="120000"/>
              </a:lnSpc>
            </a:pPr>
            <a:r>
              <a:rPr lang="en-US" altLang="ko-KR" sz="1800" dirty="0">
                <a:effectLst/>
                <a:latin typeface="+mn-ea"/>
              </a:rPr>
              <a:t>Associated with several </a:t>
            </a:r>
            <a:r>
              <a:rPr lang="en-US" altLang="ko-KR" sz="1800" dirty="0" err="1">
                <a:effectLst/>
                <a:latin typeface="+mn-ea"/>
              </a:rPr>
              <a:t>paraneoplastic</a:t>
            </a:r>
            <a:r>
              <a:rPr lang="en-US" altLang="ko-KR" sz="1800" dirty="0">
                <a:effectLst/>
                <a:latin typeface="+mn-ea"/>
              </a:rPr>
              <a:t> conditions</a:t>
            </a:r>
          </a:p>
          <a:p>
            <a:pPr lvl="1">
              <a:lnSpc>
                <a:spcPct val="120000"/>
              </a:lnSpc>
            </a:pPr>
            <a:r>
              <a:rPr lang="en-US" altLang="ko-KR" sz="1800" dirty="0">
                <a:effectLst/>
                <a:latin typeface="+mn-ea"/>
              </a:rPr>
              <a:t>uncommon in </a:t>
            </a:r>
            <a:r>
              <a:rPr lang="en-US" altLang="ko-KR" sz="1800" dirty="0" err="1">
                <a:effectLst/>
                <a:latin typeface="+mn-ea"/>
              </a:rPr>
              <a:t>thymic</a:t>
            </a:r>
            <a:r>
              <a:rPr lang="en-US" altLang="ko-KR" sz="1800" dirty="0">
                <a:effectLst/>
                <a:latin typeface="+mn-ea"/>
              </a:rPr>
              <a:t> carcinomas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+mn-ea"/>
                <a:ea typeface="+mn-ea"/>
              </a:rPr>
              <a:t>Classiffication of thymoma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ko-KR" sz="2000" dirty="0">
                <a:effectLst/>
                <a:latin typeface="+mn-ea"/>
              </a:rPr>
              <a:t>TNM classification</a:t>
            </a:r>
          </a:p>
          <a:p>
            <a:pPr lvl="1">
              <a:lnSpc>
                <a:spcPct val="130000"/>
              </a:lnSpc>
            </a:pPr>
            <a:r>
              <a:rPr lang="en-US" altLang="ko-KR" sz="2000" dirty="0">
                <a:effectLst/>
                <a:latin typeface="+mn-ea"/>
              </a:rPr>
              <a:t>No value</a:t>
            </a:r>
          </a:p>
          <a:p>
            <a:pPr>
              <a:lnSpc>
                <a:spcPct val="130000"/>
              </a:lnSpc>
            </a:pPr>
            <a:r>
              <a:rPr lang="en-US" altLang="ko-KR" sz="2000" dirty="0" err="1">
                <a:effectLst/>
                <a:latin typeface="+mn-ea"/>
              </a:rPr>
              <a:t>Masaoka</a:t>
            </a:r>
            <a:r>
              <a:rPr lang="en-US" altLang="ko-KR" sz="2000" dirty="0">
                <a:effectLst/>
                <a:latin typeface="+mn-ea"/>
              </a:rPr>
              <a:t> staging</a:t>
            </a:r>
          </a:p>
          <a:p>
            <a:pPr lvl="1">
              <a:lnSpc>
                <a:spcPct val="130000"/>
              </a:lnSpc>
            </a:pPr>
            <a:r>
              <a:rPr lang="en-US" altLang="ko-KR" sz="2000" dirty="0">
                <a:effectLst/>
                <a:latin typeface="+mn-ea"/>
              </a:rPr>
              <a:t>Surgical staging</a:t>
            </a:r>
          </a:p>
          <a:p>
            <a:pPr lvl="1">
              <a:lnSpc>
                <a:spcPct val="130000"/>
              </a:lnSpc>
            </a:pPr>
            <a:r>
              <a:rPr lang="en-US" altLang="ko-KR" sz="2000" dirty="0">
                <a:effectLst/>
                <a:latin typeface="+mn-ea"/>
              </a:rPr>
              <a:t>Presence of invasion into adjacent structures</a:t>
            </a:r>
          </a:p>
          <a:p>
            <a:pPr>
              <a:lnSpc>
                <a:spcPct val="130000"/>
              </a:lnSpc>
            </a:pPr>
            <a:r>
              <a:rPr lang="en-US" altLang="ko-KR" sz="2000" dirty="0">
                <a:effectLst/>
                <a:latin typeface="+mn-ea"/>
              </a:rPr>
              <a:t>WHO classification</a:t>
            </a:r>
          </a:p>
          <a:p>
            <a:pPr lvl="1">
              <a:lnSpc>
                <a:spcPct val="130000"/>
              </a:lnSpc>
            </a:pPr>
            <a:r>
              <a:rPr lang="en-US" altLang="ko-KR" sz="2000" dirty="0">
                <a:effectLst/>
                <a:latin typeface="+mn-ea"/>
              </a:rPr>
              <a:t>Histological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latin typeface="+mj-ea"/>
              </a:rPr>
              <a:t>Masaoka</a:t>
            </a:r>
            <a:r>
              <a:rPr lang="en-US" altLang="ko-KR" dirty="0">
                <a:latin typeface="+mj-ea"/>
              </a:rPr>
              <a:t> staging (1981)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1066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sz="1800" dirty="0">
                <a:effectLst/>
                <a:latin typeface="+mn-ea"/>
              </a:rPr>
              <a:t>Based on invasiveness of the tumor at surgery</a:t>
            </a:r>
          </a:p>
          <a:p>
            <a:pPr>
              <a:lnSpc>
                <a:spcPct val="120000"/>
              </a:lnSpc>
            </a:pPr>
            <a:r>
              <a:rPr lang="en-US" altLang="ko-KR" sz="1800" dirty="0">
                <a:effectLst/>
                <a:latin typeface="+mn-ea"/>
              </a:rPr>
              <a:t>C</a:t>
            </a:r>
            <a:r>
              <a:rPr lang="en-US" altLang="en-US" sz="1800" dirty="0">
                <a:effectLst/>
                <a:latin typeface="+mn-ea"/>
              </a:rPr>
              <a:t>orrelates with</a:t>
            </a:r>
            <a:r>
              <a:rPr lang="en-US" altLang="ko-KR" sz="1800" dirty="0">
                <a:effectLst/>
                <a:latin typeface="+mn-ea"/>
              </a:rPr>
              <a:t> </a:t>
            </a:r>
            <a:r>
              <a:rPr lang="en-US" altLang="en-US" sz="1800" dirty="0">
                <a:effectLst/>
                <a:latin typeface="+mn-ea"/>
              </a:rPr>
              <a:t>5-year survival rates</a:t>
            </a:r>
            <a:endParaRPr lang="en-US" altLang="ko-KR" sz="1800" dirty="0">
              <a:effectLst/>
              <a:latin typeface="+mn-ea"/>
            </a:endParaRP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743200"/>
            <a:ext cx="8772525" cy="3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ffectLst/>
                <a:latin typeface="+mn-ea"/>
                <a:ea typeface="+mn-ea"/>
              </a:rPr>
              <a:t>Before WHO classification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ko-KR" sz="1600">
                <a:effectLst/>
                <a:latin typeface="+mn-ea"/>
              </a:rPr>
              <a:t>Bernatz (1961)</a:t>
            </a:r>
          </a:p>
          <a:p>
            <a:pPr lvl="1">
              <a:lnSpc>
                <a:spcPct val="130000"/>
              </a:lnSpc>
            </a:pPr>
            <a:r>
              <a:rPr lang="en-US" altLang="ko-KR" sz="1600">
                <a:effectLst/>
                <a:latin typeface="+mn-ea"/>
              </a:rPr>
              <a:t>first histological classification</a:t>
            </a:r>
          </a:p>
          <a:p>
            <a:pPr lvl="1">
              <a:lnSpc>
                <a:spcPct val="130000"/>
              </a:lnSpc>
            </a:pPr>
            <a:r>
              <a:rPr lang="en-US" altLang="ko-KR" sz="1600">
                <a:effectLst/>
                <a:latin typeface="+mn-ea"/>
              </a:rPr>
              <a:t>predominantly lymphocytic, predominantly epithelial,  predominantly mixed, and predominantly spindle cell type</a:t>
            </a:r>
          </a:p>
          <a:p>
            <a:pPr>
              <a:lnSpc>
                <a:spcPct val="130000"/>
              </a:lnSpc>
            </a:pPr>
            <a:r>
              <a:rPr lang="en-US" altLang="ko-KR" sz="1600">
                <a:effectLst/>
                <a:latin typeface="+mn-ea"/>
              </a:rPr>
              <a:t>Levine and Rosai (1978)</a:t>
            </a:r>
          </a:p>
          <a:p>
            <a:pPr lvl="1">
              <a:lnSpc>
                <a:spcPct val="130000"/>
              </a:lnSpc>
            </a:pPr>
            <a:r>
              <a:rPr lang="en-US" altLang="ko-KR" sz="1600">
                <a:effectLst/>
                <a:latin typeface="+mn-ea"/>
              </a:rPr>
              <a:t>clinical stage and the degree of cellular atypia</a:t>
            </a:r>
          </a:p>
          <a:p>
            <a:pPr lvl="1">
              <a:lnSpc>
                <a:spcPct val="130000"/>
              </a:lnSpc>
            </a:pPr>
            <a:r>
              <a:rPr lang="en-US" altLang="ko-KR" sz="1600">
                <a:effectLst/>
                <a:latin typeface="+mn-ea"/>
              </a:rPr>
              <a:t>benign (noninvasive)</a:t>
            </a:r>
          </a:p>
          <a:p>
            <a:pPr lvl="1">
              <a:lnSpc>
                <a:spcPct val="130000"/>
              </a:lnSpc>
            </a:pPr>
            <a:r>
              <a:rPr lang="en-US" altLang="ko-KR" sz="1600">
                <a:effectLst/>
                <a:latin typeface="+mn-ea"/>
              </a:rPr>
              <a:t>malignant (invasive)</a:t>
            </a:r>
          </a:p>
          <a:p>
            <a:pPr lvl="2">
              <a:lnSpc>
                <a:spcPct val="130000"/>
              </a:lnSpc>
            </a:pPr>
            <a:r>
              <a:rPr lang="en-US" altLang="ko-KR" sz="1600">
                <a:effectLst/>
                <a:latin typeface="+mn-ea"/>
              </a:rPr>
              <a:t>category I (no or minimal atypia)</a:t>
            </a:r>
          </a:p>
          <a:p>
            <a:pPr lvl="2">
              <a:lnSpc>
                <a:spcPct val="130000"/>
              </a:lnSpc>
            </a:pPr>
            <a:r>
              <a:rPr lang="en-US" altLang="ko-KR" sz="1600">
                <a:effectLst/>
                <a:latin typeface="+mn-ea"/>
              </a:rPr>
              <a:t>category II (moderate to marked atypia)</a:t>
            </a:r>
          </a:p>
          <a:p>
            <a:pPr>
              <a:lnSpc>
                <a:spcPct val="130000"/>
              </a:lnSpc>
            </a:pPr>
            <a:r>
              <a:rPr lang="en-US" altLang="ko-KR" sz="1600">
                <a:effectLst/>
                <a:latin typeface="+mn-ea"/>
              </a:rPr>
              <a:t>Müller-Hermelink (1985)</a:t>
            </a:r>
          </a:p>
          <a:p>
            <a:pPr lvl="1">
              <a:lnSpc>
                <a:spcPct val="130000"/>
              </a:lnSpc>
            </a:pPr>
            <a:r>
              <a:rPr lang="en-US" altLang="ko-KR" sz="1600">
                <a:effectLst/>
                <a:latin typeface="+mn-ea"/>
              </a:rPr>
              <a:t>medullary, cortical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ko-KR" sz="2000" dirty="0">
                <a:effectLst/>
                <a:latin typeface="+mn-ea"/>
              </a:rPr>
              <a:t>Definition of </a:t>
            </a:r>
            <a:r>
              <a:rPr lang="en-US" altLang="ko-KR" sz="2000" dirty="0" err="1">
                <a:effectLst/>
                <a:latin typeface="+mn-ea"/>
              </a:rPr>
              <a:t>mediastinum</a:t>
            </a:r>
            <a:endParaRPr lang="en-US" altLang="ko-KR" sz="2000" dirty="0">
              <a:effectLst/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ko-KR" sz="2000" dirty="0" err="1">
                <a:effectLst/>
                <a:latin typeface="+mn-ea"/>
              </a:rPr>
              <a:t>Mediastinal</a:t>
            </a:r>
            <a:r>
              <a:rPr lang="en-US" altLang="ko-KR" sz="2000" dirty="0">
                <a:effectLst/>
                <a:latin typeface="+mn-ea"/>
              </a:rPr>
              <a:t> </a:t>
            </a:r>
            <a:r>
              <a:rPr lang="en-US" altLang="ko-KR" sz="2000" dirty="0" smtClean="0">
                <a:effectLst/>
                <a:latin typeface="+mn-ea"/>
              </a:rPr>
              <a:t>lymph node </a:t>
            </a:r>
            <a:r>
              <a:rPr lang="en-US" altLang="ko-KR" sz="2000" dirty="0">
                <a:effectLst/>
                <a:latin typeface="+mn-ea"/>
              </a:rPr>
              <a:t>&amp; </a:t>
            </a:r>
            <a:r>
              <a:rPr lang="en-US" altLang="ko-KR" sz="2000" dirty="0" err="1">
                <a:effectLst/>
                <a:latin typeface="+mn-ea"/>
              </a:rPr>
              <a:t>mediastinoscopy</a:t>
            </a:r>
            <a:endParaRPr lang="en-US" altLang="ko-KR" sz="2000" dirty="0">
              <a:effectLst/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ko-KR" sz="2000" dirty="0">
                <a:effectLst/>
                <a:latin typeface="+mn-ea"/>
              </a:rPr>
              <a:t>Anterior </a:t>
            </a:r>
            <a:r>
              <a:rPr lang="en-US" altLang="ko-KR" sz="2000" dirty="0" err="1" smtClean="0">
                <a:effectLst/>
                <a:latin typeface="+mn-ea"/>
              </a:rPr>
              <a:t>mediastinum</a:t>
            </a:r>
            <a:endParaRPr lang="en-US" altLang="ko-KR" sz="2000" dirty="0">
              <a:effectLst/>
              <a:latin typeface="+mn-ea"/>
            </a:endParaRPr>
          </a:p>
          <a:p>
            <a:pPr lvl="1">
              <a:lnSpc>
                <a:spcPct val="140000"/>
              </a:lnSpc>
            </a:pPr>
            <a:r>
              <a:rPr lang="en-US" altLang="ko-KR" sz="2000" dirty="0" err="1">
                <a:effectLst/>
                <a:latin typeface="+mn-ea"/>
              </a:rPr>
              <a:t>Thymoma</a:t>
            </a:r>
            <a:endParaRPr lang="en-US" altLang="ko-KR" sz="2000" dirty="0">
              <a:effectLst/>
              <a:latin typeface="+mn-ea"/>
            </a:endParaRPr>
          </a:p>
          <a:p>
            <a:pPr lvl="1">
              <a:lnSpc>
                <a:spcPct val="140000"/>
              </a:lnSpc>
            </a:pPr>
            <a:r>
              <a:rPr lang="en-US" altLang="ko-KR" sz="2000" dirty="0">
                <a:effectLst/>
                <a:latin typeface="+mn-ea"/>
              </a:rPr>
              <a:t>Germ cell tumors</a:t>
            </a:r>
          </a:p>
          <a:p>
            <a:pPr lvl="1">
              <a:lnSpc>
                <a:spcPct val="140000"/>
              </a:lnSpc>
            </a:pPr>
            <a:r>
              <a:rPr lang="en-US" altLang="ko-KR" sz="2000" dirty="0">
                <a:effectLst/>
                <a:latin typeface="+mn-ea"/>
              </a:rPr>
              <a:t>Lymphoma</a:t>
            </a:r>
          </a:p>
          <a:p>
            <a:pPr>
              <a:lnSpc>
                <a:spcPct val="140000"/>
              </a:lnSpc>
            </a:pPr>
            <a:r>
              <a:rPr lang="en-US" altLang="ko-KR" sz="2000" dirty="0">
                <a:effectLst/>
                <a:latin typeface="+mn-ea"/>
              </a:rPr>
              <a:t>Middle </a:t>
            </a:r>
            <a:r>
              <a:rPr lang="en-US" altLang="ko-KR" sz="2000" dirty="0" err="1">
                <a:effectLst/>
                <a:latin typeface="+mn-ea"/>
              </a:rPr>
              <a:t>mediastinum</a:t>
            </a:r>
            <a:endParaRPr lang="en-US" altLang="ko-KR" sz="2000" dirty="0">
              <a:effectLst/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ko-KR" sz="2000" dirty="0">
                <a:effectLst/>
                <a:latin typeface="+mn-ea"/>
              </a:rPr>
              <a:t>Posterior </a:t>
            </a:r>
            <a:r>
              <a:rPr lang="en-US" altLang="ko-KR" sz="2000" dirty="0" err="1">
                <a:effectLst/>
                <a:latin typeface="+mn-ea"/>
              </a:rPr>
              <a:t>mediastinum</a:t>
            </a:r>
            <a:endParaRPr lang="en-US" altLang="ko-KR" sz="2000" dirty="0">
              <a:effectLst/>
              <a:latin typeface="+mn-ea"/>
            </a:endParaRPr>
          </a:p>
          <a:p>
            <a:pPr lvl="1">
              <a:lnSpc>
                <a:spcPct val="140000"/>
              </a:lnSpc>
            </a:pPr>
            <a:r>
              <a:rPr lang="en-US" altLang="ko-KR" sz="2000" dirty="0" err="1">
                <a:effectLst/>
                <a:latin typeface="+mn-ea"/>
              </a:rPr>
              <a:t>Neurogenic</a:t>
            </a:r>
            <a:r>
              <a:rPr lang="en-US" altLang="ko-KR" sz="2000" dirty="0">
                <a:effectLst/>
                <a:latin typeface="+mn-ea"/>
              </a:rPr>
              <a:t> tumors</a:t>
            </a:r>
          </a:p>
          <a:p>
            <a:pPr>
              <a:lnSpc>
                <a:spcPct val="140000"/>
              </a:lnSpc>
            </a:pPr>
            <a:r>
              <a:rPr lang="en-US" altLang="ko-KR" sz="2000" dirty="0" err="1">
                <a:effectLst/>
                <a:latin typeface="+mn-ea"/>
              </a:rPr>
              <a:t>Mediastinitis</a:t>
            </a:r>
            <a:endParaRPr lang="en-US" altLang="ko-KR" sz="2000" dirty="0">
              <a:effectLst/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ko-KR" sz="2000" dirty="0" err="1">
                <a:effectLst/>
                <a:latin typeface="+mn-ea"/>
              </a:rPr>
              <a:t>Hyperhidrosis</a:t>
            </a:r>
            <a:endParaRPr lang="en-US" altLang="ko-KR" sz="2000" dirty="0">
              <a:effectLst/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1800">
                <a:effectLst/>
                <a:latin typeface="+mn-ea"/>
                <a:ea typeface="+mn-ea"/>
              </a:rPr>
              <a:t>WHO classification (1999, 2004)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3366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sz="2000">
                <a:effectLst/>
                <a:latin typeface="+mn-ea"/>
              </a:rPr>
              <a:t>Histological assessment of the </a:t>
            </a:r>
            <a:r>
              <a:rPr lang="en-US" altLang="ko-KR" sz="2000" u="sng">
                <a:effectLst/>
                <a:latin typeface="+mn-ea"/>
              </a:rPr>
              <a:t>morphology</a:t>
            </a:r>
            <a:r>
              <a:rPr lang="en-US" altLang="ko-KR" sz="2000">
                <a:effectLst/>
                <a:latin typeface="+mn-ea"/>
              </a:rPr>
              <a:t> of the neoplastic </a:t>
            </a:r>
            <a:r>
              <a:rPr lang="en-US" altLang="ko-KR" sz="2000" u="sng">
                <a:effectLst/>
                <a:latin typeface="+mn-ea"/>
              </a:rPr>
              <a:t>epithelial cells</a:t>
            </a:r>
            <a:r>
              <a:rPr lang="en-US" altLang="ko-KR" sz="2000">
                <a:effectLst/>
                <a:latin typeface="+mn-ea"/>
              </a:rPr>
              <a:t> and the relative amount of a non-neoplastic lymphocytic component</a:t>
            </a:r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5257800"/>
            <a:ext cx="9067800" cy="1265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2667000"/>
            <a:ext cx="5953125" cy="2471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14400" y="304800"/>
            <a:ext cx="2616200" cy="2185988"/>
          </a:xfrm>
          <a:noFill/>
          <a:ln/>
        </p:spPr>
      </p:pic>
      <p:pic>
        <p:nvPicPr>
          <p:cNvPr id="12697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096000" y="304800"/>
            <a:ext cx="2582863" cy="2185988"/>
          </a:xfrm>
          <a:noFill/>
          <a:ln/>
        </p:spPr>
      </p:pic>
      <p:pic>
        <p:nvPicPr>
          <p:cNvPr id="12698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524000" y="2590800"/>
            <a:ext cx="2895600" cy="2187575"/>
          </a:xfrm>
          <a:noFill/>
          <a:ln/>
        </p:spPr>
      </p:pic>
      <p:pic>
        <p:nvPicPr>
          <p:cNvPr id="12698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4648200" y="2590800"/>
            <a:ext cx="2971800" cy="2187575"/>
          </a:xfrm>
          <a:noFill/>
          <a:ln/>
        </p:spPr>
      </p:pic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1200" y="4800600"/>
            <a:ext cx="282416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83" name="Picture 7" descr="AB histology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33800" y="304800"/>
            <a:ext cx="22050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3733800" y="1905000"/>
            <a:ext cx="2057400" cy="54927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000" b="1">
                <a:solidFill>
                  <a:schemeClr val="bg1"/>
                </a:solidFill>
                <a:latin typeface="+mn-ea"/>
                <a:ea typeface="+mn-ea"/>
              </a:rPr>
              <a:t>Type AB</a:t>
            </a:r>
          </a:p>
          <a:p>
            <a:r>
              <a:rPr lang="en-US" altLang="ko-KR" sz="1000" b="1">
                <a:solidFill>
                  <a:schemeClr val="bg1"/>
                </a:solidFill>
                <a:latin typeface="+mn-ea"/>
                <a:ea typeface="+mn-ea"/>
              </a:rPr>
              <a:t>: medullary and spindle cells with lymphocytes</a:t>
            </a: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914400" y="1905000"/>
            <a:ext cx="2590800" cy="54927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000" b="1">
                <a:solidFill>
                  <a:schemeClr val="bg1"/>
                </a:solidFill>
                <a:latin typeface="+mn-ea"/>
                <a:ea typeface="+mn-ea"/>
              </a:rPr>
              <a:t>Type A</a:t>
            </a:r>
          </a:p>
          <a:p>
            <a:r>
              <a:rPr lang="en-US" altLang="ko-KR" sz="1000" b="1">
                <a:solidFill>
                  <a:schemeClr val="bg1"/>
                </a:solidFill>
                <a:latin typeface="+mn-ea"/>
                <a:ea typeface="+mn-ea"/>
              </a:rPr>
              <a:t>: spindle tumor cells with sparse lymphocytes</a:t>
            </a: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6096000" y="1905000"/>
            <a:ext cx="2514600" cy="54927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000" b="1">
                <a:solidFill>
                  <a:schemeClr val="bg1"/>
                </a:solidFill>
                <a:latin typeface="+mn-ea"/>
                <a:ea typeface="+mn-ea"/>
              </a:rPr>
              <a:t>Type B1</a:t>
            </a:r>
          </a:p>
          <a:p>
            <a:r>
              <a:rPr lang="en-US" altLang="ko-KR" sz="1000" b="1">
                <a:solidFill>
                  <a:schemeClr val="bg1"/>
                </a:solidFill>
                <a:latin typeface="+mn-ea"/>
                <a:ea typeface="+mn-ea"/>
              </a:rPr>
              <a:t>: predominant lymphocytes with few neoplastic epithelial cells 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1524000" y="4175125"/>
            <a:ext cx="2743200" cy="549275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000" b="1">
                <a:solidFill>
                  <a:schemeClr val="bg1"/>
                </a:solidFill>
                <a:latin typeface="+mn-ea"/>
                <a:ea typeface="+mn-ea"/>
              </a:rPr>
              <a:t>Type B2</a:t>
            </a:r>
          </a:p>
          <a:p>
            <a:r>
              <a:rPr lang="en-US" altLang="ko-KR" sz="1000" b="1">
                <a:solidFill>
                  <a:schemeClr val="bg1"/>
                </a:solidFill>
                <a:latin typeface="+mn-ea"/>
                <a:ea typeface="+mn-ea"/>
              </a:rPr>
              <a:t>: pale epithelial cells among the small, dark blue lymphocytes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4648200" y="4191000"/>
            <a:ext cx="2743200" cy="549275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000" b="1">
                <a:solidFill>
                  <a:schemeClr val="bg1"/>
                </a:solidFill>
                <a:latin typeface="+mn-ea"/>
                <a:ea typeface="+mn-ea"/>
              </a:rPr>
              <a:t>Type B3</a:t>
            </a:r>
          </a:p>
          <a:p>
            <a:r>
              <a:rPr lang="en-US" altLang="ko-KR" sz="1000" b="1">
                <a:solidFill>
                  <a:schemeClr val="bg1"/>
                </a:solidFill>
                <a:latin typeface="+mn-ea"/>
                <a:ea typeface="+mn-ea"/>
              </a:rPr>
              <a:t>: the most abundant epithelial cells with atypical morphology</a:t>
            </a: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1981200" y="6324600"/>
            <a:ext cx="2743200" cy="396875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000" b="1">
                <a:solidFill>
                  <a:schemeClr val="bg1"/>
                </a:solidFill>
                <a:latin typeface="+mn-ea"/>
                <a:ea typeface="+mn-ea"/>
              </a:rPr>
              <a:t>Thymic ca.</a:t>
            </a:r>
          </a:p>
          <a:p>
            <a:r>
              <a:rPr lang="en-US" altLang="ko-KR" sz="1000" b="1">
                <a:solidFill>
                  <a:schemeClr val="bg1"/>
                </a:solidFill>
                <a:latin typeface="+mn-ea"/>
                <a:ea typeface="+mn-ea"/>
              </a:rPr>
              <a:t>: frank malignant, not organotypic</a:t>
            </a:r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5486400" y="5257800"/>
            <a:ext cx="32004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600" b="1">
                <a:latin typeface="+mn-ea"/>
                <a:ea typeface="+mn-ea"/>
              </a:rPr>
              <a:t> </a:t>
            </a:r>
            <a:r>
              <a:rPr lang="en-US" altLang="ko-KR" sz="1600" b="1">
                <a:latin typeface="+mn-ea"/>
                <a:ea typeface="+mn-ea"/>
              </a:rPr>
              <a:t>Combined type</a:t>
            </a:r>
          </a:p>
          <a:p>
            <a:endParaRPr lang="en-US" altLang="ko-KR" sz="1600" b="1">
              <a:latin typeface="+mn-ea"/>
              <a:ea typeface="+mn-ea"/>
            </a:endParaRPr>
          </a:p>
          <a:p>
            <a:r>
              <a:rPr lang="en-US" altLang="ko-KR" sz="1600" b="1">
                <a:latin typeface="+mn-ea"/>
                <a:ea typeface="+mn-ea"/>
              </a:rPr>
              <a:t>B2 + B3</a:t>
            </a:r>
          </a:p>
          <a:p>
            <a:r>
              <a:rPr lang="en-US" altLang="ko-KR" sz="1600" b="1">
                <a:latin typeface="+mn-ea"/>
                <a:ea typeface="+mn-ea"/>
              </a:rPr>
              <a:t>B3 + thymic sq. cell 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304800" y="533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M/45</a:t>
            </a:r>
          </a:p>
        </p:txBody>
      </p:sp>
      <p:pic>
        <p:nvPicPr>
          <p:cNvPr id="136195" name="Picture 3" descr="C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304800"/>
            <a:ext cx="2514600" cy="2514600"/>
          </a:xfrm>
          <a:prstGeom prst="rect">
            <a:avLst/>
          </a:prstGeom>
          <a:noFill/>
        </p:spPr>
      </p:pic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4267200" y="685800"/>
            <a:ext cx="243047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+mn-ea"/>
                <a:ea typeface="+mn-ea"/>
              </a:rPr>
              <a:t>Radiologic Dx.</a:t>
            </a:r>
          </a:p>
          <a:p>
            <a:endParaRPr lang="en-US" altLang="ko-KR" sz="1400" b="1">
              <a:latin typeface="+mn-ea"/>
              <a:ea typeface="+mn-ea"/>
            </a:endParaRPr>
          </a:p>
          <a:p>
            <a:r>
              <a:rPr lang="en-US" altLang="ko-KR" sz="1400" b="1">
                <a:latin typeface="+mn-ea"/>
                <a:ea typeface="+mn-ea"/>
              </a:rPr>
              <a:t>1) R/O thymic ca </a:t>
            </a:r>
          </a:p>
          <a:p>
            <a:r>
              <a:rPr lang="en-US" altLang="ko-KR" sz="1400" b="1">
                <a:latin typeface="+mn-ea"/>
                <a:ea typeface="+mn-ea"/>
              </a:rPr>
              <a:t>2) R/O thymoma B2 or B3</a:t>
            </a:r>
          </a:p>
        </p:txBody>
      </p:sp>
      <p:grpSp>
        <p:nvGrpSpPr>
          <p:cNvPr id="136197" name="Group 5"/>
          <p:cNvGrpSpPr>
            <a:grpSpLocks/>
          </p:cNvGrpSpPr>
          <p:nvPr/>
        </p:nvGrpSpPr>
        <p:grpSpPr bwMode="auto">
          <a:xfrm>
            <a:off x="1524000" y="3200400"/>
            <a:ext cx="7027863" cy="2968625"/>
            <a:chOff x="960" y="2016"/>
            <a:chExt cx="4427" cy="1870"/>
          </a:xfrm>
        </p:grpSpPr>
        <p:pic>
          <p:nvPicPr>
            <p:cNvPr id="136198" name="Picture 6" descr="gross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60" y="2016"/>
              <a:ext cx="2508" cy="1870"/>
            </a:xfrm>
            <a:prstGeom prst="rect">
              <a:avLst/>
            </a:prstGeom>
            <a:noFill/>
          </p:spPr>
        </p:pic>
        <p:sp>
          <p:nvSpPr>
            <p:cNvPr id="136199" name="Rectangle 7"/>
            <p:cNvSpPr>
              <a:spLocks noChangeArrowheads="1"/>
            </p:cNvSpPr>
            <p:nvPr/>
          </p:nvSpPr>
          <p:spPr bwMode="auto">
            <a:xfrm>
              <a:off x="3552" y="2208"/>
              <a:ext cx="1835" cy="10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latin typeface="+mn-ea"/>
                  <a:ea typeface="+mn-ea"/>
                </a:rPr>
                <a:t>2003</a:t>
              </a:r>
            </a:p>
            <a:p>
              <a:endParaRPr lang="en-US" altLang="ko-KR" sz="1400" b="1">
                <a:latin typeface="+mn-ea"/>
                <a:ea typeface="+mn-ea"/>
              </a:endParaRPr>
            </a:p>
            <a:p>
              <a:r>
                <a:rPr lang="en-US" altLang="ko-KR" sz="1400" b="1">
                  <a:latin typeface="+mn-ea"/>
                  <a:ea typeface="+mn-ea"/>
                </a:rPr>
                <a:t>Transsternal thymectomy</a:t>
              </a:r>
            </a:p>
            <a:p>
              <a:r>
                <a:rPr lang="en-US" altLang="ko-KR" sz="1400" b="1">
                  <a:latin typeface="+mn-ea"/>
                  <a:ea typeface="+mn-ea"/>
                </a:rPr>
                <a:t>	thymic squamous ca.</a:t>
              </a:r>
            </a:p>
            <a:p>
              <a:r>
                <a:rPr lang="en-US" altLang="ko-KR" sz="1400" b="1">
                  <a:latin typeface="+mn-ea"/>
                  <a:ea typeface="+mn-ea"/>
                </a:rPr>
                <a:t>	Masaoka stage III</a:t>
              </a:r>
            </a:p>
            <a:p>
              <a:endParaRPr lang="en-US" altLang="ko-KR" sz="1400" b="1">
                <a:latin typeface="+mn-ea"/>
                <a:ea typeface="+mn-ea"/>
              </a:endParaRPr>
            </a:p>
            <a:p>
              <a:r>
                <a:rPr lang="en-US" altLang="ko-KR" sz="1400" b="1">
                  <a:latin typeface="+mn-ea"/>
                  <a:ea typeface="+mn-ea"/>
                </a:rPr>
                <a:t>Adjuvant RT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228600" y="5334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M/45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Thymic ca.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III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Op.+RT</a:t>
            </a:r>
          </a:p>
        </p:txBody>
      </p:sp>
      <p:grpSp>
        <p:nvGrpSpPr>
          <p:cNvPr id="138243" name="Group 3"/>
          <p:cNvGrpSpPr>
            <a:grpSpLocks/>
          </p:cNvGrpSpPr>
          <p:nvPr/>
        </p:nvGrpSpPr>
        <p:grpSpPr bwMode="auto">
          <a:xfrm>
            <a:off x="1752600" y="304800"/>
            <a:ext cx="6034088" cy="3200400"/>
            <a:chOff x="912" y="192"/>
            <a:chExt cx="3801" cy="2016"/>
          </a:xfrm>
        </p:grpSpPr>
        <p:grpSp>
          <p:nvGrpSpPr>
            <p:cNvPr id="138244" name="Group 4"/>
            <p:cNvGrpSpPr>
              <a:grpSpLocks/>
            </p:cNvGrpSpPr>
            <p:nvPr/>
          </p:nvGrpSpPr>
          <p:grpSpPr bwMode="auto">
            <a:xfrm>
              <a:off x="912" y="192"/>
              <a:ext cx="2016" cy="2016"/>
              <a:chOff x="912" y="192"/>
              <a:chExt cx="2016" cy="2016"/>
            </a:xfrm>
          </p:grpSpPr>
          <p:pic>
            <p:nvPicPr>
              <p:cNvPr id="138245" name="Picture 5" descr="lung mets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912" y="192"/>
                <a:ext cx="2016" cy="2016"/>
              </a:xfrm>
              <a:prstGeom prst="rect">
                <a:avLst/>
              </a:prstGeom>
              <a:noFill/>
            </p:spPr>
          </p:pic>
          <p:sp>
            <p:nvSpPr>
              <p:cNvPr id="138246" name="Line 6"/>
              <p:cNvSpPr>
                <a:spLocks noChangeShapeType="1"/>
              </p:cNvSpPr>
              <p:nvPr/>
            </p:nvSpPr>
            <p:spPr bwMode="auto">
              <a:xfrm flipV="1">
                <a:off x="2016" y="1536"/>
                <a:ext cx="192" cy="24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138247" name="Line 7"/>
              <p:cNvSpPr>
                <a:spLocks noChangeShapeType="1"/>
              </p:cNvSpPr>
              <p:nvPr/>
            </p:nvSpPr>
            <p:spPr bwMode="auto">
              <a:xfrm flipH="1" flipV="1">
                <a:off x="2736" y="124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ko-KR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138248" name="Rectangle 8"/>
            <p:cNvSpPr>
              <a:spLocks noChangeArrowheads="1"/>
            </p:cNvSpPr>
            <p:nvPr/>
          </p:nvSpPr>
          <p:spPr bwMode="auto">
            <a:xfrm>
              <a:off x="3024" y="528"/>
              <a:ext cx="1689" cy="8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latin typeface="+mn-ea"/>
                  <a:ea typeface="+mn-ea"/>
                </a:rPr>
                <a:t>2004-2006</a:t>
              </a:r>
            </a:p>
            <a:p>
              <a:endParaRPr lang="en-US" altLang="ko-KR" sz="1400" b="1">
                <a:latin typeface="+mn-ea"/>
                <a:ea typeface="+mn-ea"/>
              </a:endParaRPr>
            </a:p>
            <a:p>
              <a:r>
                <a:rPr lang="en-US" altLang="ko-KR" sz="1400" b="1">
                  <a:latin typeface="+mn-ea"/>
                  <a:ea typeface="+mn-ea"/>
                </a:rPr>
                <a:t>Slowly growing lung nodules</a:t>
              </a:r>
            </a:p>
            <a:p>
              <a:endParaRPr lang="en-US" altLang="ko-KR" sz="1400" b="1">
                <a:latin typeface="+mn-ea"/>
                <a:ea typeface="+mn-ea"/>
              </a:endParaRPr>
            </a:p>
            <a:p>
              <a:r>
                <a:rPr lang="en-US" altLang="ko-KR" sz="1400" b="1">
                  <a:latin typeface="+mn-ea"/>
                  <a:ea typeface="+mn-ea"/>
                </a:rPr>
                <a:t>VATS wedge resection</a:t>
              </a:r>
            </a:p>
            <a:p>
              <a:r>
                <a:rPr lang="en-US" altLang="ko-KR" sz="1400" b="1">
                  <a:latin typeface="+mn-ea"/>
                  <a:ea typeface="+mn-ea"/>
                </a:rPr>
                <a:t>       </a:t>
              </a:r>
              <a:r>
                <a:rPr lang="en-US" altLang="ko-KR" sz="1000" b="1">
                  <a:latin typeface="+mn-ea"/>
                  <a:ea typeface="+mn-ea"/>
                </a:rPr>
                <a:t>Metastatic thymic squamous ca</a:t>
              </a:r>
              <a:endParaRPr lang="en-US" altLang="ko-KR" sz="1400" b="1">
                <a:latin typeface="+mn-ea"/>
                <a:ea typeface="+mn-ea"/>
              </a:endParaRPr>
            </a:p>
          </p:txBody>
        </p:sp>
      </p:grpSp>
      <p:grpSp>
        <p:nvGrpSpPr>
          <p:cNvPr id="138249" name="Group 9"/>
          <p:cNvGrpSpPr>
            <a:grpSpLocks/>
          </p:cNvGrpSpPr>
          <p:nvPr/>
        </p:nvGrpSpPr>
        <p:grpSpPr bwMode="auto">
          <a:xfrm>
            <a:off x="1752600" y="3657600"/>
            <a:ext cx="5916613" cy="3048000"/>
            <a:chOff x="1104" y="2304"/>
            <a:chExt cx="3727" cy="1920"/>
          </a:xfrm>
        </p:grpSpPr>
        <p:grpSp>
          <p:nvGrpSpPr>
            <p:cNvPr id="138250" name="Group 10"/>
            <p:cNvGrpSpPr>
              <a:grpSpLocks/>
            </p:cNvGrpSpPr>
            <p:nvPr/>
          </p:nvGrpSpPr>
          <p:grpSpPr bwMode="auto">
            <a:xfrm>
              <a:off x="1104" y="2304"/>
              <a:ext cx="2016" cy="1920"/>
              <a:chOff x="912" y="2304"/>
              <a:chExt cx="2016" cy="1920"/>
            </a:xfrm>
          </p:grpSpPr>
          <p:pic>
            <p:nvPicPr>
              <p:cNvPr id="138251" name="Picture 11" descr="pleural mets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912" y="2304"/>
                <a:ext cx="2016" cy="1920"/>
              </a:xfrm>
              <a:prstGeom prst="rect">
                <a:avLst/>
              </a:prstGeom>
              <a:noFill/>
            </p:spPr>
          </p:pic>
          <p:sp>
            <p:nvSpPr>
              <p:cNvPr id="138252" name="Line 12"/>
              <p:cNvSpPr>
                <a:spLocks noChangeShapeType="1"/>
              </p:cNvSpPr>
              <p:nvPr/>
            </p:nvSpPr>
            <p:spPr bwMode="auto">
              <a:xfrm flipH="1" flipV="1">
                <a:off x="1680" y="3840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ko-KR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138253" name="Rectangle 13"/>
            <p:cNvSpPr>
              <a:spLocks noChangeArrowheads="1"/>
            </p:cNvSpPr>
            <p:nvPr/>
          </p:nvSpPr>
          <p:spPr bwMode="auto">
            <a:xfrm>
              <a:off x="3216" y="2544"/>
              <a:ext cx="1615" cy="10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latin typeface="+mn-ea"/>
                  <a:ea typeface="+mn-ea"/>
                </a:rPr>
                <a:t>2007</a:t>
              </a:r>
            </a:p>
            <a:p>
              <a:endParaRPr lang="en-US" altLang="ko-KR" sz="1400" b="1">
                <a:latin typeface="+mn-ea"/>
                <a:ea typeface="+mn-ea"/>
              </a:endParaRPr>
            </a:p>
            <a:p>
              <a:r>
                <a:rPr lang="en-US" altLang="ko-KR" sz="1400" b="1">
                  <a:latin typeface="+mn-ea"/>
                  <a:ea typeface="+mn-ea"/>
                </a:rPr>
                <a:t>PET uptake at pleura</a:t>
              </a:r>
            </a:p>
            <a:p>
              <a:endParaRPr lang="en-US" altLang="ko-KR" sz="1400" b="1">
                <a:latin typeface="+mn-ea"/>
                <a:ea typeface="+mn-ea"/>
              </a:endParaRPr>
            </a:p>
            <a:p>
              <a:r>
                <a:rPr lang="en-US" altLang="ko-KR" sz="1400" b="1">
                  <a:latin typeface="+mn-ea"/>
                  <a:ea typeface="+mn-ea"/>
                </a:rPr>
                <a:t>Pleural mass excision</a:t>
              </a:r>
            </a:p>
            <a:p>
              <a:r>
                <a:rPr lang="en-US" altLang="ko-KR" sz="1400" b="1">
                  <a:latin typeface="+mn-ea"/>
                  <a:ea typeface="+mn-ea"/>
                </a:rPr>
                <a:t>       </a:t>
              </a:r>
              <a:r>
                <a:rPr lang="en-US" altLang="ko-KR" sz="1000" b="1">
                  <a:latin typeface="+mn-ea"/>
                  <a:ea typeface="+mn-ea"/>
                </a:rPr>
                <a:t>Metastatic thymic squamous ca</a:t>
              </a:r>
            </a:p>
            <a:p>
              <a:r>
                <a:rPr lang="en-US" altLang="ko-KR" sz="1400" b="1">
                  <a:latin typeface="+mn-ea"/>
                  <a:ea typeface="+mn-ea"/>
                </a:rPr>
                <a:t>RT</a:t>
              </a:r>
            </a:p>
          </p:txBody>
        </p:sp>
        <p:sp>
          <p:nvSpPr>
            <p:cNvPr id="138254" name="Rectangle 14"/>
            <p:cNvSpPr>
              <a:spLocks noChangeArrowheads="1"/>
            </p:cNvSpPr>
            <p:nvPr/>
          </p:nvSpPr>
          <p:spPr bwMode="auto">
            <a:xfrm>
              <a:off x="1632" y="2304"/>
              <a:ext cx="116" cy="291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>
                <a:latin typeface="+mn-ea"/>
                <a:ea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228600" y="5334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F/33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Dyspnea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Chest pain</a:t>
            </a:r>
          </a:p>
        </p:txBody>
      </p:sp>
      <p:pic>
        <p:nvPicPr>
          <p:cNvPr id="157700" name="Picture 4" descr="CT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547813" y="404813"/>
            <a:ext cx="3200400" cy="3200400"/>
          </a:xfrm>
          <a:noFill/>
          <a:ln/>
        </p:spPr>
      </p:pic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1600200" y="3810000"/>
            <a:ext cx="524444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+mn-ea"/>
                <a:ea typeface="+mn-ea"/>
              </a:rPr>
              <a:t>Radiologic Dx: R/O Thymic carcinoma with pleural seeding</a:t>
            </a:r>
          </a:p>
        </p:txBody>
      </p:sp>
      <p:pic>
        <p:nvPicPr>
          <p:cNvPr id="157702" name="Picture 6" descr="PET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29200" y="381000"/>
            <a:ext cx="3200400" cy="3200400"/>
          </a:xfrm>
          <a:prstGeom prst="rect">
            <a:avLst/>
          </a:prstGeom>
          <a:noFill/>
        </p:spPr>
      </p:pic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1600200" y="5181600"/>
            <a:ext cx="535890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+mn-ea"/>
                <a:ea typeface="+mn-ea"/>
              </a:rPr>
              <a:t>Core needle Bx: thymoma B2</a:t>
            </a:r>
          </a:p>
          <a:p>
            <a:endParaRPr lang="en-US" altLang="ko-KR" sz="1400" b="1">
              <a:latin typeface="+mn-ea"/>
              <a:ea typeface="+mn-ea"/>
            </a:endParaRPr>
          </a:p>
          <a:p>
            <a:r>
              <a:rPr lang="en-US" altLang="ko-KR" sz="1400" b="1">
                <a:latin typeface="+mn-ea"/>
                <a:ea typeface="+mn-ea"/>
              </a:rPr>
              <a:t>Neoadjuvant chemotherapy (3 cycles of docetaxel, cisplatin)</a:t>
            </a:r>
          </a:p>
          <a:p>
            <a:endParaRPr lang="en-US" altLang="ko-KR" sz="1400" b="1">
              <a:latin typeface="+mn-ea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CT before ne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82713" y="1295400"/>
            <a:ext cx="2185987" cy="2185988"/>
          </a:xfrm>
          <a:noFill/>
          <a:ln/>
        </p:spPr>
      </p:pic>
      <p:pic>
        <p:nvPicPr>
          <p:cNvPr id="161795" name="Picture 3" descr="CT after ne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73713" y="1319213"/>
            <a:ext cx="2185987" cy="2185987"/>
          </a:xfrm>
          <a:noFill/>
          <a:ln/>
        </p:spPr>
      </p:pic>
      <p:sp>
        <p:nvSpPr>
          <p:cNvPr id="161796" name="Line 4"/>
          <p:cNvSpPr>
            <a:spLocks noChangeShapeType="1"/>
          </p:cNvSpPr>
          <p:nvPr/>
        </p:nvSpPr>
        <p:spPr bwMode="auto">
          <a:xfrm>
            <a:off x="3962400" y="3886200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ko-KR" altLang="en-US" b="1">
              <a:latin typeface="+mn-ea"/>
              <a:ea typeface="+mn-ea"/>
            </a:endParaRP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3792538" y="3124200"/>
            <a:ext cx="1410964" cy="52322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+mn-ea"/>
                <a:ea typeface="+mn-ea"/>
              </a:rPr>
              <a:t>Neoadjuvant</a:t>
            </a:r>
          </a:p>
          <a:p>
            <a:r>
              <a:rPr lang="en-US" altLang="ko-KR" sz="1400" b="1">
                <a:latin typeface="+mn-ea"/>
                <a:ea typeface="+mn-ea"/>
              </a:rPr>
              <a:t>chemotherapy</a:t>
            </a:r>
          </a:p>
        </p:txBody>
      </p:sp>
      <p:pic>
        <p:nvPicPr>
          <p:cNvPr id="161798" name="Picture 6" descr="PET before ne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382713" y="3581400"/>
            <a:ext cx="2187575" cy="2187575"/>
          </a:xfrm>
          <a:noFill/>
          <a:ln/>
        </p:spPr>
      </p:pic>
      <p:pic>
        <p:nvPicPr>
          <p:cNvPr id="161799" name="Picture 7" descr="PET after ne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573713" y="3603625"/>
            <a:ext cx="2187575" cy="2187575"/>
          </a:xfrm>
          <a:noFill/>
          <a:ln/>
        </p:spPr>
      </p:pic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228600" y="5334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F/33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Thymoma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B2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228600" y="5334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F/33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Thymoma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B2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IVA</a:t>
            </a:r>
          </a:p>
        </p:txBody>
      </p:sp>
      <p:pic>
        <p:nvPicPr>
          <p:cNvPr id="162820" name="Picture 4" descr="PET after ne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7800" y="228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2822" name="Group 6"/>
          <p:cNvGrpSpPr>
            <a:grpSpLocks/>
          </p:cNvGrpSpPr>
          <p:nvPr/>
        </p:nvGrpSpPr>
        <p:grpSpPr bwMode="auto">
          <a:xfrm>
            <a:off x="914400" y="1600200"/>
            <a:ext cx="7354888" cy="4806950"/>
            <a:chOff x="576" y="1008"/>
            <a:chExt cx="4633" cy="3028"/>
          </a:xfrm>
        </p:grpSpPr>
        <p:grpSp>
          <p:nvGrpSpPr>
            <p:cNvPr id="162823" name="Group 7"/>
            <p:cNvGrpSpPr>
              <a:grpSpLocks/>
            </p:cNvGrpSpPr>
            <p:nvPr/>
          </p:nvGrpSpPr>
          <p:grpSpPr bwMode="auto">
            <a:xfrm>
              <a:off x="576" y="1008"/>
              <a:ext cx="4633" cy="3028"/>
              <a:chOff x="575" y="912"/>
              <a:chExt cx="4633" cy="3028"/>
            </a:xfrm>
          </p:grpSpPr>
          <p:pic>
            <p:nvPicPr>
              <p:cNvPr id="162824" name="Picture 8" descr="pleural seedin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76" y="912"/>
                <a:ext cx="2016" cy="146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62825" name="Picture 9" descr="pleural seeding3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3072" y="926"/>
                <a:ext cx="2136" cy="145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62826" name="Picture 10" descr="pleural seeding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575" y="2544"/>
                <a:ext cx="2017" cy="1378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62827" name="Picture 11" descr="visceral seeding2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3072" y="2544"/>
                <a:ext cx="2136" cy="1396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162828" name="Group 12"/>
            <p:cNvGrpSpPr>
              <a:grpSpLocks/>
            </p:cNvGrpSpPr>
            <p:nvPr/>
          </p:nvGrpSpPr>
          <p:grpSpPr bwMode="auto">
            <a:xfrm>
              <a:off x="4080" y="2208"/>
              <a:ext cx="1091" cy="386"/>
              <a:chOff x="4080" y="2208"/>
              <a:chExt cx="1091" cy="386"/>
            </a:xfrm>
          </p:grpSpPr>
          <p:sp>
            <p:nvSpPr>
              <p:cNvPr id="162829" name="Rectangle 13"/>
              <p:cNvSpPr>
                <a:spLocks noChangeArrowheads="1"/>
              </p:cNvSpPr>
              <p:nvPr/>
            </p:nvSpPr>
            <p:spPr bwMode="auto">
              <a:xfrm>
                <a:off x="4080" y="2400"/>
                <a:ext cx="1091" cy="19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ko-KR" sz="1400">
                    <a:latin typeface="+mn-ea"/>
                    <a:ea typeface="+mn-ea"/>
                  </a:rPr>
                  <a:t>droplet metastases</a:t>
                </a:r>
              </a:p>
            </p:txBody>
          </p:sp>
          <p:sp>
            <p:nvSpPr>
              <p:cNvPr id="162830" name="Line 14"/>
              <p:cNvSpPr>
                <a:spLocks noChangeShapeType="1"/>
              </p:cNvSpPr>
              <p:nvPr/>
            </p:nvSpPr>
            <p:spPr bwMode="auto">
              <a:xfrm flipH="1" flipV="1">
                <a:off x="4416" y="220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162831" name="Line 15"/>
              <p:cNvSpPr>
                <a:spLocks noChangeShapeType="1"/>
              </p:cNvSpPr>
              <p:nvPr/>
            </p:nvSpPr>
            <p:spPr bwMode="auto">
              <a:xfrm flipH="1" flipV="1">
                <a:off x="4128" y="225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ko-KR" altLang="en-US">
                  <a:latin typeface="+mn-ea"/>
                  <a:ea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+mn-ea"/>
                <a:ea typeface="+mn-ea"/>
              </a:rPr>
              <a:t>Treatment of thymoma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200000"/>
              </a:lnSpc>
            </a:pPr>
            <a:r>
              <a:rPr lang="en-US" altLang="ko-KR" sz="1800" dirty="0">
                <a:effectLst/>
                <a:latin typeface="+mn-ea"/>
              </a:rPr>
              <a:t>Surgery</a:t>
            </a:r>
          </a:p>
          <a:p>
            <a:pPr lvl="1">
              <a:lnSpc>
                <a:spcPct val="200000"/>
              </a:lnSpc>
            </a:pPr>
            <a:r>
              <a:rPr lang="en-US" altLang="ko-KR" sz="1800" dirty="0">
                <a:effectLst/>
                <a:latin typeface="+mn-ea"/>
              </a:rPr>
              <a:t>Adjuvant therapies</a:t>
            </a:r>
          </a:p>
          <a:p>
            <a:pPr lvl="2">
              <a:lnSpc>
                <a:spcPct val="200000"/>
              </a:lnSpc>
            </a:pPr>
            <a:r>
              <a:rPr lang="en-US" altLang="ko-KR" sz="1800" dirty="0" err="1">
                <a:effectLst/>
                <a:latin typeface="+mn-ea"/>
              </a:rPr>
              <a:t>Postop</a:t>
            </a:r>
            <a:r>
              <a:rPr lang="en-US" altLang="ko-KR" sz="1800" dirty="0">
                <a:effectLst/>
                <a:latin typeface="+mn-ea"/>
              </a:rPr>
              <a:t>. Radiotherapy for </a:t>
            </a:r>
            <a:r>
              <a:rPr lang="en-US" altLang="ko-KR" sz="1800" dirty="0" err="1">
                <a:effectLst/>
                <a:latin typeface="+mn-ea"/>
              </a:rPr>
              <a:t>Masaoka</a:t>
            </a:r>
            <a:r>
              <a:rPr lang="en-US" altLang="ko-KR" sz="1800" dirty="0">
                <a:effectLst/>
                <a:latin typeface="+mn-ea"/>
              </a:rPr>
              <a:t> stage III (controversial for stage II)</a:t>
            </a:r>
          </a:p>
          <a:p>
            <a:pPr lvl="2">
              <a:lnSpc>
                <a:spcPct val="200000"/>
              </a:lnSpc>
            </a:pPr>
            <a:r>
              <a:rPr lang="en-US" altLang="ko-KR" sz="1800" dirty="0" err="1">
                <a:effectLst/>
                <a:latin typeface="+mn-ea"/>
              </a:rPr>
              <a:t>Neoadjuvant</a:t>
            </a:r>
            <a:r>
              <a:rPr lang="en-US" altLang="ko-KR" sz="1800" dirty="0">
                <a:effectLst/>
                <a:latin typeface="+mn-ea"/>
              </a:rPr>
              <a:t> chemotherapy for aggressive </a:t>
            </a:r>
            <a:r>
              <a:rPr lang="en-US" altLang="ko-KR" sz="1800" dirty="0" err="1">
                <a:effectLst/>
                <a:latin typeface="+mn-ea"/>
              </a:rPr>
              <a:t>thymomas</a:t>
            </a:r>
            <a:endParaRPr lang="en-US" altLang="ko-KR" sz="1800" dirty="0">
              <a:effectLst/>
              <a:latin typeface="+mn-ea"/>
            </a:endParaRPr>
          </a:p>
          <a:p>
            <a:pPr lvl="2">
              <a:lnSpc>
                <a:spcPct val="200000"/>
              </a:lnSpc>
            </a:pPr>
            <a:endParaRPr lang="en-US" altLang="ko-KR" sz="1800" dirty="0">
              <a:effectLst/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1800" dirty="0">
                <a:effectLst/>
                <a:latin typeface="+mn-ea"/>
                <a:ea typeface="+mn-ea"/>
              </a:rPr>
              <a:t>Systemic diseases associated with </a:t>
            </a:r>
            <a:r>
              <a:rPr lang="en-US" altLang="ko-KR" sz="1800" dirty="0" err="1">
                <a:effectLst/>
                <a:latin typeface="+mn-ea"/>
                <a:ea typeface="+mn-ea"/>
              </a:rPr>
              <a:t>thymoma</a:t>
            </a:r>
            <a:endParaRPr lang="en-US" altLang="ko-KR" sz="1800" dirty="0">
              <a:effectLst/>
              <a:latin typeface="+mn-ea"/>
              <a:ea typeface="+mn-ea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ko-KR" sz="1800" dirty="0">
                <a:effectLst/>
                <a:latin typeface="+mn-ea"/>
              </a:rPr>
              <a:t>MG</a:t>
            </a:r>
          </a:p>
          <a:p>
            <a:pPr>
              <a:lnSpc>
                <a:spcPct val="140000"/>
              </a:lnSpc>
            </a:pPr>
            <a:r>
              <a:rPr lang="en-US" altLang="ko-KR" sz="1800" dirty="0" err="1">
                <a:effectLst/>
                <a:latin typeface="+mn-ea"/>
              </a:rPr>
              <a:t>Cytopenias</a:t>
            </a:r>
            <a:r>
              <a:rPr lang="en-US" altLang="ko-KR" sz="1800" dirty="0">
                <a:effectLst/>
                <a:latin typeface="+mn-ea"/>
              </a:rPr>
              <a:t> (red cell </a:t>
            </a:r>
            <a:r>
              <a:rPr lang="en-US" altLang="ko-KR" sz="1800" dirty="0" err="1">
                <a:effectLst/>
                <a:latin typeface="+mn-ea"/>
              </a:rPr>
              <a:t>hypoplasia</a:t>
            </a:r>
            <a:r>
              <a:rPr lang="en-US" altLang="ko-KR" sz="1800" dirty="0">
                <a:effectLst/>
                <a:latin typeface="+mn-ea"/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en-US" altLang="ko-KR" sz="1800" dirty="0" err="1">
                <a:effectLst/>
                <a:latin typeface="+mn-ea"/>
              </a:rPr>
              <a:t>Nonthymic</a:t>
            </a:r>
            <a:r>
              <a:rPr lang="en-US" altLang="ko-KR" sz="1800" dirty="0">
                <a:effectLst/>
                <a:latin typeface="+mn-ea"/>
              </a:rPr>
              <a:t> malignancies</a:t>
            </a:r>
          </a:p>
          <a:p>
            <a:pPr>
              <a:lnSpc>
                <a:spcPct val="140000"/>
              </a:lnSpc>
            </a:pPr>
            <a:r>
              <a:rPr lang="en-US" altLang="ko-KR" sz="1800" dirty="0" err="1">
                <a:effectLst/>
                <a:latin typeface="+mn-ea"/>
              </a:rPr>
              <a:t>Hypogammaglobulinemia</a:t>
            </a:r>
            <a:endParaRPr lang="en-US" altLang="ko-KR" sz="1800" dirty="0">
              <a:effectLst/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ko-KR" sz="1800" dirty="0">
                <a:effectLst/>
                <a:latin typeface="+mn-ea"/>
              </a:rPr>
              <a:t>SLE</a:t>
            </a:r>
          </a:p>
          <a:p>
            <a:pPr>
              <a:lnSpc>
                <a:spcPct val="140000"/>
              </a:lnSpc>
            </a:pPr>
            <a:r>
              <a:rPr lang="en-US" altLang="ko-KR" sz="1800" dirty="0" err="1">
                <a:effectLst/>
                <a:latin typeface="+mn-ea"/>
              </a:rPr>
              <a:t>Polymyositis</a:t>
            </a:r>
            <a:endParaRPr lang="en-US" altLang="ko-KR" sz="1800" dirty="0">
              <a:effectLst/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ko-KR" sz="1800" dirty="0">
                <a:effectLst/>
                <a:latin typeface="+mn-ea"/>
              </a:rPr>
              <a:t>RA</a:t>
            </a:r>
          </a:p>
          <a:p>
            <a:pPr>
              <a:lnSpc>
                <a:spcPct val="140000"/>
              </a:lnSpc>
            </a:pPr>
            <a:r>
              <a:rPr lang="en-US" altLang="ko-KR" sz="1800" dirty="0" err="1">
                <a:effectLst/>
                <a:latin typeface="+mn-ea"/>
              </a:rPr>
              <a:t>Thyroiditis</a:t>
            </a:r>
            <a:endParaRPr lang="en-US" altLang="ko-KR" sz="1800" dirty="0">
              <a:effectLst/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ko-KR" sz="1800" dirty="0" err="1">
                <a:effectLst/>
                <a:latin typeface="+mn-ea"/>
              </a:rPr>
              <a:t>Sjogren’s</a:t>
            </a:r>
            <a:r>
              <a:rPr lang="en-US" altLang="ko-KR" sz="1800" dirty="0">
                <a:effectLst/>
                <a:latin typeface="+mn-ea"/>
              </a:rPr>
              <a:t> syndrome</a:t>
            </a:r>
          </a:p>
          <a:p>
            <a:pPr>
              <a:lnSpc>
                <a:spcPct val="140000"/>
              </a:lnSpc>
            </a:pPr>
            <a:r>
              <a:rPr lang="en-US" altLang="ko-KR" sz="1800" dirty="0">
                <a:effectLst/>
                <a:latin typeface="+mn-ea"/>
              </a:rPr>
              <a:t>Ulcerative colitis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  <a:latin typeface="+mn-ea"/>
                <a:ea typeface="+mn-ea"/>
              </a:rPr>
              <a:t>Survival of</a:t>
            </a:r>
            <a:r>
              <a:rPr lang="ko-KR" altLang="en-US" dirty="0" smtClean="0">
                <a:effectLst/>
                <a:latin typeface="+mn-ea"/>
                <a:ea typeface="+mn-ea"/>
              </a:rPr>
              <a:t> </a:t>
            </a:r>
            <a:r>
              <a:rPr lang="en-US" altLang="ko-KR" dirty="0" err="1" smtClean="0">
                <a:effectLst/>
                <a:latin typeface="+mn-ea"/>
                <a:ea typeface="+mn-ea"/>
              </a:rPr>
              <a:t>thymoma</a:t>
            </a:r>
            <a:endParaRPr lang="en-US" altLang="ko-KR" dirty="0">
              <a:effectLst/>
              <a:latin typeface="+mn-ea"/>
              <a:ea typeface="+mn-ea"/>
            </a:endParaRPr>
          </a:p>
        </p:txBody>
      </p:sp>
      <p:pic>
        <p:nvPicPr>
          <p:cNvPr id="134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noFill/>
          <a:ln w="38100">
            <a:solidFill>
              <a:schemeClr val="accent1"/>
            </a:solidFill>
          </a:ln>
        </p:spPr>
      </p:pic>
      <p:pic>
        <p:nvPicPr>
          <p:cNvPr id="13414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noFill/>
          <a:ln w="38100">
            <a:solidFill>
              <a:schemeClr val="accent1"/>
            </a:solidFill>
          </a:ln>
        </p:spPr>
      </p:pic>
      <p:pic>
        <p:nvPicPr>
          <p:cNvPr id="13414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noFill/>
          <a:ln w="38100">
            <a:solidFill>
              <a:schemeClr val="accent1"/>
            </a:solidFill>
          </a:ln>
        </p:spPr>
      </p:pic>
      <p:pic>
        <p:nvPicPr>
          <p:cNvPr id="13415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39FF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1412875"/>
            <a:ext cx="4116387" cy="3806825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US" altLang="ko-KR" dirty="0" err="1">
                <a:effectLst/>
                <a:latin typeface="+mj-ea"/>
              </a:rPr>
              <a:t>Mediastinum</a:t>
            </a:r>
            <a:r>
              <a:rPr lang="en-US" altLang="ko-KR" dirty="0">
                <a:effectLst/>
                <a:latin typeface="+mj-ea"/>
              </a:rPr>
              <a:t>, definition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1341438"/>
            <a:ext cx="5400675" cy="4105275"/>
          </a:xfrm>
        </p:spPr>
        <p:txBody>
          <a:bodyPr/>
          <a:lstStyle/>
          <a:p>
            <a:pPr lvl="1">
              <a:lnSpc>
                <a:spcPct val="140000"/>
              </a:lnSpc>
              <a:buFont typeface="Wingdings" pitchFamily="2" charset="2"/>
              <a:buNone/>
            </a:pPr>
            <a:r>
              <a:rPr lang="en-US" altLang="ko-KR" sz="2000" i="1" u="sng" dirty="0">
                <a:effectLst/>
                <a:latin typeface="+mn-ea"/>
              </a:rPr>
              <a:t>Thoracic space</a:t>
            </a:r>
            <a:r>
              <a:rPr lang="en-US" altLang="ko-KR" sz="2000" dirty="0">
                <a:effectLst/>
                <a:latin typeface="+mn-ea"/>
              </a:rPr>
              <a:t> bounded 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en-US" altLang="ko-KR" sz="2000" dirty="0" smtClean="0">
                <a:effectLst/>
                <a:latin typeface="+mn-ea"/>
              </a:rPr>
              <a:t>superiorly </a:t>
            </a:r>
            <a:r>
              <a:rPr lang="en-US" altLang="ko-KR" sz="2000" dirty="0">
                <a:effectLst/>
                <a:latin typeface="+mn-ea"/>
              </a:rPr>
              <a:t>by the thoracic </a:t>
            </a:r>
            <a:r>
              <a:rPr lang="en-US" altLang="ko-KR" sz="2000" dirty="0" smtClean="0">
                <a:effectLst/>
                <a:latin typeface="+mn-ea"/>
              </a:rPr>
              <a:t>inlet </a:t>
            </a:r>
            <a:endParaRPr lang="en-US" altLang="ko-KR" sz="2000" dirty="0">
              <a:effectLst/>
              <a:latin typeface="+mn-ea"/>
            </a:endParaRP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en-US" altLang="ko-KR" sz="2000" dirty="0" smtClean="0">
                <a:effectLst/>
                <a:latin typeface="+mn-ea"/>
              </a:rPr>
              <a:t>inferiorly </a:t>
            </a:r>
            <a:r>
              <a:rPr lang="en-US" altLang="ko-KR" sz="2000" dirty="0">
                <a:effectLst/>
                <a:latin typeface="+mn-ea"/>
              </a:rPr>
              <a:t>by the </a:t>
            </a:r>
            <a:r>
              <a:rPr lang="en-US" altLang="ko-KR" sz="2000" dirty="0" smtClean="0">
                <a:effectLst/>
                <a:latin typeface="+mn-ea"/>
              </a:rPr>
              <a:t>diaphragm</a:t>
            </a:r>
            <a:endParaRPr lang="en-US" altLang="ko-KR" sz="2000" dirty="0">
              <a:effectLst/>
              <a:latin typeface="+mn-ea"/>
            </a:endParaRP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en-US" altLang="ko-KR" sz="2000" dirty="0" err="1" smtClean="0">
                <a:effectLst/>
                <a:latin typeface="+mn-ea"/>
              </a:rPr>
              <a:t>anteriorly</a:t>
            </a:r>
            <a:r>
              <a:rPr lang="en-US" altLang="ko-KR" sz="2000" dirty="0" smtClean="0">
                <a:effectLst/>
                <a:latin typeface="+mn-ea"/>
              </a:rPr>
              <a:t> </a:t>
            </a:r>
            <a:r>
              <a:rPr lang="en-US" altLang="ko-KR" sz="2000" dirty="0">
                <a:effectLst/>
                <a:latin typeface="+mn-ea"/>
              </a:rPr>
              <a:t>by the </a:t>
            </a:r>
            <a:r>
              <a:rPr lang="en-US" altLang="ko-KR" sz="2000" dirty="0" smtClean="0">
                <a:effectLst/>
                <a:latin typeface="+mn-ea"/>
              </a:rPr>
              <a:t>sternum</a:t>
            </a:r>
            <a:endParaRPr lang="en-US" altLang="ko-KR" sz="2000" dirty="0">
              <a:effectLst/>
              <a:latin typeface="+mn-ea"/>
            </a:endParaRP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en-US" altLang="ko-KR" sz="2000" dirty="0" err="1" smtClean="0">
                <a:effectLst/>
                <a:latin typeface="+mn-ea"/>
              </a:rPr>
              <a:t>posteriorly</a:t>
            </a:r>
            <a:r>
              <a:rPr lang="en-US" altLang="ko-KR" sz="2000" dirty="0" smtClean="0">
                <a:effectLst/>
                <a:latin typeface="+mn-ea"/>
              </a:rPr>
              <a:t> </a:t>
            </a:r>
            <a:r>
              <a:rPr lang="en-US" altLang="ko-KR" sz="2000" dirty="0">
                <a:effectLst/>
                <a:latin typeface="+mn-ea"/>
              </a:rPr>
              <a:t>by the </a:t>
            </a:r>
            <a:r>
              <a:rPr lang="en-US" altLang="ko-KR" sz="2000" dirty="0" smtClean="0">
                <a:effectLst/>
                <a:latin typeface="+mn-ea"/>
              </a:rPr>
              <a:t>spine</a:t>
            </a:r>
            <a:endParaRPr lang="en-US" altLang="ko-KR" sz="2000" dirty="0">
              <a:effectLst/>
              <a:latin typeface="+mn-ea"/>
            </a:endParaRP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en-US" altLang="ko-KR" sz="2000" dirty="0" smtClean="0">
                <a:effectLst/>
                <a:latin typeface="+mn-ea"/>
              </a:rPr>
              <a:t>laterally </a:t>
            </a:r>
            <a:r>
              <a:rPr lang="en-US" altLang="ko-KR" sz="2000" dirty="0">
                <a:effectLst/>
                <a:latin typeface="+mn-ea"/>
              </a:rPr>
              <a:t>by the pleural </a:t>
            </a:r>
            <a:r>
              <a:rPr lang="en-US" altLang="ko-KR" sz="2000" dirty="0" smtClean="0">
                <a:effectLst/>
                <a:latin typeface="+mn-ea"/>
              </a:rPr>
              <a:t>spaces</a:t>
            </a:r>
          </a:p>
          <a:p>
            <a:pPr lvl="1">
              <a:lnSpc>
                <a:spcPct val="140000"/>
              </a:lnSpc>
              <a:buFontTx/>
              <a:buChar char="-"/>
            </a:pPr>
            <a:endParaRPr lang="en-US" altLang="ko-KR" sz="2000" dirty="0">
              <a:effectLst/>
              <a:latin typeface="+mn-ea"/>
            </a:endParaRPr>
          </a:p>
          <a:p>
            <a:pPr lvl="1">
              <a:lnSpc>
                <a:spcPct val="140000"/>
              </a:lnSpc>
              <a:buFontTx/>
              <a:buNone/>
            </a:pPr>
            <a:r>
              <a:rPr lang="en-US" altLang="ko-KR" sz="2000" dirty="0" smtClean="0">
                <a:effectLst/>
                <a:latin typeface="+mn-ea"/>
              </a:rPr>
              <a:t>all </a:t>
            </a:r>
            <a:r>
              <a:rPr lang="en-US" altLang="ko-KR" sz="2000" dirty="0">
                <a:effectLst/>
                <a:latin typeface="+mn-ea"/>
              </a:rPr>
              <a:t>the thoracic viscera </a:t>
            </a:r>
            <a:r>
              <a:rPr lang="en-US" altLang="ko-KR" sz="2000" dirty="0" smtClean="0">
                <a:effectLst/>
                <a:latin typeface="+mn-ea"/>
              </a:rPr>
              <a:t>except </a:t>
            </a:r>
            <a:r>
              <a:rPr lang="en-US" altLang="ko-KR" sz="2000" dirty="0">
                <a:effectLst/>
                <a:latin typeface="+mn-ea"/>
              </a:rPr>
              <a:t>the lungs</a:t>
            </a:r>
            <a:r>
              <a:rPr lang="en-US" altLang="ko-KR" sz="2000" dirty="0">
                <a:latin typeface="+mn-ea"/>
              </a:rPr>
              <a:t> 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14348" y="5857892"/>
            <a:ext cx="6786562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 dirty="0" err="1">
                <a:latin typeface="Verdana" pitchFamily="34" charset="0"/>
              </a:rPr>
              <a:t>종격동</a:t>
            </a:r>
            <a:r>
              <a:rPr lang="ko-KR" altLang="en-US" b="1" dirty="0">
                <a:latin typeface="Verdana" pitchFamily="34" charset="0"/>
              </a:rPr>
              <a:t> </a:t>
            </a:r>
            <a:r>
              <a:rPr lang="en-US" altLang="ko-KR" b="1" dirty="0">
                <a:latin typeface="Verdana" pitchFamily="34" charset="0"/>
              </a:rPr>
              <a:t>(</a:t>
            </a:r>
            <a:r>
              <a:rPr lang="ko-KR" altLang="en-US" b="1" dirty="0" err="1">
                <a:latin typeface="Verdana" pitchFamily="34" charset="0"/>
              </a:rPr>
              <a:t>縱隔洞</a:t>
            </a:r>
            <a:r>
              <a:rPr lang="en-US" altLang="ko-KR" b="1" dirty="0">
                <a:latin typeface="Verdana" pitchFamily="34" charset="0"/>
              </a:rPr>
              <a:t>)</a:t>
            </a:r>
            <a:r>
              <a:rPr lang="ko-KR" altLang="en-US" b="1" dirty="0">
                <a:latin typeface="Verdana" pitchFamily="34" charset="0"/>
              </a:rPr>
              <a:t>이란 흉곽 내에서 </a:t>
            </a:r>
          </a:p>
          <a:p>
            <a:r>
              <a:rPr lang="ko-KR" altLang="en-US" b="1" dirty="0" err="1">
                <a:latin typeface="Verdana" pitchFamily="34" charset="0"/>
              </a:rPr>
              <a:t>양측폐를</a:t>
            </a:r>
            <a:r>
              <a:rPr lang="ko-KR" altLang="en-US" b="1" dirty="0">
                <a:latin typeface="Verdana" pitchFamily="34" charset="0"/>
              </a:rPr>
              <a:t> 분리하고 있는 조직과 기관들을 말한다</a:t>
            </a:r>
            <a:r>
              <a:rPr lang="en-US" altLang="ko-KR" b="1" dirty="0">
                <a:latin typeface="Verdana" pitchFamily="34" charset="0"/>
              </a:rPr>
              <a:t>.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683568" y="33265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Mediastinum</a:t>
            </a:r>
            <a:r>
              <a:rPr kumimoji="1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, definition</a:t>
            </a:r>
            <a:endParaRPr kumimoji="1" lang="en-US" altLang="ko-KR" sz="24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914400" y="1447800"/>
            <a:ext cx="3429000" cy="3419475"/>
            <a:chOff x="480" y="1872"/>
            <a:chExt cx="2160" cy="2154"/>
          </a:xfrm>
        </p:grpSpPr>
        <p:pic>
          <p:nvPicPr>
            <p:cNvPr id="142339" name="Picture 3" descr="thymic cyst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0" y="2064"/>
              <a:ext cx="2160" cy="1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42340" name="Rectangle 4"/>
            <p:cNvSpPr>
              <a:spLocks noChangeArrowheads="1"/>
            </p:cNvSpPr>
            <p:nvPr/>
          </p:nvSpPr>
          <p:spPr bwMode="auto">
            <a:xfrm>
              <a:off x="482" y="1872"/>
              <a:ext cx="753" cy="194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latin typeface="+mn-ea"/>
                  <a:ea typeface="+mn-ea"/>
                </a:rPr>
                <a:t>Thymic cyst</a:t>
              </a:r>
            </a:p>
          </p:txBody>
        </p:sp>
      </p:grpSp>
      <p:grpSp>
        <p:nvGrpSpPr>
          <p:cNvPr id="142341" name="Group 5"/>
          <p:cNvGrpSpPr>
            <a:grpSpLocks/>
          </p:cNvGrpSpPr>
          <p:nvPr/>
        </p:nvGrpSpPr>
        <p:grpSpPr bwMode="auto">
          <a:xfrm>
            <a:off x="4876800" y="1447800"/>
            <a:ext cx="3200400" cy="3462338"/>
            <a:chOff x="3312" y="1824"/>
            <a:chExt cx="2016" cy="2181"/>
          </a:xfrm>
        </p:grpSpPr>
        <p:pic>
          <p:nvPicPr>
            <p:cNvPr id="142342" name="Picture 6" descr="type B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12" y="2017"/>
              <a:ext cx="2016" cy="198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42343" name="Rectangle 7"/>
            <p:cNvSpPr>
              <a:spLocks noChangeArrowheads="1"/>
            </p:cNvSpPr>
            <p:nvPr/>
          </p:nvSpPr>
          <p:spPr bwMode="auto">
            <a:xfrm>
              <a:off x="3312" y="1824"/>
              <a:ext cx="1881" cy="194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latin typeface="+mn-ea"/>
                  <a:ea typeface="+mn-ea"/>
                </a:rPr>
                <a:t>WHO type B3, Masaoka stage III</a:t>
              </a:r>
            </a:p>
          </p:txBody>
        </p:sp>
      </p:grp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914400" y="3810000"/>
            <a:ext cx="184731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 b="1">
              <a:latin typeface="+mn-ea"/>
              <a:ea typeface="+mn-ea"/>
            </a:endParaRPr>
          </a:p>
        </p:txBody>
      </p:sp>
      <p:sp>
        <p:nvSpPr>
          <p:cNvPr id="142345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ko-KR">
                <a:latin typeface="+mn-ea"/>
                <a:ea typeface="+mn-ea"/>
              </a:rPr>
              <a:t>Role of MRI in mediastinal mass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762000" y="5029200"/>
            <a:ext cx="731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detecting an intraspinal component of neurogenic tumor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questionable vascular invasion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cystic lesions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+mn-ea"/>
                <a:ea typeface="+mn-ea"/>
              </a:rPr>
              <a:t>Germ cell tumors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n-US" altLang="ko-KR" sz="1600">
                <a:effectLst/>
                <a:latin typeface="+mn-ea"/>
              </a:rPr>
              <a:t>Extragonadal germ cell tumors</a:t>
            </a:r>
          </a:p>
          <a:p>
            <a:pPr>
              <a:lnSpc>
                <a:spcPct val="160000"/>
              </a:lnSpc>
            </a:pPr>
            <a:r>
              <a:rPr lang="en-US" altLang="ko-KR" sz="1600">
                <a:effectLst/>
                <a:latin typeface="+mn-ea"/>
              </a:rPr>
              <a:t>15-20% of ant. mediastinal mass</a:t>
            </a:r>
          </a:p>
          <a:p>
            <a:pPr>
              <a:lnSpc>
                <a:spcPct val="160000"/>
              </a:lnSpc>
            </a:pPr>
            <a:r>
              <a:rPr lang="en-US" altLang="ko-KR" sz="1600">
                <a:effectLst/>
                <a:latin typeface="+mn-ea"/>
              </a:rPr>
              <a:t>Benign mediastinal teratoma</a:t>
            </a:r>
          </a:p>
          <a:p>
            <a:pPr lvl="1">
              <a:lnSpc>
                <a:spcPct val="160000"/>
              </a:lnSpc>
            </a:pPr>
            <a:r>
              <a:rPr lang="en-US" altLang="ko-KR" sz="1600">
                <a:effectLst/>
                <a:latin typeface="+mn-ea"/>
              </a:rPr>
              <a:t>Complete excision</a:t>
            </a:r>
          </a:p>
          <a:p>
            <a:pPr>
              <a:lnSpc>
                <a:spcPct val="160000"/>
              </a:lnSpc>
            </a:pPr>
            <a:r>
              <a:rPr lang="en-US" altLang="ko-KR" sz="1600">
                <a:effectLst/>
                <a:latin typeface="+mn-ea"/>
              </a:rPr>
              <a:t>Malignant germ cell tumor</a:t>
            </a:r>
          </a:p>
          <a:p>
            <a:pPr lvl="1">
              <a:lnSpc>
                <a:spcPct val="160000"/>
              </a:lnSpc>
            </a:pPr>
            <a:r>
              <a:rPr lang="en-US" altLang="ko-KR" sz="1600">
                <a:effectLst/>
                <a:latin typeface="+mn-ea"/>
              </a:rPr>
              <a:t>Seminoma : chemotherapy, RT, surgery</a:t>
            </a:r>
          </a:p>
          <a:p>
            <a:pPr lvl="1">
              <a:lnSpc>
                <a:spcPct val="160000"/>
              </a:lnSpc>
            </a:pPr>
            <a:r>
              <a:rPr lang="en-US" altLang="ko-KR" sz="1600">
                <a:effectLst/>
                <a:latin typeface="+mn-ea"/>
              </a:rPr>
              <a:t>NSGCT : chemotherapy, surgery</a:t>
            </a:r>
          </a:p>
        </p:txBody>
      </p:sp>
      <p:graphicFrame>
        <p:nvGraphicFramePr>
          <p:cNvPr id="29747" name="Group 51"/>
          <p:cNvGraphicFramePr>
            <a:graphicFrameLocks noGrp="1"/>
          </p:cNvGraphicFramePr>
          <p:nvPr>
            <p:ph sz="half" idx="2"/>
          </p:nvPr>
        </p:nvGraphicFramePr>
        <p:xfrm>
          <a:off x="4787900" y="1700213"/>
          <a:ext cx="4038600" cy="4264344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4508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Benign GCT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Epidermoid cyst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Dermoid cyst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Mature teratoma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Seminoma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NSGCT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Choriocarcinoma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Yolk sac carcinoma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Embryonal carcinoma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Teratocarcinoma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굴림" pitchFamily="50" charset="-127"/>
                        </a:rPr>
                        <a:t>Malignant teratoma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40FF3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60450"/>
            <a:ext cx="4572000" cy="4737100"/>
          </a:xfrm>
          <a:prstGeom prst="rect">
            <a:avLst/>
          </a:prstGeom>
          <a:noFill/>
        </p:spPr>
      </p:pic>
      <p:pic>
        <p:nvPicPr>
          <p:cNvPr id="25605" name="Picture 5" descr="40FF3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84700" y="1295400"/>
            <a:ext cx="4559300" cy="3911600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057400" y="6086475"/>
            <a:ext cx="4984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>
                <a:latin typeface="+mn-ea"/>
                <a:ea typeface="+mn-ea"/>
              </a:rPr>
              <a:t>Mediastinal teratoma in a 21-year-old 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+mn-ea"/>
                <a:ea typeface="+mn-ea"/>
              </a:rPr>
              <a:t>Malignant germ cell tumor</a:t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68313" y="1484313"/>
            <a:ext cx="78724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r>
              <a:rPr lang="en-US" altLang="ko-KR" sz="2000" b="1" dirty="0">
                <a:latin typeface="+mn-ea"/>
                <a:ea typeface="+mn-ea"/>
              </a:rPr>
              <a:t>Testicular examination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r>
              <a:rPr lang="en-US" altLang="ko-KR" sz="2000" b="1" dirty="0">
                <a:latin typeface="+mn-ea"/>
                <a:ea typeface="+mn-ea"/>
              </a:rPr>
              <a:t>Tumor </a:t>
            </a:r>
            <a:r>
              <a:rPr lang="en-US" altLang="ko-KR" sz="2000" b="1" dirty="0" smtClean="0">
                <a:latin typeface="+mn-ea"/>
                <a:ea typeface="+mn-ea"/>
              </a:rPr>
              <a:t>markers</a:t>
            </a:r>
            <a:endParaRPr lang="ko-KR" altLang="en-US" sz="2000" b="1" dirty="0">
              <a:latin typeface="+mn-ea"/>
              <a:ea typeface="+mn-ea"/>
            </a:endParaRPr>
          </a:p>
          <a:p>
            <a:pPr marL="742950" lvl="1" indent="-285750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r>
              <a:rPr lang="en-US" altLang="ko-KR" sz="2000" b="1" dirty="0">
                <a:latin typeface="+mn-ea"/>
                <a:ea typeface="+mn-ea"/>
              </a:rPr>
              <a:t>AFP : </a:t>
            </a:r>
            <a:r>
              <a:rPr lang="en-US" altLang="ko-KR" sz="2000" b="1" dirty="0" err="1">
                <a:latin typeface="+mn-ea"/>
                <a:ea typeface="+mn-ea"/>
              </a:rPr>
              <a:t>embryonal</a:t>
            </a:r>
            <a:r>
              <a:rPr lang="en-US" altLang="ko-KR" sz="2000" b="1" dirty="0">
                <a:latin typeface="+mn-ea"/>
                <a:ea typeface="+mn-ea"/>
              </a:rPr>
              <a:t> ca., yolk sac tumor</a:t>
            </a:r>
          </a:p>
          <a:p>
            <a:pPr marL="742950" lvl="1" indent="-285750">
              <a:lnSpc>
                <a:spcPct val="170000"/>
              </a:lnSpc>
              <a:spcBef>
                <a:spcPct val="20000"/>
              </a:spcBef>
            </a:pPr>
            <a:r>
              <a:rPr lang="en-US" altLang="ko-KR" sz="2000" b="1" dirty="0">
                <a:latin typeface="+mn-ea"/>
                <a:ea typeface="+mn-ea"/>
              </a:rPr>
              <a:t>	* Pure </a:t>
            </a:r>
            <a:r>
              <a:rPr lang="en-US" altLang="ko-KR" sz="2000" b="1" dirty="0" err="1">
                <a:latin typeface="+mn-ea"/>
                <a:ea typeface="+mn-ea"/>
              </a:rPr>
              <a:t>seminoma</a:t>
            </a:r>
            <a:r>
              <a:rPr lang="en-US" altLang="ko-KR" sz="2000" b="1" dirty="0">
                <a:latin typeface="+mn-ea"/>
                <a:ea typeface="+mn-ea"/>
              </a:rPr>
              <a:t> : normal AFP</a:t>
            </a:r>
          </a:p>
          <a:p>
            <a:pPr marL="742950" lvl="1" indent="-285750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r>
              <a:rPr lang="en-US" altLang="ko-KR" sz="1800" b="1" dirty="0">
                <a:latin typeface="+mn-ea"/>
                <a:ea typeface="+mn-ea"/>
              </a:rPr>
              <a:t>ß-</a:t>
            </a:r>
            <a:r>
              <a:rPr lang="en-US" altLang="ko-KR" sz="1800" b="1" dirty="0" err="1">
                <a:latin typeface="+mn-ea"/>
                <a:ea typeface="+mn-ea"/>
              </a:rPr>
              <a:t>hCG</a:t>
            </a:r>
            <a:r>
              <a:rPr lang="en-US" altLang="ko-KR" sz="1800" b="1" dirty="0">
                <a:latin typeface="+mn-ea"/>
                <a:ea typeface="+mn-ea"/>
              </a:rPr>
              <a:t> : </a:t>
            </a:r>
            <a:r>
              <a:rPr lang="en-US" altLang="ko-KR" sz="1800" b="1" dirty="0" err="1">
                <a:latin typeface="+mn-ea"/>
                <a:ea typeface="+mn-ea"/>
              </a:rPr>
              <a:t>chorioca</a:t>
            </a:r>
            <a:r>
              <a:rPr lang="en-US" altLang="ko-KR" sz="1800" b="1" dirty="0">
                <a:latin typeface="+mn-ea"/>
                <a:ea typeface="+mn-ea"/>
              </a:rPr>
              <a:t>., </a:t>
            </a:r>
            <a:r>
              <a:rPr lang="en-US" altLang="ko-KR" sz="1800" b="1" dirty="0" err="1">
                <a:latin typeface="+mn-ea"/>
                <a:ea typeface="+mn-ea"/>
              </a:rPr>
              <a:t>embryonal</a:t>
            </a:r>
            <a:r>
              <a:rPr lang="en-US" altLang="ko-KR" sz="1800" b="1" dirty="0">
                <a:latin typeface="+mn-ea"/>
                <a:ea typeface="+mn-ea"/>
              </a:rPr>
              <a:t> ca., </a:t>
            </a:r>
            <a:r>
              <a:rPr lang="en-US" altLang="ko-KR" sz="1800" b="1" dirty="0" err="1">
                <a:latin typeface="+mn-ea"/>
                <a:ea typeface="+mn-ea"/>
              </a:rPr>
              <a:t>seminoma</a:t>
            </a:r>
            <a:endParaRPr lang="en-US" altLang="ko-KR" sz="2000" b="1" dirty="0">
              <a:latin typeface="+mn-ea"/>
              <a:ea typeface="+mn-ea"/>
            </a:endParaRPr>
          </a:p>
          <a:p>
            <a:pPr marL="742950" lvl="1" indent="-285750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r>
              <a:rPr lang="en-US" altLang="ko-KR" sz="2000" b="1" dirty="0">
                <a:latin typeface="+mn-ea"/>
                <a:ea typeface="+mn-ea"/>
              </a:rPr>
              <a:t>Placental ALP : </a:t>
            </a:r>
            <a:r>
              <a:rPr lang="en-US" altLang="ko-KR" sz="2000" b="1" dirty="0" err="1">
                <a:latin typeface="+mn-ea"/>
                <a:ea typeface="+mn-ea"/>
              </a:rPr>
              <a:t>seminoma</a:t>
            </a:r>
            <a:r>
              <a:rPr lang="en-US" altLang="ko-KR" sz="2000" b="1" dirty="0">
                <a:latin typeface="+mn-ea"/>
                <a:ea typeface="+mn-ea"/>
              </a:rPr>
              <a:t>, yolk sac tumor, </a:t>
            </a:r>
            <a:r>
              <a:rPr lang="en-US" altLang="ko-KR" sz="2000" b="1" dirty="0" err="1">
                <a:latin typeface="+mn-ea"/>
                <a:ea typeface="+mn-ea"/>
              </a:rPr>
              <a:t>embryonal</a:t>
            </a:r>
            <a:r>
              <a:rPr lang="en-US" altLang="ko-KR" sz="2000" b="1" dirty="0">
                <a:latin typeface="+mn-ea"/>
                <a:ea typeface="+mn-ea"/>
              </a:rPr>
              <a:t> ca.</a:t>
            </a:r>
          </a:p>
          <a:p>
            <a:pPr marL="742950" lvl="1" indent="-285750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r>
              <a:rPr lang="en-US" altLang="ko-KR" sz="2000" b="1" dirty="0">
                <a:latin typeface="+mn-ea"/>
                <a:ea typeface="+mn-ea"/>
              </a:rPr>
              <a:t>LDH</a:t>
            </a:r>
            <a:r>
              <a:rPr lang="ko-KR" altLang="en-US" sz="2000" b="1" dirty="0">
                <a:latin typeface="+mn-ea"/>
                <a:ea typeface="+mn-ea"/>
              </a:rPr>
              <a:t> </a:t>
            </a:r>
            <a:r>
              <a:rPr lang="en-US" altLang="ko-KR" sz="2000" b="1" dirty="0">
                <a:latin typeface="+mn-ea"/>
                <a:ea typeface="+mn-ea"/>
              </a:rPr>
              <a:t>: malignant GCT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+mn-ea"/>
                <a:ea typeface="+mn-ea"/>
              </a:rPr>
              <a:t>Lymphoma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20000"/>
              </a:lnSpc>
            </a:pPr>
            <a:r>
              <a:rPr lang="en-US" altLang="ko-KR" sz="1800">
                <a:effectLst/>
                <a:latin typeface="+mn-ea"/>
              </a:rPr>
              <a:t>Hodgkin’s disease</a:t>
            </a:r>
          </a:p>
          <a:p>
            <a:pPr>
              <a:lnSpc>
                <a:spcPct val="220000"/>
              </a:lnSpc>
            </a:pPr>
            <a:r>
              <a:rPr lang="en-US" altLang="ko-KR" sz="1800">
                <a:effectLst/>
                <a:latin typeface="+mn-ea"/>
              </a:rPr>
              <a:t>Non-Hodgkin’s lymphoma</a:t>
            </a:r>
          </a:p>
          <a:p>
            <a:pPr>
              <a:lnSpc>
                <a:spcPct val="220000"/>
              </a:lnSpc>
            </a:pPr>
            <a:r>
              <a:rPr lang="en-US" altLang="ko-KR" sz="1800">
                <a:effectLst/>
                <a:latin typeface="+mn-ea"/>
              </a:rPr>
              <a:t>Diagnosis on clinical history and CT</a:t>
            </a:r>
          </a:p>
          <a:p>
            <a:pPr>
              <a:lnSpc>
                <a:spcPct val="220000"/>
              </a:lnSpc>
            </a:pPr>
            <a:r>
              <a:rPr lang="en-US" altLang="ko-KR" sz="1800">
                <a:effectLst/>
                <a:latin typeface="+mn-ea"/>
              </a:rPr>
              <a:t>Surgical biopsy over needle biopsy when lymphoma is suspected</a:t>
            </a:r>
          </a:p>
          <a:p>
            <a:pPr>
              <a:lnSpc>
                <a:spcPct val="220000"/>
              </a:lnSpc>
            </a:pPr>
            <a:r>
              <a:rPr lang="en-US" altLang="ko-KR" sz="1800">
                <a:effectLst/>
                <a:latin typeface="+mn-ea"/>
              </a:rPr>
              <a:t>Chemotherapy and/or radiotherapy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>
                <a:latin typeface="+mn-ea"/>
                <a:ea typeface="+mn-ea"/>
              </a:rPr>
              <a:t>Approach for ant. mediastinal mass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ko-KR" sz="2000">
                <a:effectLst/>
                <a:latin typeface="+mn-ea"/>
              </a:rPr>
              <a:t>Imaging</a:t>
            </a:r>
          </a:p>
          <a:p>
            <a:pPr>
              <a:lnSpc>
                <a:spcPct val="160000"/>
              </a:lnSpc>
            </a:pPr>
            <a:r>
              <a:rPr lang="en-US" altLang="ko-KR" sz="2000">
                <a:effectLst/>
                <a:latin typeface="+mn-ea"/>
              </a:rPr>
              <a:t>Serum studies : AFP, hCG, ALP, LDH</a:t>
            </a:r>
          </a:p>
          <a:p>
            <a:pPr>
              <a:lnSpc>
                <a:spcPct val="160000"/>
              </a:lnSpc>
            </a:pPr>
            <a:r>
              <a:rPr lang="en-US" altLang="ko-KR" sz="2000">
                <a:effectLst/>
                <a:latin typeface="+mn-ea"/>
              </a:rPr>
              <a:t>MG evaluation</a:t>
            </a:r>
          </a:p>
          <a:p>
            <a:pPr>
              <a:lnSpc>
                <a:spcPct val="160000"/>
              </a:lnSpc>
            </a:pPr>
            <a:r>
              <a:rPr lang="en-US" altLang="ko-KR" sz="2000">
                <a:effectLst/>
                <a:latin typeface="+mn-ea"/>
              </a:rPr>
              <a:t>Biopsy </a:t>
            </a:r>
          </a:p>
          <a:p>
            <a:pPr lvl="1">
              <a:lnSpc>
                <a:spcPct val="160000"/>
              </a:lnSpc>
            </a:pPr>
            <a:r>
              <a:rPr lang="en-US" altLang="ko-KR" sz="2000">
                <a:effectLst/>
                <a:latin typeface="+mn-ea"/>
              </a:rPr>
              <a:t>fine needle aspiration or core needle biopsy, Ant. mediastinotomy (Chamberlain procedure), VATS</a:t>
            </a:r>
          </a:p>
          <a:p>
            <a:pPr lvl="1">
              <a:lnSpc>
                <a:spcPct val="160000"/>
              </a:lnSpc>
            </a:pPr>
            <a:r>
              <a:rPr lang="en-US" altLang="ko-KR" sz="2000">
                <a:effectLst/>
                <a:latin typeface="+mn-ea"/>
              </a:rPr>
              <a:t>immunohistochemistry, flow cytometry</a:t>
            </a:r>
          </a:p>
          <a:p>
            <a:pPr lvl="1">
              <a:lnSpc>
                <a:spcPct val="160000"/>
              </a:lnSpc>
            </a:pPr>
            <a:r>
              <a:rPr lang="en-US" altLang="ko-KR" sz="2000">
                <a:effectLst/>
                <a:latin typeface="+mn-ea"/>
              </a:rPr>
              <a:t>frozen section or permanent 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>
                <a:latin typeface="+mn-ea"/>
                <a:ea typeface="+mn-ea"/>
              </a:rPr>
              <a:t>Resection without biopsy for ant. mediastinal mass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30000"/>
              </a:lnSpc>
            </a:pPr>
            <a:r>
              <a:rPr lang="en-US" altLang="ko-KR" sz="2000">
                <a:latin typeface="+mn-ea"/>
              </a:rPr>
              <a:t>CT or MRI shows features consistent with teratoma</a:t>
            </a:r>
          </a:p>
          <a:p>
            <a:pPr>
              <a:lnSpc>
                <a:spcPct val="230000"/>
              </a:lnSpc>
            </a:pPr>
            <a:r>
              <a:rPr lang="en-US" altLang="ko-KR" sz="2000">
                <a:latin typeface="+mn-ea"/>
              </a:rPr>
              <a:t>Over 40 years of age without clinical signs of lymphoma, with normal AFP and </a:t>
            </a:r>
            <a:r>
              <a:rPr lang="en-US" altLang="ko-KR" sz="2000">
                <a:latin typeface="+mn-ea"/>
                <a:cs typeface="Times New Roman" pitchFamily="18" charset="0"/>
              </a:rPr>
              <a:t>ß</a:t>
            </a:r>
            <a:r>
              <a:rPr lang="en-US" altLang="ko-KR" sz="2000">
                <a:latin typeface="+mn-ea"/>
              </a:rPr>
              <a:t>-hCG</a:t>
            </a:r>
          </a:p>
          <a:p>
            <a:pPr>
              <a:lnSpc>
                <a:spcPct val="230000"/>
              </a:lnSpc>
            </a:pPr>
            <a:r>
              <a:rPr lang="en-US" altLang="ko-KR" sz="2000">
                <a:latin typeface="+mn-ea"/>
              </a:rPr>
              <a:t>Mass associated with 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Middle mediastinum</a:t>
            </a:r>
          </a:p>
        </p:txBody>
      </p:sp>
      <p:pic>
        <p:nvPicPr>
          <p:cNvPr id="97284" name="Picture 4" descr="39FF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71725" y="1600200"/>
            <a:ext cx="439896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ko-KR">
                <a:effectLst/>
                <a:latin typeface="+mn-ea"/>
                <a:ea typeface="+mn-ea"/>
              </a:rPr>
              <a:t>Middle mediastinum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524000"/>
            <a:ext cx="8763000" cy="49530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ko-KR" sz="1600">
                <a:effectLst/>
                <a:latin typeface="+mn-ea"/>
              </a:rPr>
              <a:t>Lymphadenopathy</a:t>
            </a:r>
          </a:p>
          <a:p>
            <a:pPr lvl="1">
              <a:lnSpc>
                <a:spcPct val="140000"/>
              </a:lnSpc>
            </a:pPr>
            <a:r>
              <a:rPr lang="en-US" altLang="ko-KR" sz="1600">
                <a:effectLst/>
                <a:latin typeface="+mn-ea"/>
              </a:rPr>
              <a:t>Metastasis from lung or other thoracic malignancy</a:t>
            </a:r>
          </a:p>
          <a:p>
            <a:pPr lvl="1">
              <a:lnSpc>
                <a:spcPct val="140000"/>
              </a:lnSpc>
            </a:pPr>
            <a:r>
              <a:rPr lang="en-US" altLang="ko-KR" sz="1600">
                <a:effectLst/>
                <a:latin typeface="+mn-ea"/>
              </a:rPr>
              <a:t>Lymphoma</a:t>
            </a:r>
          </a:p>
          <a:p>
            <a:pPr lvl="1">
              <a:lnSpc>
                <a:spcPct val="140000"/>
              </a:lnSpc>
            </a:pPr>
            <a:r>
              <a:rPr lang="en-US" altLang="ko-KR" sz="1600">
                <a:effectLst/>
                <a:latin typeface="+mn-ea"/>
              </a:rPr>
              <a:t>Inflammation : sarcoidosis, TB, pneumonia, etc.</a:t>
            </a:r>
          </a:p>
          <a:p>
            <a:pPr>
              <a:lnSpc>
                <a:spcPct val="140000"/>
              </a:lnSpc>
            </a:pPr>
            <a:r>
              <a:rPr lang="en-US" altLang="ko-KR" sz="1600">
                <a:effectLst/>
                <a:latin typeface="+mn-ea"/>
              </a:rPr>
              <a:t>Tracheal ds.</a:t>
            </a:r>
          </a:p>
          <a:p>
            <a:pPr>
              <a:lnSpc>
                <a:spcPct val="140000"/>
              </a:lnSpc>
            </a:pPr>
            <a:r>
              <a:rPr lang="en-US" altLang="ko-KR" sz="1600">
                <a:effectLst/>
                <a:latin typeface="+mn-ea"/>
              </a:rPr>
              <a:t>Esophageal ds.</a:t>
            </a:r>
          </a:p>
          <a:p>
            <a:pPr>
              <a:lnSpc>
                <a:spcPct val="140000"/>
              </a:lnSpc>
            </a:pPr>
            <a:r>
              <a:rPr lang="en-US" altLang="ko-KR" sz="1600">
                <a:effectLst/>
                <a:latin typeface="+mn-ea"/>
              </a:rPr>
              <a:t>Cysts : bronchogenic, esophageal, pericardial</a:t>
            </a:r>
          </a:p>
          <a:p>
            <a:pPr>
              <a:lnSpc>
                <a:spcPct val="140000"/>
              </a:lnSpc>
            </a:pPr>
            <a:r>
              <a:rPr lang="en-US" altLang="ko-KR" sz="1600">
                <a:effectLst/>
                <a:latin typeface="+mn-ea"/>
              </a:rPr>
              <a:t>Mediastinal infections</a:t>
            </a:r>
          </a:p>
          <a:p>
            <a:pPr lvl="1">
              <a:lnSpc>
                <a:spcPct val="140000"/>
              </a:lnSpc>
            </a:pPr>
            <a:r>
              <a:rPr lang="en-US" altLang="ko-KR" sz="1600">
                <a:effectLst/>
                <a:latin typeface="+mn-ea"/>
              </a:rPr>
              <a:t>Esophageal perforation</a:t>
            </a:r>
          </a:p>
          <a:p>
            <a:pPr lvl="1">
              <a:lnSpc>
                <a:spcPct val="140000"/>
              </a:lnSpc>
            </a:pPr>
            <a:r>
              <a:rPr lang="en-US" altLang="ko-KR" sz="1600">
                <a:effectLst/>
                <a:latin typeface="+mn-ea"/>
              </a:rPr>
              <a:t>Postop. sternal infections after sternotomy</a:t>
            </a:r>
          </a:p>
          <a:p>
            <a:pPr lvl="1">
              <a:lnSpc>
                <a:spcPct val="140000"/>
              </a:lnSpc>
            </a:pPr>
            <a:r>
              <a:rPr lang="en-US" altLang="ko-KR" sz="1600">
                <a:effectLst/>
                <a:latin typeface="+mn-ea"/>
              </a:rPr>
              <a:t>Descending necrotizing mediastinitis</a:t>
            </a:r>
          </a:p>
          <a:p>
            <a:pPr>
              <a:lnSpc>
                <a:spcPct val="140000"/>
              </a:lnSpc>
            </a:pPr>
            <a:r>
              <a:rPr lang="en-US" altLang="ko-KR" sz="1600">
                <a:effectLst/>
                <a:latin typeface="+mn-ea"/>
              </a:rPr>
              <a:t>Chronic fibrosing mediastinitis : fungal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>
                <a:latin typeface="+mn-ea"/>
                <a:ea typeface="+mn-ea"/>
              </a:rPr>
              <a:t>Benign mediastinal lymphadenopathy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060575"/>
            <a:ext cx="7416800" cy="3344863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ko-KR" sz="2000">
                <a:effectLst/>
                <a:latin typeface="+mn-ea"/>
              </a:rPr>
              <a:t>Caseating granuloma : TB</a:t>
            </a:r>
          </a:p>
          <a:p>
            <a:pPr>
              <a:lnSpc>
                <a:spcPct val="160000"/>
              </a:lnSpc>
            </a:pPr>
            <a:r>
              <a:rPr lang="en-US" altLang="ko-KR" sz="2000">
                <a:effectLst/>
                <a:latin typeface="+mn-ea"/>
              </a:rPr>
              <a:t>Noncaseating granuloma : Sarcoidosis</a:t>
            </a:r>
          </a:p>
          <a:p>
            <a:pPr>
              <a:lnSpc>
                <a:spcPct val="160000"/>
              </a:lnSpc>
            </a:pPr>
            <a:r>
              <a:rPr lang="en-US" altLang="ko-KR" sz="2000">
                <a:effectLst/>
                <a:latin typeface="+mn-ea"/>
              </a:rPr>
              <a:t>Follicular reactive hyperplasia</a:t>
            </a:r>
          </a:p>
          <a:p>
            <a:pPr>
              <a:lnSpc>
                <a:spcPct val="160000"/>
              </a:lnSpc>
            </a:pPr>
            <a:r>
              <a:rPr lang="en-US" altLang="ko-KR" sz="2000">
                <a:effectLst/>
                <a:latin typeface="+mn-ea"/>
              </a:rPr>
              <a:t>Anthracosis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altLang="ko-KR" dirty="0">
                <a:latin typeface="+mj-ea"/>
              </a:rPr>
              <a:t>Compartment of </a:t>
            </a:r>
            <a:r>
              <a:rPr lang="en-US" altLang="ko-KR" dirty="0" err="1">
                <a:latin typeface="+mj-ea"/>
              </a:rPr>
              <a:t>mediastinum</a:t>
            </a:r>
            <a:endParaRPr lang="en-US" altLang="ko-KR" dirty="0">
              <a:latin typeface="+mj-ea"/>
            </a:endParaRPr>
          </a:p>
        </p:txBody>
      </p:sp>
      <p:pic>
        <p:nvPicPr>
          <p:cNvPr id="62471" name="Picture 7" descr="39FF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638" y="1628775"/>
            <a:ext cx="4495800" cy="4159250"/>
          </a:xfrm>
          <a:noFill/>
          <a:ln/>
        </p:spPr>
      </p:pic>
      <p:pic>
        <p:nvPicPr>
          <p:cNvPr id="62472" name="Picture 8" descr="39FF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26013" y="1628775"/>
            <a:ext cx="4038600" cy="4154488"/>
          </a:xfrm>
          <a:noFill/>
          <a:ln/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684213" y="6021388"/>
            <a:ext cx="3616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Four-compartment model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203825" y="6021388"/>
            <a:ext cx="34718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altLang="ko-KR" sz="1600" b="1" dirty="0">
                <a:latin typeface="+mn-ea"/>
                <a:ea typeface="+mn-ea"/>
              </a:rPr>
              <a:t>Three-compartment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41FF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840" y="1412776"/>
            <a:ext cx="3338096" cy="3528392"/>
          </a:xfrm>
          <a:prstGeom prst="rect">
            <a:avLst/>
          </a:prstGeom>
          <a:noFill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3568" y="5445224"/>
            <a:ext cx="330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dirty="0" err="1">
                <a:latin typeface="+mn-ea"/>
                <a:ea typeface="+mn-ea"/>
              </a:rPr>
              <a:t>Subcarinal</a:t>
            </a:r>
            <a:r>
              <a:rPr lang="en-US" altLang="ko-KR" sz="1800" dirty="0">
                <a:latin typeface="+mn-ea"/>
                <a:ea typeface="+mn-ea"/>
              </a:rPr>
              <a:t> </a:t>
            </a:r>
            <a:r>
              <a:rPr lang="en-US" altLang="ko-KR" sz="1800" dirty="0" err="1">
                <a:latin typeface="+mn-ea"/>
                <a:ea typeface="+mn-ea"/>
              </a:rPr>
              <a:t>lymphadenopathy</a:t>
            </a:r>
            <a:r>
              <a:rPr lang="en-US" altLang="ko-KR" sz="1800" dirty="0">
                <a:latin typeface="+mn-ea"/>
                <a:ea typeface="+mn-ea"/>
              </a:rPr>
              <a:t> </a:t>
            </a:r>
            <a:endParaRPr lang="en-US" altLang="ko-KR" sz="1800" dirty="0" smtClean="0">
              <a:latin typeface="+mn-ea"/>
              <a:ea typeface="+mn-ea"/>
            </a:endParaRPr>
          </a:p>
          <a:p>
            <a:r>
              <a:rPr lang="en-US" altLang="ko-KR" sz="1800" dirty="0" smtClean="0">
                <a:latin typeface="+mn-ea"/>
                <a:ea typeface="+mn-ea"/>
              </a:rPr>
              <a:t>: </a:t>
            </a:r>
            <a:r>
              <a:rPr lang="en-US" altLang="ko-KR" sz="1800" dirty="0" err="1">
                <a:latin typeface="+mn-ea"/>
                <a:ea typeface="+mn-ea"/>
              </a:rPr>
              <a:t>sarcoidosis</a:t>
            </a:r>
            <a:endParaRPr lang="en-US" altLang="ko-KR" sz="1800" dirty="0">
              <a:latin typeface="+mn-ea"/>
              <a:ea typeface="+mn-ea"/>
            </a:endParaRPr>
          </a:p>
        </p:txBody>
      </p:sp>
      <p:pic>
        <p:nvPicPr>
          <p:cNvPr id="4" name="Picture 3" descr="41FF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412776"/>
            <a:ext cx="3312368" cy="3516932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80112" y="5445224"/>
            <a:ext cx="22736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dirty="0" err="1">
                <a:latin typeface="+mn-ea"/>
                <a:ea typeface="+mn-ea"/>
              </a:rPr>
              <a:t>Bronchogenic</a:t>
            </a: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smtClean="0">
                <a:latin typeface="+mn-ea"/>
                <a:ea typeface="+mn-ea"/>
              </a:rPr>
              <a:t>cysts</a:t>
            </a:r>
          </a:p>
          <a:p>
            <a:r>
              <a:rPr lang="en-US" altLang="ko-KR" sz="1600" dirty="0" smtClean="0">
                <a:latin typeface="+mn-ea"/>
                <a:ea typeface="+mn-ea"/>
              </a:rPr>
              <a:t> </a:t>
            </a:r>
            <a:r>
              <a:rPr lang="en-US" altLang="ko-KR" sz="1600" dirty="0">
                <a:latin typeface="+mn-ea"/>
                <a:ea typeface="+mn-ea"/>
              </a:rPr>
              <a:t>in the </a:t>
            </a:r>
            <a:r>
              <a:rPr lang="en-US" altLang="ko-KR" sz="1600" dirty="0" err="1">
                <a:latin typeface="+mn-ea"/>
                <a:ea typeface="+mn-ea"/>
              </a:rPr>
              <a:t>subcarinal</a:t>
            </a:r>
            <a:r>
              <a:rPr lang="en-US" altLang="ko-KR" sz="1600" dirty="0">
                <a:latin typeface="+mn-ea"/>
                <a:ea typeface="+mn-ea"/>
              </a:rPr>
              <a:t>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ffectLst/>
                <a:latin typeface="+mn-ea"/>
                <a:ea typeface="+mn-ea"/>
              </a:rPr>
              <a:t>Descending necrotizing mediastinitis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ko-KR" sz="2000">
                <a:effectLst/>
                <a:latin typeface="+mn-ea"/>
              </a:rPr>
              <a:t>Progression of infection from oropharyngeal abscess</a:t>
            </a:r>
          </a:p>
          <a:p>
            <a:pPr>
              <a:lnSpc>
                <a:spcPct val="140000"/>
              </a:lnSpc>
            </a:pPr>
            <a:r>
              <a:rPr lang="en-US" altLang="ko-KR" sz="2000">
                <a:effectLst/>
                <a:latin typeface="+mn-ea"/>
              </a:rPr>
              <a:t>Via pretracheal or retrovisceral spaces or along the carotid sheaths</a:t>
            </a:r>
          </a:p>
          <a:p>
            <a:pPr>
              <a:lnSpc>
                <a:spcPct val="140000"/>
              </a:lnSpc>
            </a:pPr>
            <a:r>
              <a:rPr lang="en-US" altLang="ko-KR" sz="2000">
                <a:effectLst/>
                <a:latin typeface="+mn-ea"/>
              </a:rPr>
              <a:t>Diagnosis</a:t>
            </a:r>
          </a:p>
          <a:p>
            <a:pPr lvl="1">
              <a:lnSpc>
                <a:spcPct val="140000"/>
              </a:lnSpc>
            </a:pPr>
            <a:r>
              <a:rPr lang="en-US" altLang="ko-KR" sz="2000">
                <a:effectLst/>
                <a:latin typeface="+mn-ea"/>
              </a:rPr>
              <a:t>often delayed</a:t>
            </a:r>
          </a:p>
          <a:p>
            <a:pPr lvl="1">
              <a:lnSpc>
                <a:spcPct val="140000"/>
              </a:lnSpc>
            </a:pPr>
            <a:r>
              <a:rPr lang="en-US" altLang="ko-KR" sz="2000">
                <a:effectLst/>
                <a:latin typeface="+mn-ea"/>
              </a:rPr>
              <a:t>Mediastinal air on CT</a:t>
            </a:r>
          </a:p>
          <a:p>
            <a:pPr>
              <a:lnSpc>
                <a:spcPct val="140000"/>
              </a:lnSpc>
            </a:pPr>
            <a:r>
              <a:rPr lang="en-US" altLang="ko-KR" sz="2000">
                <a:effectLst/>
                <a:latin typeface="+mn-ea"/>
              </a:rPr>
              <a:t>Treatment</a:t>
            </a:r>
          </a:p>
          <a:p>
            <a:pPr lvl="1">
              <a:lnSpc>
                <a:spcPct val="140000"/>
              </a:lnSpc>
            </a:pPr>
            <a:r>
              <a:rPr lang="en-US" altLang="ko-KR" sz="2000">
                <a:effectLst/>
                <a:latin typeface="+mn-ea"/>
              </a:rPr>
              <a:t>Systemic antibiotics</a:t>
            </a:r>
          </a:p>
          <a:p>
            <a:pPr lvl="1">
              <a:lnSpc>
                <a:spcPct val="140000"/>
              </a:lnSpc>
            </a:pPr>
            <a:r>
              <a:rPr lang="en-US" altLang="ko-KR" sz="2000">
                <a:effectLst/>
                <a:latin typeface="+mn-ea"/>
              </a:rPr>
              <a:t>Surgical drainage of neck and mediastinum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0" y="685800"/>
            <a:ext cx="4114800" cy="1524000"/>
          </a:xfrm>
        </p:spPr>
        <p:txBody>
          <a:bodyPr/>
          <a:lstStyle/>
          <a:p>
            <a:r>
              <a:rPr lang="en-US" altLang="ko-KR" sz="2000">
                <a:effectLst/>
              </a:rPr>
              <a:t>Descending necrotizing mediastinitis</a:t>
            </a:r>
          </a:p>
        </p:txBody>
      </p:sp>
      <p:pic>
        <p:nvPicPr>
          <p:cNvPr id="43012" name="Picture 4" descr="PSWebImageBitMap0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3657600"/>
            <a:ext cx="2971800" cy="2971800"/>
          </a:xfrm>
          <a:prstGeom prst="rect">
            <a:avLst/>
          </a:prstGeom>
          <a:noFill/>
        </p:spPr>
      </p:pic>
      <p:pic>
        <p:nvPicPr>
          <p:cNvPr id="43013" name="Picture 5" descr="PSWebImageBitMap0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2657475"/>
            <a:ext cx="3940175" cy="3940175"/>
          </a:xfrm>
          <a:prstGeom prst="rect">
            <a:avLst/>
          </a:prstGeom>
          <a:noFill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152400"/>
            <a:ext cx="3327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Posterior mediastinum</a:t>
            </a:r>
          </a:p>
        </p:txBody>
      </p:sp>
      <p:pic>
        <p:nvPicPr>
          <p:cNvPr id="98307" name="Picture 3" descr="39FF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71725" y="1600200"/>
            <a:ext cx="439896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+mn-ea"/>
                <a:ea typeface="+mn-ea"/>
              </a:rPr>
              <a:t>Posterior mediastinum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00200"/>
            <a:ext cx="8147050" cy="48529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sz="1800">
                <a:effectLst/>
                <a:latin typeface="+mn-ea"/>
              </a:rPr>
              <a:t>Neurogenic tumors</a:t>
            </a:r>
          </a:p>
          <a:p>
            <a:pPr>
              <a:lnSpc>
                <a:spcPct val="120000"/>
              </a:lnSpc>
            </a:pPr>
            <a:r>
              <a:rPr lang="en-US" altLang="ko-KR" sz="1800">
                <a:effectLst/>
                <a:latin typeface="+mn-ea"/>
              </a:rPr>
              <a:t>Esophageal mass</a:t>
            </a:r>
          </a:p>
          <a:p>
            <a:pPr lvl="1">
              <a:lnSpc>
                <a:spcPct val="120000"/>
              </a:lnSpc>
            </a:pPr>
            <a:r>
              <a:rPr lang="en-US" altLang="ko-KR" sz="1800">
                <a:effectLst/>
                <a:latin typeface="+mn-ea"/>
              </a:rPr>
              <a:t>Neoplasm, esophageal cysts, hiatal hernia</a:t>
            </a:r>
          </a:p>
          <a:p>
            <a:pPr>
              <a:lnSpc>
                <a:spcPct val="120000"/>
              </a:lnSpc>
            </a:pPr>
            <a:r>
              <a:rPr lang="en-US" altLang="ko-KR" sz="1800">
                <a:effectLst/>
                <a:latin typeface="+mn-ea"/>
              </a:rPr>
              <a:t>Cysts</a:t>
            </a:r>
          </a:p>
          <a:p>
            <a:pPr lvl="1">
              <a:lnSpc>
                <a:spcPct val="120000"/>
              </a:lnSpc>
            </a:pPr>
            <a:r>
              <a:rPr lang="en-US" altLang="ko-KR" sz="1800">
                <a:effectLst/>
                <a:latin typeface="+mn-ea"/>
              </a:rPr>
              <a:t>Bronchogenic cysts</a:t>
            </a:r>
          </a:p>
          <a:p>
            <a:pPr lvl="1">
              <a:lnSpc>
                <a:spcPct val="120000"/>
              </a:lnSpc>
            </a:pPr>
            <a:r>
              <a:rPr lang="en-US" altLang="ko-KR" sz="1800">
                <a:effectLst/>
                <a:latin typeface="+mn-ea"/>
              </a:rPr>
              <a:t>Gastroenteric cysts, neuroenteric cysts</a:t>
            </a:r>
          </a:p>
          <a:p>
            <a:pPr>
              <a:lnSpc>
                <a:spcPct val="120000"/>
              </a:lnSpc>
            </a:pPr>
            <a:r>
              <a:rPr lang="en-US" altLang="ko-KR" sz="1800">
                <a:effectLst/>
                <a:latin typeface="+mn-ea"/>
              </a:rPr>
              <a:t>Other masses</a:t>
            </a:r>
          </a:p>
          <a:p>
            <a:pPr lvl="1">
              <a:lnSpc>
                <a:spcPct val="120000"/>
              </a:lnSpc>
            </a:pPr>
            <a:r>
              <a:rPr lang="en-US" altLang="ko-KR" sz="1800">
                <a:effectLst/>
                <a:latin typeface="+mn-ea"/>
              </a:rPr>
              <a:t>Primary or metastatic spine tumors</a:t>
            </a:r>
          </a:p>
          <a:p>
            <a:pPr lvl="1">
              <a:lnSpc>
                <a:spcPct val="120000"/>
              </a:lnSpc>
            </a:pPr>
            <a:r>
              <a:rPr lang="en-US" altLang="ko-KR" sz="1800">
                <a:effectLst/>
                <a:latin typeface="+mn-ea"/>
              </a:rPr>
              <a:t>Lymphoma, TB, aortic aneurysm</a:t>
            </a:r>
          </a:p>
          <a:p>
            <a:pPr>
              <a:lnSpc>
                <a:spcPct val="120000"/>
              </a:lnSpc>
            </a:pPr>
            <a:r>
              <a:rPr lang="en-US" altLang="ko-KR" sz="1800">
                <a:effectLst/>
                <a:latin typeface="+mn-ea"/>
              </a:rPr>
              <a:t>Infections</a:t>
            </a:r>
          </a:p>
          <a:p>
            <a:pPr lvl="1">
              <a:lnSpc>
                <a:spcPct val="120000"/>
              </a:lnSpc>
            </a:pPr>
            <a:r>
              <a:rPr lang="en-US" altLang="ko-KR" sz="1800">
                <a:effectLst/>
                <a:latin typeface="+mn-ea"/>
              </a:rPr>
              <a:t>Descending necrotizing mediastinitis</a:t>
            </a:r>
          </a:p>
          <a:p>
            <a:pPr lvl="1">
              <a:lnSpc>
                <a:spcPct val="120000"/>
              </a:lnSpc>
            </a:pPr>
            <a:r>
              <a:rPr lang="en-US" altLang="ko-KR" sz="1800">
                <a:effectLst/>
                <a:latin typeface="+mn-ea"/>
              </a:rPr>
              <a:t>Esophageal perforation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4978400" cy="4824413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ko-KR" sz="1800">
                <a:effectLst/>
                <a:latin typeface="+mn-ea"/>
              </a:rPr>
              <a:t>Young adults and children</a:t>
            </a:r>
          </a:p>
          <a:p>
            <a:pPr>
              <a:lnSpc>
                <a:spcPct val="160000"/>
              </a:lnSpc>
            </a:pPr>
            <a:r>
              <a:rPr lang="en-US" altLang="ko-KR" sz="1800">
                <a:effectLst/>
                <a:latin typeface="+mn-ea"/>
              </a:rPr>
              <a:t>Benign or malignant</a:t>
            </a:r>
          </a:p>
          <a:p>
            <a:pPr>
              <a:lnSpc>
                <a:spcPct val="160000"/>
              </a:lnSpc>
            </a:pPr>
            <a:r>
              <a:rPr lang="en-US" altLang="ko-KR" sz="1800">
                <a:effectLst/>
                <a:latin typeface="+mn-ea"/>
              </a:rPr>
              <a:t>50% are malignant in children</a:t>
            </a:r>
          </a:p>
          <a:p>
            <a:pPr>
              <a:lnSpc>
                <a:spcPct val="160000"/>
              </a:lnSpc>
            </a:pPr>
            <a:r>
              <a:rPr lang="en-US" altLang="ko-KR" sz="1800">
                <a:effectLst/>
                <a:latin typeface="+mn-ea"/>
              </a:rPr>
              <a:t>Neurilemmoma (schwannoma) is the most common</a:t>
            </a:r>
          </a:p>
          <a:p>
            <a:pPr>
              <a:lnSpc>
                <a:spcPct val="160000"/>
              </a:lnSpc>
            </a:pPr>
            <a:r>
              <a:rPr lang="en-US" altLang="ko-KR" sz="1800">
                <a:effectLst/>
                <a:latin typeface="+mn-ea"/>
              </a:rPr>
              <a:t>Dumbbell tumors</a:t>
            </a:r>
          </a:p>
          <a:p>
            <a:pPr>
              <a:lnSpc>
                <a:spcPct val="160000"/>
              </a:lnSpc>
            </a:pPr>
            <a:r>
              <a:rPr lang="en-US" altLang="ko-KR" sz="1800">
                <a:effectLst/>
                <a:latin typeface="+mn-ea"/>
              </a:rPr>
              <a:t>MRI</a:t>
            </a:r>
          </a:p>
          <a:p>
            <a:pPr>
              <a:lnSpc>
                <a:spcPct val="160000"/>
              </a:lnSpc>
            </a:pPr>
            <a:r>
              <a:rPr lang="en-US" altLang="ko-KR" sz="1800">
                <a:effectLst/>
                <a:latin typeface="+mn-ea"/>
              </a:rPr>
              <a:t>Surgery is the standard of care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ko-KR">
                <a:effectLst/>
                <a:latin typeface="+mn-ea"/>
                <a:ea typeface="+mn-ea"/>
              </a:rPr>
              <a:t>Neurogenic tumors</a:t>
            </a:r>
          </a:p>
        </p:txBody>
      </p:sp>
      <p:pic>
        <p:nvPicPr>
          <p:cNvPr id="34821" name="Picture 5" descr="42FF5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1341438"/>
            <a:ext cx="3275012" cy="2547937"/>
          </a:xfrm>
          <a:prstGeom prst="rect">
            <a:avLst/>
          </a:prstGeom>
          <a:noFill/>
        </p:spPr>
      </p:pic>
      <p:pic>
        <p:nvPicPr>
          <p:cNvPr id="34822" name="Picture 6" descr="neuroblastomaC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3933825"/>
            <a:ext cx="2778125" cy="27781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>
                <a:effectLst/>
                <a:latin typeface="+mn-ea"/>
                <a:ea typeface="+mn-ea"/>
              </a:rPr>
              <a:t>Origin of neurogenic tumors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3095625" cy="4392612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800">
                <a:solidFill>
                  <a:schemeClr val="hlink"/>
                </a:solidFill>
                <a:effectLst/>
                <a:latin typeface="+mn-ea"/>
              </a:rPr>
              <a:t>Intercostal N.</a:t>
            </a:r>
            <a:r>
              <a:rPr lang="en-US" altLang="ko-KR" sz="1800">
                <a:effectLst/>
                <a:latin typeface="+mn-ea"/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altLang="ko-KR" sz="1800">
              <a:effectLst/>
              <a:latin typeface="+mn-ea"/>
            </a:endParaRP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800">
                <a:effectLst/>
                <a:latin typeface="+mn-ea"/>
              </a:rPr>
              <a:t>Neurofibroma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800">
                <a:effectLst/>
                <a:latin typeface="+mn-ea"/>
              </a:rPr>
              <a:t>Neurilemmoma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800">
                <a:effectLst/>
                <a:latin typeface="+mn-ea"/>
              </a:rPr>
              <a:t>Neurofibrosarcoma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800">
                <a:effectLst/>
                <a:latin typeface="+mn-ea"/>
              </a:rPr>
              <a:t>Neurosarcoma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143240" y="1916113"/>
            <a:ext cx="2514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ko-KR" sz="1800" b="1" dirty="0">
                <a:solidFill>
                  <a:schemeClr val="hlink"/>
                </a:solidFill>
                <a:latin typeface="+mn-ea"/>
                <a:ea typeface="+mn-ea"/>
              </a:rPr>
              <a:t>Sympathetic ganglia</a:t>
            </a:r>
          </a:p>
          <a:p>
            <a:pPr marL="342900" indent="-342900">
              <a:spcBef>
                <a:spcPct val="20000"/>
              </a:spcBef>
            </a:pPr>
            <a:endParaRPr lang="en-US" altLang="ko-KR" sz="1800" b="1" dirty="0">
              <a:solidFill>
                <a:schemeClr val="hlink"/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1800" b="1" dirty="0" err="1">
                <a:latin typeface="+mn-ea"/>
                <a:ea typeface="+mn-ea"/>
              </a:rPr>
              <a:t>Ganglioma</a:t>
            </a:r>
            <a:endParaRPr lang="en-US" altLang="ko-KR" sz="1800" b="1" dirty="0"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1800" b="1" dirty="0" err="1">
                <a:latin typeface="+mn-ea"/>
                <a:ea typeface="+mn-ea"/>
              </a:rPr>
              <a:t>Ganglioblatoma</a:t>
            </a:r>
            <a:endParaRPr lang="en-US" altLang="ko-KR" sz="1800" b="1" dirty="0"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1800" b="1" dirty="0" err="1">
                <a:latin typeface="+mn-ea"/>
                <a:ea typeface="+mn-ea"/>
              </a:rPr>
              <a:t>Neuroblastoma</a:t>
            </a:r>
            <a:endParaRPr lang="en-US" altLang="ko-KR" sz="1800" b="1" dirty="0">
              <a:latin typeface="+mn-ea"/>
              <a:ea typeface="+mn-ea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943600" y="1906588"/>
            <a:ext cx="320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ko-KR" sz="1800" b="1">
                <a:solidFill>
                  <a:schemeClr val="hlink"/>
                </a:solidFill>
                <a:latin typeface="+mn-ea"/>
                <a:ea typeface="+mn-ea"/>
              </a:rPr>
              <a:t>Paraganglia cell</a:t>
            </a:r>
          </a:p>
          <a:p>
            <a:pPr marL="342900" indent="-342900">
              <a:spcBef>
                <a:spcPct val="20000"/>
              </a:spcBef>
            </a:pPr>
            <a:endParaRPr lang="en-US" altLang="ko-KR" sz="1800" b="1">
              <a:solidFill>
                <a:schemeClr val="hlink"/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</a:pPr>
            <a:endParaRPr lang="en-US" altLang="ko-KR" sz="1800" b="1">
              <a:solidFill>
                <a:schemeClr val="hlink"/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1800" b="1">
                <a:latin typeface="+mn-ea"/>
                <a:ea typeface="+mn-ea"/>
              </a:rPr>
              <a:t>Pheochromocytoma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8600" y="304800"/>
            <a:ext cx="614521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42FF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4600" y="165100"/>
            <a:ext cx="6654800" cy="652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ko-KR" sz="1800">
                <a:latin typeface="+mn-ea"/>
                <a:ea typeface="+mn-ea"/>
              </a:rPr>
              <a:t>Hyperhidrosis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373688"/>
            <a:ext cx="7931150" cy="752475"/>
          </a:xfrm>
        </p:spPr>
        <p:txBody>
          <a:bodyPr/>
          <a:lstStyle/>
          <a:p>
            <a:r>
              <a:rPr lang="en-US" altLang="ko-KR" sz="2800" dirty="0" err="1" smtClean="0">
                <a:effectLst/>
                <a:latin typeface="+mn-ea"/>
              </a:rPr>
              <a:t>sympathectomy</a:t>
            </a:r>
            <a:r>
              <a:rPr lang="en-US" altLang="ko-KR" sz="2800" dirty="0">
                <a:effectLst/>
                <a:latin typeface="+mn-ea"/>
              </a:rPr>
              <a:t>, </a:t>
            </a:r>
            <a:r>
              <a:rPr lang="en-US" altLang="ko-KR" sz="2800" dirty="0" err="1">
                <a:effectLst/>
                <a:latin typeface="+mn-ea"/>
              </a:rPr>
              <a:t>sympathicotomy</a:t>
            </a:r>
            <a:endParaRPr lang="en-US" altLang="ko-KR" sz="2800" dirty="0">
              <a:effectLst/>
              <a:latin typeface="+mn-ea"/>
            </a:endParaRPr>
          </a:p>
        </p:txBody>
      </p:sp>
      <p:pic>
        <p:nvPicPr>
          <p:cNvPr id="41988" name="Picture 4" descr="43FF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412875"/>
            <a:ext cx="4498975" cy="3633788"/>
          </a:xfrm>
          <a:prstGeom prst="rect">
            <a:avLst/>
          </a:prstGeom>
          <a:noFill/>
        </p:spPr>
      </p:pic>
      <p:pic>
        <p:nvPicPr>
          <p:cNvPr id="41989" name="Picture 5" descr="43FF4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412875"/>
            <a:ext cx="3970338" cy="36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40FF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642918"/>
            <a:ext cx="4114800" cy="3703637"/>
          </a:xfrm>
          <a:prstGeom prst="rect">
            <a:avLst/>
          </a:prstGeom>
          <a:noFill/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980728"/>
            <a:ext cx="23622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buClr>
                <a:schemeClr val="hlink"/>
              </a:buClr>
              <a:buFontTx/>
              <a:buChar char="•"/>
            </a:pPr>
            <a:r>
              <a:rPr lang="en-US" altLang="ko-KR" sz="1600" b="1" dirty="0">
                <a:latin typeface="+mn-ea"/>
                <a:ea typeface="+mn-ea"/>
              </a:rPr>
              <a:t>Thymus</a:t>
            </a:r>
          </a:p>
          <a:p>
            <a:pPr marL="342900" indent="-342900">
              <a:lnSpc>
                <a:spcPct val="150000"/>
              </a:lnSpc>
              <a:buClr>
                <a:schemeClr val="hlink"/>
              </a:buClr>
              <a:buFontTx/>
              <a:buChar char="•"/>
            </a:pPr>
            <a:r>
              <a:rPr lang="en-US" altLang="ko-KR" sz="1600" b="1" dirty="0">
                <a:latin typeface="+mn-ea"/>
                <a:ea typeface="+mn-ea"/>
              </a:rPr>
              <a:t>Internal thoracic vessels</a:t>
            </a:r>
          </a:p>
          <a:p>
            <a:pPr marL="342900" indent="-342900">
              <a:lnSpc>
                <a:spcPct val="150000"/>
              </a:lnSpc>
              <a:buClr>
                <a:schemeClr val="hlink"/>
              </a:buClr>
              <a:buFontTx/>
              <a:buChar char="•"/>
            </a:pPr>
            <a:r>
              <a:rPr lang="en-US" altLang="ko-KR" sz="1600" b="1" dirty="0">
                <a:latin typeface="+mn-ea"/>
                <a:ea typeface="+mn-ea"/>
              </a:rPr>
              <a:t>Internal thoracic LN</a:t>
            </a:r>
          </a:p>
          <a:p>
            <a:pPr marL="342900" indent="-342900">
              <a:lnSpc>
                <a:spcPct val="150000"/>
              </a:lnSpc>
              <a:buClr>
                <a:schemeClr val="hlink"/>
              </a:buClr>
              <a:buFontTx/>
              <a:buChar char="•"/>
            </a:pPr>
            <a:r>
              <a:rPr lang="en-US" altLang="ko-KR" sz="1600" b="1" dirty="0" err="1">
                <a:latin typeface="+mn-ea"/>
                <a:ea typeface="+mn-ea"/>
              </a:rPr>
              <a:t>Prevascular</a:t>
            </a:r>
            <a:r>
              <a:rPr lang="en-US" altLang="ko-KR" sz="1600" b="1" dirty="0">
                <a:latin typeface="+mn-ea"/>
                <a:ea typeface="+mn-ea"/>
              </a:rPr>
              <a:t> LN</a:t>
            </a:r>
          </a:p>
          <a:p>
            <a:pPr marL="342900" indent="-342900">
              <a:lnSpc>
                <a:spcPct val="150000"/>
              </a:lnSpc>
              <a:buClr>
                <a:schemeClr val="hlink"/>
              </a:buClr>
              <a:buFontTx/>
              <a:buChar char="•"/>
            </a:pPr>
            <a:r>
              <a:rPr lang="en-US" altLang="ko-KR" sz="1600" b="1" dirty="0">
                <a:latin typeface="+mn-ea"/>
                <a:ea typeface="+mn-ea"/>
              </a:rPr>
              <a:t>Fat &amp; connective tissue</a:t>
            </a:r>
          </a:p>
        </p:txBody>
      </p:sp>
      <p:sp>
        <p:nvSpPr>
          <p:cNvPr id="6861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2123728" y="4509120"/>
            <a:ext cx="6840760" cy="234888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altLang="ko-KR" sz="1600" dirty="0">
                <a:latin typeface="+mn-ea"/>
              </a:rPr>
              <a:t>Pericardium/Heart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altLang="ko-KR" sz="1600" dirty="0">
                <a:latin typeface="+mn-ea"/>
              </a:rPr>
              <a:t>Great vessels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altLang="ko-KR" sz="1600" dirty="0">
                <a:latin typeface="+mn-ea"/>
              </a:rPr>
              <a:t>Trachea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altLang="ko-KR" sz="1600" dirty="0">
                <a:latin typeface="+mn-ea"/>
              </a:rPr>
              <a:t>Proximal Rt. &amp; Lt. </a:t>
            </a:r>
            <a:r>
              <a:rPr lang="en-US" altLang="ko-KR" sz="1600" dirty="0" err="1" smtClean="0">
                <a:latin typeface="+mn-ea"/>
              </a:rPr>
              <a:t>mainstem</a:t>
            </a:r>
            <a:r>
              <a:rPr lang="en-US" altLang="ko-KR" sz="1600" dirty="0" smtClean="0">
                <a:latin typeface="+mn-ea"/>
              </a:rPr>
              <a:t> bronchus</a:t>
            </a:r>
            <a:endParaRPr lang="en-US" altLang="ko-KR" sz="1600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altLang="ko-KR" sz="1600" dirty="0">
                <a:latin typeface="+mn-ea"/>
              </a:rPr>
              <a:t>Esophagus, </a:t>
            </a:r>
            <a:r>
              <a:rPr lang="en-US" altLang="ko-KR" sz="1600" dirty="0" err="1">
                <a:latin typeface="+mn-ea"/>
              </a:rPr>
              <a:t>Phrenic</a:t>
            </a:r>
            <a:r>
              <a:rPr lang="en-US" altLang="ko-KR" sz="1600" dirty="0">
                <a:latin typeface="+mn-ea"/>
              </a:rPr>
              <a:t> N, Thoracic duct, Proximal </a:t>
            </a:r>
            <a:r>
              <a:rPr lang="en-US" altLang="ko-KR" sz="1600" dirty="0" err="1">
                <a:latin typeface="+mn-ea"/>
              </a:rPr>
              <a:t>azygos</a:t>
            </a:r>
            <a:r>
              <a:rPr lang="en-US" altLang="ko-KR" sz="1600" dirty="0">
                <a:latin typeface="+mn-ea"/>
              </a:rPr>
              <a:t> vein, </a:t>
            </a:r>
            <a:r>
              <a:rPr lang="en-US" altLang="ko-KR" sz="1600" dirty="0" err="1">
                <a:latin typeface="+mn-ea"/>
              </a:rPr>
              <a:t>Paratracheal</a:t>
            </a:r>
            <a:r>
              <a:rPr lang="en-US" altLang="ko-KR" sz="1600" dirty="0">
                <a:latin typeface="+mn-ea"/>
              </a:rPr>
              <a:t> &amp; </a:t>
            </a:r>
            <a:r>
              <a:rPr lang="en-US" altLang="ko-KR" sz="1600" dirty="0" err="1">
                <a:latin typeface="+mn-ea"/>
              </a:rPr>
              <a:t>subcarinal</a:t>
            </a:r>
            <a:r>
              <a:rPr lang="en-US" altLang="ko-KR" sz="1600" dirty="0">
                <a:latin typeface="+mn-ea"/>
              </a:rPr>
              <a:t> LN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660232" y="126876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buClr>
                <a:schemeClr val="hlink"/>
              </a:buClr>
              <a:buFontTx/>
              <a:buChar char="•"/>
            </a:pPr>
            <a:r>
              <a:rPr lang="en-US" altLang="ko-KR" sz="1600" b="1" dirty="0">
                <a:latin typeface="+mn-ea"/>
                <a:ea typeface="+mn-ea"/>
              </a:rPr>
              <a:t>Sympathetic chain</a:t>
            </a:r>
          </a:p>
          <a:p>
            <a:pPr marL="342900" indent="-342900">
              <a:lnSpc>
                <a:spcPct val="150000"/>
              </a:lnSpc>
              <a:buClr>
                <a:schemeClr val="hlink"/>
              </a:buClr>
              <a:buFontTx/>
              <a:buChar char="•"/>
            </a:pPr>
            <a:r>
              <a:rPr lang="en-US" altLang="ko-KR" sz="1600" b="1" dirty="0">
                <a:latin typeface="+mn-ea"/>
                <a:ea typeface="+mn-ea"/>
              </a:rPr>
              <a:t>Proximal </a:t>
            </a:r>
            <a:r>
              <a:rPr lang="en-US" altLang="ko-KR" sz="1600" b="1" dirty="0" err="1">
                <a:latin typeface="+mn-ea"/>
                <a:ea typeface="+mn-ea"/>
              </a:rPr>
              <a:t>intercostal</a:t>
            </a:r>
            <a:r>
              <a:rPr lang="en-US" altLang="ko-KR" sz="1600" b="1" dirty="0">
                <a:latin typeface="+mn-ea"/>
                <a:ea typeface="+mn-ea"/>
              </a:rPr>
              <a:t> nerve, artery, &amp; vein</a:t>
            </a:r>
          </a:p>
          <a:p>
            <a:pPr marL="342900" indent="-342900">
              <a:lnSpc>
                <a:spcPct val="150000"/>
              </a:lnSpc>
              <a:buClr>
                <a:schemeClr val="hlink"/>
              </a:buClr>
              <a:buFontTx/>
              <a:buChar char="•"/>
            </a:pPr>
            <a:r>
              <a:rPr lang="en-US" altLang="ko-KR" sz="1600" b="1" dirty="0">
                <a:latin typeface="+mn-ea"/>
                <a:ea typeface="+mn-ea"/>
              </a:rPr>
              <a:t>Posterior </a:t>
            </a:r>
            <a:r>
              <a:rPr lang="en-US" altLang="ko-KR" sz="1600" b="1" dirty="0" err="1">
                <a:latin typeface="+mn-ea"/>
                <a:ea typeface="+mn-ea"/>
              </a:rPr>
              <a:t>paraesophageal</a:t>
            </a:r>
            <a:r>
              <a:rPr lang="en-US" altLang="ko-KR" sz="1600" b="1" dirty="0">
                <a:latin typeface="+mn-ea"/>
                <a:ea typeface="+mn-ea"/>
              </a:rPr>
              <a:t> LN</a:t>
            </a:r>
          </a:p>
          <a:p>
            <a:pPr marL="342900" indent="-342900">
              <a:lnSpc>
                <a:spcPct val="150000"/>
              </a:lnSpc>
              <a:buClr>
                <a:schemeClr val="hlink"/>
              </a:buClr>
              <a:buFontTx/>
              <a:buChar char="•"/>
            </a:pPr>
            <a:r>
              <a:rPr lang="en-US" altLang="ko-KR" sz="1600" b="1" dirty="0" err="1">
                <a:latin typeface="+mn-ea"/>
                <a:ea typeface="+mn-ea"/>
              </a:rPr>
              <a:t>Intercostal</a:t>
            </a:r>
            <a:r>
              <a:rPr lang="en-US" altLang="ko-KR" sz="1600" b="1" dirty="0">
                <a:latin typeface="+mn-ea"/>
                <a:ea typeface="+mn-ea"/>
              </a:rPr>
              <a:t> LN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r>
              <a:rPr lang="en-US" altLang="ko-KR">
                <a:latin typeface="+mn-ea"/>
                <a:ea typeface="+mn-ea"/>
              </a:rPr>
              <a:t>Thank you for your attention !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43438" y="2060575"/>
            <a:ext cx="3970337" cy="3921125"/>
          </a:xfrm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ko-KR" sz="2400">
                <a:effectLst/>
                <a:latin typeface="+mn-ea"/>
              </a:rPr>
              <a:t>Thymoma classification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ko-KR" sz="2400">
                <a:effectLst/>
                <a:latin typeface="+mn-ea"/>
              </a:rPr>
              <a:t>Direct resection for anterior mediastinal mass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ko-KR" sz="2400">
                <a:effectLst/>
                <a:latin typeface="+mn-ea"/>
              </a:rPr>
              <a:t>Serum study for mediastinal germ cell tumors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468313" y="1628775"/>
            <a:ext cx="40306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1600" b="1">
                <a:latin typeface="+mn-ea"/>
                <a:ea typeface="+mn-ea"/>
              </a:rPr>
              <a:t>Definition of mediastinum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1600" b="1">
                <a:latin typeface="+mn-ea"/>
                <a:ea typeface="+mn-ea"/>
              </a:rPr>
              <a:t>Mediastinal LN &amp; mediastinoscopy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1600" b="1">
                <a:latin typeface="+mn-ea"/>
                <a:ea typeface="+mn-ea"/>
              </a:rPr>
              <a:t>Anterior mediastinal mass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altLang="ko-KR" sz="1600" b="1">
                <a:latin typeface="+mn-ea"/>
                <a:ea typeface="+mn-ea"/>
              </a:rPr>
              <a:t>Thymoma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altLang="ko-KR" sz="1600" b="1">
                <a:latin typeface="+mn-ea"/>
                <a:ea typeface="+mn-ea"/>
              </a:rPr>
              <a:t>Germ cell tumors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altLang="ko-KR" sz="1600" b="1">
                <a:latin typeface="+mn-ea"/>
                <a:ea typeface="+mn-ea"/>
              </a:rPr>
              <a:t>Lymphoma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1600" b="1">
                <a:latin typeface="+mn-ea"/>
                <a:ea typeface="+mn-ea"/>
              </a:rPr>
              <a:t>Middle mediastinum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1600" b="1">
                <a:latin typeface="+mn-ea"/>
                <a:ea typeface="+mn-ea"/>
              </a:rPr>
              <a:t>Posterior mediastinum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en-US" altLang="ko-KR" sz="1600" b="1">
                <a:latin typeface="+mn-ea"/>
                <a:ea typeface="+mn-ea"/>
              </a:rPr>
              <a:t>Neurogenic tumors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1600" b="1">
                <a:latin typeface="+mn-ea"/>
                <a:ea typeface="+mn-ea"/>
              </a:rPr>
              <a:t>Mediastinitis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ko-KR" sz="1600" b="1">
                <a:latin typeface="+mn-ea"/>
                <a:ea typeface="+mn-ea"/>
              </a:rPr>
              <a:t>Hyperhidrosis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j-ea"/>
              </a:rPr>
              <a:t>Rt. </a:t>
            </a:r>
            <a:r>
              <a:rPr lang="en-US" altLang="ko-KR" dirty="0" err="1" smtClean="0">
                <a:latin typeface="+mj-ea"/>
              </a:rPr>
              <a:t>mediastinal</a:t>
            </a:r>
            <a:r>
              <a:rPr lang="en-US" altLang="ko-KR" dirty="0" smtClean="0">
                <a:latin typeface="+mj-ea"/>
              </a:rPr>
              <a:t> </a:t>
            </a:r>
            <a:r>
              <a:rPr lang="en-US" altLang="ko-KR" dirty="0">
                <a:latin typeface="+mj-ea"/>
              </a:rPr>
              <a:t>view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895600" y="5867400"/>
            <a:ext cx="3352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ko-KR">
              <a:latin typeface="Times New Roman" pitchFamily="18" charset="0"/>
            </a:endParaRPr>
          </a:p>
        </p:txBody>
      </p:sp>
      <p:pic>
        <p:nvPicPr>
          <p:cNvPr id="9229" name="Picture 13" descr="39FF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239838"/>
            <a:ext cx="6624637" cy="53514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ffectLst/>
                <a:latin typeface="+mj-ea"/>
              </a:rPr>
              <a:t>Lt. </a:t>
            </a:r>
            <a:r>
              <a:rPr lang="en-US" altLang="ko-KR" dirty="0" err="1">
                <a:effectLst/>
                <a:latin typeface="+mj-ea"/>
              </a:rPr>
              <a:t>mediastinal</a:t>
            </a:r>
            <a:r>
              <a:rPr lang="en-US" altLang="ko-KR" dirty="0">
                <a:effectLst/>
                <a:latin typeface="+mj-ea"/>
              </a:rPr>
              <a:t> view</a:t>
            </a:r>
            <a:endParaRPr lang="ko-KR" altLang="en-US" dirty="0">
              <a:effectLst/>
              <a:latin typeface="+mj-ea"/>
            </a:endParaRPr>
          </a:p>
        </p:txBody>
      </p:sp>
      <p:pic>
        <p:nvPicPr>
          <p:cNvPr id="10249" name="Picture 9" descr="39FF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246188"/>
            <a:ext cx="6481762" cy="5353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+mj-ea"/>
              </a:rPr>
              <a:t>The International Association for the Study </a:t>
            </a:r>
            <a:br>
              <a:rPr lang="en-US" dirty="0" smtClean="0">
                <a:solidFill>
                  <a:srgbClr val="FFC000"/>
                </a:solidFill>
                <a:latin typeface="+mj-ea"/>
              </a:rPr>
            </a:br>
            <a:r>
              <a:rPr lang="en-US" dirty="0" smtClean="0">
                <a:solidFill>
                  <a:srgbClr val="FFC000"/>
                </a:solidFill>
                <a:latin typeface="+mj-ea"/>
              </a:rPr>
              <a:t>of Lung Cancer (IASLC) lymph node map</a:t>
            </a:r>
            <a:endParaRPr lang="ko-KR" altLang="en-US" dirty="0">
              <a:solidFill>
                <a:srgbClr val="FFC000"/>
              </a:solidFill>
              <a:latin typeface="+mj-ea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060575"/>
            <a:ext cx="30829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2852738"/>
            <a:ext cx="2862263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3284538"/>
            <a:ext cx="25669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|1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9.3"/>
</p:tagLst>
</file>

<file path=ppt/theme/theme1.xml><?xml version="1.0" encoding="utf-8"?>
<a:theme xmlns:a="http://schemas.openxmlformats.org/drawingml/2006/main" name="흐름">
  <a:themeElements>
    <a:clrScheme name="흐름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흐름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흐름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흐름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흐름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흐름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흐름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흐름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흐름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흐름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2335</TotalTime>
  <Words>2820</Words>
  <Application>Microsoft Office PowerPoint</Application>
  <PresentationFormat>화면 슬라이드 쇼(4:3)</PresentationFormat>
  <Paragraphs>567</Paragraphs>
  <Slides>60</Slides>
  <Notes>11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2" baseType="lpstr">
      <vt:lpstr>흐름</vt:lpstr>
      <vt:lpstr>차트</vt:lpstr>
      <vt:lpstr>종격동 질환 (Mediastinal Disease)</vt:lpstr>
      <vt:lpstr>Mediastinum</vt:lpstr>
      <vt:lpstr>슬라이드 3</vt:lpstr>
      <vt:lpstr>Mediastinum, definition</vt:lpstr>
      <vt:lpstr>Compartment of mediastinum</vt:lpstr>
      <vt:lpstr>슬라이드 6</vt:lpstr>
      <vt:lpstr>Rt. mediastinal view</vt:lpstr>
      <vt:lpstr>Lt. mediastinal view</vt:lpstr>
      <vt:lpstr>The International Association for the Study  of Lung Cancer (IASLC) lymph node map</vt:lpstr>
      <vt:lpstr>Potential spaces in the mediastinum</vt:lpstr>
      <vt:lpstr>Mediastinoscopy</vt:lpstr>
      <vt:lpstr>Complications of mediastinoscopy</vt:lpstr>
      <vt:lpstr>Endobronchial ultrasound-transbronchial needle aspiration (EBUS-TBNA)</vt:lpstr>
      <vt:lpstr>슬라이드 14</vt:lpstr>
      <vt:lpstr>Mediastinal masses</vt:lpstr>
      <vt:lpstr>Anterior mediastinal mass</vt:lpstr>
      <vt:lpstr>Normal thymus</vt:lpstr>
      <vt:lpstr>Normal thymus</vt:lpstr>
      <vt:lpstr>Thymic masses</vt:lpstr>
      <vt:lpstr>슬라이드 20</vt:lpstr>
      <vt:lpstr>슬라이드 21</vt:lpstr>
      <vt:lpstr>Mediastinal cysts</vt:lpstr>
      <vt:lpstr>Other ant. mediastinal mass</vt:lpstr>
      <vt:lpstr>슬라이드 24</vt:lpstr>
      <vt:lpstr>Surgical approach</vt:lpstr>
      <vt:lpstr>Thymic tumors</vt:lpstr>
      <vt:lpstr>Classiffication of thymoma</vt:lpstr>
      <vt:lpstr>Masaoka staging (1981)</vt:lpstr>
      <vt:lpstr>Before WHO classification</vt:lpstr>
      <vt:lpstr>WHO classification (1999, 2004)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Treatment of thymoma</vt:lpstr>
      <vt:lpstr>Systemic diseases associated with thymoma</vt:lpstr>
      <vt:lpstr>Survival of thymoma</vt:lpstr>
      <vt:lpstr>Role of MRI in mediastinal mass</vt:lpstr>
      <vt:lpstr>Germ cell tumors</vt:lpstr>
      <vt:lpstr>슬라이드 42</vt:lpstr>
      <vt:lpstr>Malignant germ cell tumor</vt:lpstr>
      <vt:lpstr>Lymphoma</vt:lpstr>
      <vt:lpstr>Approach for ant. mediastinal mass</vt:lpstr>
      <vt:lpstr>Resection without biopsy for ant. mediastinal mass</vt:lpstr>
      <vt:lpstr>Middle mediastinum</vt:lpstr>
      <vt:lpstr>Middle mediastinum</vt:lpstr>
      <vt:lpstr>Benign mediastinal lymphadenopathy</vt:lpstr>
      <vt:lpstr>슬라이드 50</vt:lpstr>
      <vt:lpstr>Descending necrotizing mediastinitis</vt:lpstr>
      <vt:lpstr>Descending necrotizing mediastinitis</vt:lpstr>
      <vt:lpstr>Posterior mediastinum</vt:lpstr>
      <vt:lpstr>Posterior mediastinum</vt:lpstr>
      <vt:lpstr>Neurogenic tumors</vt:lpstr>
      <vt:lpstr>Origin of neurogenic tumors</vt:lpstr>
      <vt:lpstr>슬라이드 57</vt:lpstr>
      <vt:lpstr>슬라이드 58</vt:lpstr>
      <vt:lpstr>Hyperhidrosis</vt:lpstr>
      <vt:lpstr>Thank you for your attention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x40</dc:creator>
  <cp:lastModifiedBy>bkkim</cp:lastModifiedBy>
  <cp:revision>55</cp:revision>
  <dcterms:created xsi:type="dcterms:W3CDTF">1601-01-01T00:00:00Z</dcterms:created>
  <dcterms:modified xsi:type="dcterms:W3CDTF">2012-09-14T08:12:17Z</dcterms:modified>
</cp:coreProperties>
</file>