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309" r:id="rId4"/>
    <p:sldId id="258" r:id="rId5"/>
    <p:sldId id="310" r:id="rId6"/>
    <p:sldId id="274" r:id="rId7"/>
    <p:sldId id="311" r:id="rId8"/>
    <p:sldId id="312" r:id="rId9"/>
    <p:sldId id="313" r:id="rId10"/>
    <p:sldId id="276" r:id="rId11"/>
    <p:sldId id="271" r:id="rId12"/>
    <p:sldId id="279" r:id="rId13"/>
    <p:sldId id="259" r:id="rId14"/>
    <p:sldId id="264" r:id="rId15"/>
    <p:sldId id="304" r:id="rId16"/>
    <p:sldId id="303" r:id="rId17"/>
    <p:sldId id="283" r:id="rId18"/>
    <p:sldId id="261" r:id="rId19"/>
    <p:sldId id="285" r:id="rId20"/>
    <p:sldId id="286" r:id="rId21"/>
    <p:sldId id="282" r:id="rId22"/>
    <p:sldId id="262" r:id="rId23"/>
    <p:sldId id="268" r:id="rId24"/>
    <p:sldId id="270" r:id="rId25"/>
    <p:sldId id="278" r:id="rId26"/>
    <p:sldId id="287" r:id="rId27"/>
    <p:sldId id="291" r:id="rId28"/>
    <p:sldId id="299" r:id="rId29"/>
    <p:sldId id="300" r:id="rId30"/>
    <p:sldId id="305" r:id="rId31"/>
    <p:sldId id="306" r:id="rId32"/>
    <p:sldId id="302" r:id="rId33"/>
    <p:sldId id="294" r:id="rId34"/>
    <p:sldId id="301" r:id="rId35"/>
    <p:sldId id="295" r:id="rId36"/>
    <p:sldId id="292" r:id="rId37"/>
    <p:sldId id="308" r:id="rId38"/>
    <p:sldId id="296" r:id="rId39"/>
    <p:sldId id="307" r:id="rId4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CDB908-92C6-4E37-995F-3D015726DA65}" type="datetimeFigureOut">
              <a:rPr lang="ko-KR" altLang="en-US" smtClean="0"/>
              <a:t>2011-05-11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F06654-7B12-4E20-8780-4DD76C5A8C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CDB908-92C6-4E37-995F-3D015726DA65}" type="datetimeFigureOut">
              <a:rPr lang="ko-KR" altLang="en-US" smtClean="0"/>
              <a:t>2011-05-11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F06654-7B12-4E20-8780-4DD76C5A8C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CDB908-92C6-4E37-995F-3D015726DA65}" type="datetimeFigureOut">
              <a:rPr lang="ko-KR" altLang="en-US" smtClean="0"/>
              <a:t>2011-05-11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F06654-7B12-4E20-8780-4DD76C5A8C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CDB908-92C6-4E37-995F-3D015726DA65}" type="datetimeFigureOut">
              <a:rPr lang="ko-KR" altLang="en-US" smtClean="0"/>
              <a:t>2011-05-11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F06654-7B12-4E20-8780-4DD76C5A8CC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CDB908-92C6-4E37-995F-3D015726DA65}" type="datetimeFigureOut">
              <a:rPr lang="ko-KR" altLang="en-US" smtClean="0"/>
              <a:t>2011-05-11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F06654-7B12-4E20-8780-4DD76C5A8CC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CDB908-92C6-4E37-995F-3D015726DA65}" type="datetimeFigureOut">
              <a:rPr lang="ko-KR" altLang="en-US" smtClean="0"/>
              <a:t>2011-05-11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F06654-7B12-4E20-8780-4DD76C5A8CC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CDB908-92C6-4E37-995F-3D015726DA65}" type="datetimeFigureOut">
              <a:rPr lang="ko-KR" altLang="en-US" smtClean="0"/>
              <a:t>2011-05-11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F06654-7B12-4E20-8780-4DD76C5A8C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CDB908-92C6-4E37-995F-3D015726DA65}" type="datetimeFigureOut">
              <a:rPr lang="ko-KR" altLang="en-US" smtClean="0"/>
              <a:t>2011-05-11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F06654-7B12-4E20-8780-4DD76C5A8CC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CDB908-92C6-4E37-995F-3D015726DA65}" type="datetimeFigureOut">
              <a:rPr lang="ko-KR" altLang="en-US" smtClean="0"/>
              <a:t>2011-05-11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F06654-7B12-4E20-8780-4DD76C5A8C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BCDB908-92C6-4E37-995F-3D015726DA65}" type="datetimeFigureOut">
              <a:rPr lang="ko-KR" altLang="en-US" smtClean="0"/>
              <a:t>2011-05-11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F06654-7B12-4E20-8780-4DD76C5A8C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CDB908-92C6-4E37-995F-3D015726DA65}" type="datetimeFigureOut">
              <a:rPr lang="ko-KR" altLang="en-US" smtClean="0"/>
              <a:t>2011-05-11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F06654-7B12-4E20-8780-4DD76C5A8CC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BCDB908-92C6-4E37-995F-3D015726DA65}" type="datetimeFigureOut">
              <a:rPr lang="ko-KR" altLang="en-US" smtClean="0"/>
              <a:t>2011-05-11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3F06654-7B12-4E20-8780-4DD76C5A8C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Esophageal caner</a:t>
            </a:r>
            <a:br>
              <a:rPr lang="en-US" altLang="ko-KR" dirty="0" smtClean="0"/>
            </a:br>
            <a:r>
              <a:rPr lang="en-US" altLang="ko-KR" sz="2400" dirty="0" smtClean="0"/>
              <a:t>-Preoperative evaluation and staging-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서울대학교병원</a:t>
            </a:r>
            <a:endParaRPr lang="en-US" altLang="ko-KR" dirty="0" smtClean="0"/>
          </a:p>
          <a:p>
            <a:r>
              <a:rPr lang="ko-KR" altLang="en-US" dirty="0" smtClean="0"/>
              <a:t>강 창 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461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 err="1" smtClean="0"/>
              <a:t>Preopreative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chemoradiation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Cytotoxic agents (</a:t>
            </a:r>
            <a:r>
              <a:rPr lang="en-US" altLang="ko-KR" dirty="0" err="1" smtClean="0"/>
              <a:t>cisplatin</a:t>
            </a:r>
            <a:r>
              <a:rPr lang="en-US" altLang="ko-KR" dirty="0" smtClean="0"/>
              <a:t>, 5-FU)</a:t>
            </a:r>
          </a:p>
          <a:p>
            <a:pPr lvl="2"/>
            <a:r>
              <a:rPr lang="en-US" altLang="ko-KR" dirty="0" smtClean="0"/>
              <a:t>Nausea, </a:t>
            </a:r>
            <a:r>
              <a:rPr lang="en-US" altLang="ko-KR" dirty="0" err="1" smtClean="0"/>
              <a:t>vomitting</a:t>
            </a:r>
            <a:r>
              <a:rPr lang="en-US" altLang="ko-KR" dirty="0" smtClean="0"/>
              <a:t>, diarrhea, </a:t>
            </a:r>
            <a:r>
              <a:rPr lang="en-US" altLang="ko-KR" dirty="0" err="1" smtClean="0"/>
              <a:t>mucositis</a:t>
            </a:r>
            <a:r>
              <a:rPr lang="en-US" altLang="ko-KR" dirty="0" smtClean="0"/>
              <a:t>, and anorexia</a:t>
            </a:r>
          </a:p>
          <a:p>
            <a:pPr lvl="1"/>
            <a:r>
              <a:rPr lang="en-US" altLang="ko-KR" dirty="0" smtClean="0"/>
              <a:t>Radiation</a:t>
            </a:r>
          </a:p>
          <a:p>
            <a:pPr lvl="2"/>
            <a:r>
              <a:rPr lang="en-US" altLang="ko-KR" dirty="0" smtClean="0"/>
              <a:t>Mouth and </a:t>
            </a:r>
            <a:r>
              <a:rPr lang="en-US" altLang="ko-KR" dirty="0" err="1" smtClean="0"/>
              <a:t>thoroat</a:t>
            </a:r>
            <a:r>
              <a:rPr lang="en-US" altLang="ko-KR" dirty="0" smtClean="0"/>
              <a:t> soreness, difficulty swallowing, fatigue, and anorexia</a:t>
            </a:r>
          </a:p>
          <a:p>
            <a:r>
              <a:rPr lang="en-US" altLang="ko-KR" dirty="0" smtClean="0"/>
              <a:t>Nutritional support</a:t>
            </a:r>
          </a:p>
          <a:p>
            <a:pPr lvl="1"/>
            <a:r>
              <a:rPr lang="en-US" altLang="ko-KR" dirty="0" smtClean="0"/>
              <a:t>Weight gain after completion of </a:t>
            </a:r>
            <a:r>
              <a:rPr lang="en-US" altLang="ko-KR" dirty="0" err="1" smtClean="0"/>
              <a:t>chemoradiation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Nutrition monitoring and evaluation</a:t>
            </a:r>
          </a:p>
          <a:p>
            <a:pPr lvl="1"/>
            <a:r>
              <a:rPr lang="en-US" altLang="ko-KR" dirty="0" smtClean="0"/>
              <a:t>Nutrition intervention</a:t>
            </a:r>
          </a:p>
          <a:p>
            <a:pPr lvl="2"/>
            <a:r>
              <a:rPr lang="en-US" altLang="ko-KR" dirty="0" smtClean="0"/>
              <a:t>Content, frequency, amount, IV or tube feeding</a:t>
            </a:r>
          </a:p>
          <a:p>
            <a:pPr lvl="1"/>
            <a:r>
              <a:rPr lang="en-US" altLang="ko-KR" dirty="0" smtClean="0"/>
              <a:t>Nutrition education (esp. for the patients with dysphagia)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Nutrition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990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Oral feeding in case of no dysphagia</a:t>
            </a:r>
          </a:p>
          <a:p>
            <a:r>
              <a:rPr lang="en-US" altLang="ko-KR" dirty="0" smtClean="0"/>
              <a:t>Nutrition modification in mild dysphagia</a:t>
            </a:r>
          </a:p>
          <a:p>
            <a:r>
              <a:rPr lang="en-US" altLang="ko-KR" dirty="0" smtClean="0"/>
              <a:t>Severe dysphagia</a:t>
            </a:r>
          </a:p>
          <a:p>
            <a:pPr lvl="1"/>
            <a:r>
              <a:rPr lang="en-US" altLang="ko-KR" dirty="0" smtClean="0"/>
              <a:t>L-tube feeding</a:t>
            </a:r>
          </a:p>
          <a:p>
            <a:pPr lvl="1"/>
            <a:r>
              <a:rPr lang="en-US" altLang="ko-KR" dirty="0" smtClean="0"/>
              <a:t>J-</a:t>
            </a:r>
            <a:r>
              <a:rPr lang="en-US" altLang="ko-KR" dirty="0" err="1" smtClean="0"/>
              <a:t>stomy</a:t>
            </a:r>
            <a:r>
              <a:rPr lang="en-US" altLang="ko-KR" dirty="0" smtClean="0"/>
              <a:t> feeding</a:t>
            </a:r>
          </a:p>
          <a:p>
            <a:pPr lvl="1"/>
            <a:r>
              <a:rPr lang="en-US" altLang="ko-KR" dirty="0" smtClean="0"/>
              <a:t>Esophageal stent</a:t>
            </a:r>
          </a:p>
          <a:p>
            <a:pPr lvl="1"/>
            <a:r>
              <a:rPr lang="en-US" altLang="ko-KR" dirty="0" smtClean="0"/>
              <a:t>PEG (usually not recommended for surgical candidates)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Feeding and Nutrition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192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Incidentally detected</a:t>
            </a:r>
          </a:p>
          <a:p>
            <a:r>
              <a:rPr lang="en-US" altLang="ko-KR" dirty="0" smtClean="0"/>
              <a:t>Dysphagia</a:t>
            </a:r>
          </a:p>
          <a:p>
            <a:r>
              <a:rPr lang="en-US" altLang="ko-KR" dirty="0" smtClean="0"/>
              <a:t>Odynophagia</a:t>
            </a:r>
          </a:p>
          <a:p>
            <a:r>
              <a:rPr lang="en-US" altLang="ko-KR" dirty="0" smtClean="0"/>
              <a:t>Anorexia</a:t>
            </a:r>
          </a:p>
          <a:p>
            <a:r>
              <a:rPr lang="en-US" altLang="ko-KR" dirty="0" smtClean="0"/>
              <a:t>Weight loss</a:t>
            </a:r>
          </a:p>
          <a:p>
            <a:r>
              <a:rPr lang="en-US" altLang="ko-KR" dirty="0" smtClean="0"/>
              <a:t>Hoarseness</a:t>
            </a:r>
          </a:p>
          <a:p>
            <a:r>
              <a:rPr lang="en-US" altLang="ko-KR" dirty="0" smtClean="0"/>
              <a:t>Chest pain</a:t>
            </a:r>
          </a:p>
          <a:p>
            <a:r>
              <a:rPr lang="en-US" altLang="ko-KR" dirty="0" smtClean="0"/>
              <a:t>Vomiting, </a:t>
            </a:r>
            <a:r>
              <a:rPr lang="en-US" altLang="ko-KR" dirty="0" smtClean="0"/>
              <a:t>Reflux</a:t>
            </a:r>
          </a:p>
          <a:p>
            <a:r>
              <a:rPr lang="en-US" altLang="ko-KR" dirty="0"/>
              <a:t>Supraclavicular or cervical </a:t>
            </a:r>
            <a:r>
              <a:rPr lang="en-US" altLang="ko-KR" dirty="0" smtClean="0"/>
              <a:t>lymphadenopathy</a:t>
            </a:r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Presentation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302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H&amp;P</a:t>
            </a:r>
          </a:p>
          <a:p>
            <a:r>
              <a:rPr lang="en-US" altLang="ko-KR" dirty="0" smtClean="0"/>
              <a:t>Upper GI endoscopy and biopsy</a:t>
            </a:r>
          </a:p>
          <a:p>
            <a:r>
              <a:rPr lang="en-US" altLang="ko-KR" dirty="0"/>
              <a:t>CBC and chemistry</a:t>
            </a:r>
          </a:p>
          <a:p>
            <a:r>
              <a:rPr lang="en-US" altLang="ko-KR" dirty="0"/>
              <a:t>Bronchoscopy (above </a:t>
            </a:r>
            <a:r>
              <a:rPr lang="en-US" altLang="ko-KR" dirty="0" smtClean="0"/>
              <a:t>carina)</a:t>
            </a:r>
          </a:p>
          <a:p>
            <a:r>
              <a:rPr lang="en-US" altLang="ko-KR" dirty="0" smtClean="0"/>
              <a:t>Chest/abdominal CT (contrast)</a:t>
            </a:r>
          </a:p>
          <a:p>
            <a:r>
              <a:rPr lang="en-US" altLang="ko-KR" dirty="0"/>
              <a:t>EUS (FNA if indicated)</a:t>
            </a:r>
          </a:p>
          <a:p>
            <a:r>
              <a:rPr lang="en-US" altLang="ko-KR" dirty="0" smtClean="0"/>
              <a:t>PET-CT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Evaluation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063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Location</a:t>
            </a:r>
          </a:p>
          <a:p>
            <a:r>
              <a:rPr lang="en-US" altLang="ko-KR" dirty="0" smtClean="0"/>
              <a:t>Degree of obstruction</a:t>
            </a:r>
          </a:p>
          <a:p>
            <a:r>
              <a:rPr lang="en-US" altLang="ko-KR" dirty="0" smtClean="0"/>
              <a:t>Longitudinal / Circumferential extent</a:t>
            </a:r>
          </a:p>
          <a:p>
            <a:r>
              <a:rPr lang="en-US" altLang="ko-KR" dirty="0" smtClean="0"/>
              <a:t>Biopsy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Upper GI endoscopy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360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ko-KR" altLang="ko-KR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ko-KR" altLang="ko-KR" smtClean="0"/>
          </a:p>
        </p:txBody>
      </p:sp>
      <p:pic>
        <p:nvPicPr>
          <p:cNvPr id="28676" name="Picture 4" descr="May_28_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3375"/>
            <a:ext cx="56261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26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제목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mtClean="0"/>
              <a:t>Primary sites of esophageal cancer</a:t>
            </a:r>
            <a:endParaRPr lang="ko-KR" altLang="en-US" smtClean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3138384"/>
              </p:ext>
            </p:extLst>
          </p:nvPr>
        </p:nvGraphicFramePr>
        <p:xfrm>
          <a:off x="395536" y="1124744"/>
          <a:ext cx="8153400" cy="4764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143"/>
                <a:gridCol w="1285884"/>
                <a:gridCol w="3656023"/>
                <a:gridCol w="2038350"/>
              </a:tblGrid>
              <a:tr h="64002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Anatomic Name</a:t>
                      </a:r>
                      <a:endParaRPr lang="ko-KR" alt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Location</a:t>
                      </a:r>
                      <a:endParaRPr lang="ko-KR" alt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Anatomic</a:t>
                      </a:r>
                      <a:r>
                        <a:rPr lang="en-US" altLang="ko-KR" sz="1800" baseline="0" dirty="0" smtClean="0"/>
                        <a:t> boundaries</a:t>
                      </a:r>
                      <a:endParaRPr lang="ko-KR" alt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Location</a:t>
                      </a:r>
                      <a:endParaRPr lang="ko-KR" altLang="en-US" sz="1800" dirty="0"/>
                    </a:p>
                  </a:txBody>
                  <a:tcPr marT="45716" marB="45716"/>
                </a:tc>
              </a:tr>
              <a:tr h="37081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Cervical</a:t>
                      </a:r>
                      <a:endParaRPr lang="ko-KR" alt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Upper</a:t>
                      </a:r>
                      <a:endParaRPr lang="ko-KR" alt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err="1" smtClean="0"/>
                        <a:t>Hypopharynx</a:t>
                      </a:r>
                      <a:r>
                        <a:rPr lang="en-US" altLang="ko-KR" sz="1800" baseline="0" dirty="0" smtClean="0"/>
                        <a:t> to </a:t>
                      </a:r>
                      <a:r>
                        <a:rPr lang="en-US" altLang="ko-KR" sz="1800" baseline="0" dirty="0" err="1" smtClean="0"/>
                        <a:t>sternal</a:t>
                      </a:r>
                      <a:r>
                        <a:rPr lang="en-US" altLang="ko-KR" sz="1800" baseline="0" dirty="0" smtClean="0"/>
                        <a:t> notch</a:t>
                      </a:r>
                      <a:endParaRPr lang="ko-KR" alt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15 to &lt;20cm</a:t>
                      </a:r>
                      <a:endParaRPr lang="ko-KR" altLang="en-US" sz="1800" dirty="0"/>
                    </a:p>
                  </a:txBody>
                  <a:tcPr marT="45716" marB="45716"/>
                </a:tc>
              </a:tr>
              <a:tr h="37081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Thoracic</a:t>
                      </a:r>
                      <a:endParaRPr lang="ko-KR" alt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Upper</a:t>
                      </a:r>
                      <a:endParaRPr lang="ko-KR" alt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err="1" smtClean="0"/>
                        <a:t>Sternal</a:t>
                      </a:r>
                      <a:r>
                        <a:rPr lang="en-US" altLang="ko-KR" sz="1800" dirty="0" smtClean="0"/>
                        <a:t> notch to </a:t>
                      </a:r>
                      <a:r>
                        <a:rPr lang="en-US" altLang="ko-KR" sz="1800" dirty="0" err="1" smtClean="0"/>
                        <a:t>azygos</a:t>
                      </a:r>
                      <a:r>
                        <a:rPr lang="en-US" altLang="ko-KR" sz="1800" dirty="0" smtClean="0"/>
                        <a:t> vein</a:t>
                      </a:r>
                      <a:endParaRPr lang="ko-KR" alt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20 to</a:t>
                      </a:r>
                      <a:r>
                        <a:rPr lang="en-US" altLang="ko-KR" sz="1800" baseline="0" dirty="0" smtClean="0"/>
                        <a:t> &lt;25cm</a:t>
                      </a:r>
                      <a:endParaRPr lang="ko-KR" altLang="en-US" sz="1800" dirty="0"/>
                    </a:p>
                  </a:txBody>
                  <a:tcPr marT="45716" marB="45716"/>
                </a:tc>
              </a:tr>
              <a:tr h="640029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Middle</a:t>
                      </a:r>
                      <a:endParaRPr lang="ko-KR" alt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Lower</a:t>
                      </a:r>
                      <a:r>
                        <a:rPr lang="en-US" altLang="ko-KR" sz="1800" baseline="0" dirty="0" smtClean="0"/>
                        <a:t> border of </a:t>
                      </a:r>
                      <a:r>
                        <a:rPr lang="en-US" altLang="ko-KR" sz="1800" baseline="0" dirty="0" err="1" smtClean="0"/>
                        <a:t>azygos</a:t>
                      </a:r>
                      <a:r>
                        <a:rPr lang="en-US" altLang="ko-KR" sz="1800" baseline="0" dirty="0" smtClean="0"/>
                        <a:t> vein to inferior pulmonary vein</a:t>
                      </a:r>
                      <a:endParaRPr lang="ko-KR" alt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25 to &lt;30cm</a:t>
                      </a:r>
                      <a:endParaRPr lang="ko-KR" altLang="en-US" sz="1800" dirty="0"/>
                    </a:p>
                  </a:txBody>
                  <a:tcPr marT="45716" marB="45716"/>
                </a:tc>
              </a:tr>
              <a:tr h="640029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Lower</a:t>
                      </a:r>
                      <a:endParaRPr lang="ko-KR" alt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Lower border of inferior pulmonary vein to </a:t>
                      </a:r>
                      <a:r>
                        <a:rPr lang="en-US" altLang="ko-KR" sz="1800" dirty="0" err="1" smtClean="0"/>
                        <a:t>esophagogastric</a:t>
                      </a:r>
                      <a:r>
                        <a:rPr lang="en-US" altLang="ko-KR" sz="1800" baseline="0" dirty="0" smtClean="0"/>
                        <a:t> junction</a:t>
                      </a:r>
                      <a:endParaRPr lang="ko-KR" alt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30 to &lt;40cm</a:t>
                      </a:r>
                      <a:endParaRPr lang="ko-KR" altLang="en-US" sz="1800" dirty="0"/>
                    </a:p>
                  </a:txBody>
                  <a:tcPr marT="45716" marB="45716"/>
                </a:tc>
              </a:tr>
              <a:tr h="64002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Abdominal</a:t>
                      </a:r>
                      <a:endParaRPr lang="ko-KR" alt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Lower</a:t>
                      </a:r>
                      <a:endParaRPr lang="ko-KR" alt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err="1" smtClean="0"/>
                        <a:t>Esophagogastric</a:t>
                      </a:r>
                      <a:r>
                        <a:rPr lang="en-US" altLang="ko-KR" sz="1800" dirty="0" smtClean="0"/>
                        <a:t> junction to 5cm below</a:t>
                      </a:r>
                      <a:r>
                        <a:rPr lang="en-US" altLang="ko-KR" sz="1800" baseline="0" dirty="0" smtClean="0"/>
                        <a:t> </a:t>
                      </a:r>
                      <a:r>
                        <a:rPr lang="en-US" altLang="ko-KR" sz="1800" baseline="0" dirty="0" err="1" smtClean="0"/>
                        <a:t>esophagogastric</a:t>
                      </a:r>
                      <a:r>
                        <a:rPr lang="en-US" altLang="ko-KR" sz="1800" baseline="0" dirty="0" smtClean="0"/>
                        <a:t> junction</a:t>
                      </a:r>
                      <a:endParaRPr lang="ko-KR" alt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40 to &lt;45cm</a:t>
                      </a:r>
                      <a:endParaRPr lang="ko-KR" altLang="en-US" sz="1800" dirty="0"/>
                    </a:p>
                  </a:txBody>
                  <a:tcPr marT="45716" marB="45716"/>
                </a:tc>
              </a:tr>
              <a:tr h="640029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EG junction</a:t>
                      </a:r>
                      <a:br>
                        <a:rPr lang="en-US" altLang="ko-KR" sz="1800" dirty="0" smtClean="0"/>
                      </a:br>
                      <a:r>
                        <a:rPr lang="en-US" altLang="ko-KR" sz="1800" dirty="0" smtClean="0"/>
                        <a:t>/</a:t>
                      </a:r>
                      <a:r>
                        <a:rPr lang="en-US" altLang="ko-KR" sz="1800" dirty="0" err="1" smtClean="0"/>
                        <a:t>cardia</a:t>
                      </a:r>
                      <a:endParaRPr lang="ko-KR" alt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err="1" smtClean="0"/>
                        <a:t>Esophagogastric</a:t>
                      </a:r>
                      <a:r>
                        <a:rPr lang="en-US" altLang="ko-KR" sz="1800" dirty="0" smtClean="0"/>
                        <a:t> junction</a:t>
                      </a:r>
                      <a:r>
                        <a:rPr lang="en-US" altLang="ko-KR" sz="1800" baseline="0" dirty="0" smtClean="0"/>
                        <a:t> to 5cm below </a:t>
                      </a:r>
                      <a:r>
                        <a:rPr lang="en-US" altLang="ko-KR" sz="1800" baseline="0" dirty="0" err="1" smtClean="0"/>
                        <a:t>esophagogastric</a:t>
                      </a:r>
                      <a:r>
                        <a:rPr lang="en-US" altLang="ko-KR" sz="1800" baseline="0" dirty="0" smtClean="0"/>
                        <a:t> junction</a:t>
                      </a:r>
                      <a:endParaRPr lang="ko-KR" alt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40 to &lt;45cm</a:t>
                      </a:r>
                      <a:endParaRPr lang="ko-KR" altLang="en-US" sz="1800" dirty="0"/>
                    </a:p>
                  </a:txBody>
                  <a:tcPr marT="45716" marB="4571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4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EUS is the best method for the depth of tumor</a:t>
            </a:r>
          </a:p>
          <a:p>
            <a:pPr lvl="1"/>
            <a:r>
              <a:rPr lang="en-US" altLang="ko-KR" dirty="0" smtClean="0"/>
              <a:t>However, 30% of patients has severe stenosis</a:t>
            </a:r>
          </a:p>
          <a:p>
            <a:pPr lvl="1"/>
            <a:r>
              <a:rPr lang="en-US" altLang="ko-KR" dirty="0" smtClean="0"/>
              <a:t>At least a T3</a:t>
            </a:r>
          </a:p>
          <a:p>
            <a:r>
              <a:rPr lang="en-US" altLang="ko-KR" dirty="0" smtClean="0"/>
              <a:t>Chest CT</a:t>
            </a:r>
          </a:p>
          <a:p>
            <a:pPr lvl="1"/>
            <a:r>
              <a:rPr lang="en-US" altLang="ko-KR" dirty="0" err="1" smtClean="0"/>
              <a:t>Mediastinal</a:t>
            </a:r>
            <a:r>
              <a:rPr lang="en-US" altLang="ko-KR" dirty="0" smtClean="0"/>
              <a:t> or adjacent organ invasion</a:t>
            </a:r>
          </a:p>
          <a:p>
            <a:r>
              <a:rPr lang="en-US" altLang="ko-KR" dirty="0" smtClean="0"/>
              <a:t>PET-CT</a:t>
            </a:r>
          </a:p>
          <a:p>
            <a:pPr lvl="1"/>
            <a:r>
              <a:rPr lang="en-US" altLang="ko-KR" dirty="0" smtClean="0"/>
              <a:t>Poor sensitivity for small volume tumor</a:t>
            </a:r>
          </a:p>
          <a:p>
            <a:pPr lvl="1"/>
            <a:r>
              <a:rPr lang="en-US" altLang="ko-KR" dirty="0" smtClean="0"/>
              <a:t>Sensitivity for </a:t>
            </a:r>
            <a:r>
              <a:rPr lang="en-US" altLang="ko-KR" dirty="0" err="1" smtClean="0"/>
              <a:t>Dx</a:t>
            </a:r>
            <a:r>
              <a:rPr lang="en-US" altLang="ko-KR" dirty="0" smtClean="0"/>
              <a:t> of cancer</a:t>
            </a:r>
          </a:p>
          <a:p>
            <a:pPr lvl="2"/>
            <a:r>
              <a:rPr lang="en-US" altLang="ko-KR" dirty="0" smtClean="0"/>
              <a:t>T1 43%, T2 90%, T3 98%, T4 100%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Staging modalities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430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EUS is the best method for the depth of tumor</a:t>
            </a:r>
          </a:p>
          <a:p>
            <a:r>
              <a:rPr lang="en-US" altLang="ko-KR" dirty="0" smtClean="0"/>
              <a:t>T </a:t>
            </a:r>
            <a:r>
              <a:rPr lang="en-US" altLang="ko-KR" dirty="0" smtClean="0"/>
              <a:t>staging</a:t>
            </a:r>
          </a:p>
          <a:p>
            <a:pPr lvl="1"/>
            <a:r>
              <a:rPr lang="en-US" altLang="ko-KR" dirty="0" smtClean="0"/>
              <a:t>Accuracy	84~89%</a:t>
            </a:r>
          </a:p>
          <a:p>
            <a:r>
              <a:rPr lang="en-US" altLang="ko-KR" dirty="0" smtClean="0"/>
              <a:t>N staging</a:t>
            </a:r>
          </a:p>
          <a:p>
            <a:pPr lvl="1"/>
            <a:r>
              <a:rPr lang="en-US" altLang="ko-KR" dirty="0" smtClean="0"/>
              <a:t>80% accuracy</a:t>
            </a:r>
          </a:p>
          <a:p>
            <a:pPr lvl="1"/>
            <a:r>
              <a:rPr lang="en-US" altLang="ko-KR" dirty="0" smtClean="0"/>
              <a:t>Better in celiac than </a:t>
            </a:r>
            <a:r>
              <a:rPr lang="en-US" altLang="ko-KR" dirty="0" err="1" smtClean="0"/>
              <a:t>mediastinal</a:t>
            </a:r>
            <a:endParaRPr lang="en-US" altLang="ko-KR" dirty="0" smtClean="0"/>
          </a:p>
          <a:p>
            <a:r>
              <a:rPr lang="en-US" altLang="ko-KR" dirty="0" smtClean="0"/>
              <a:t>EUS-FNA</a:t>
            </a:r>
          </a:p>
          <a:p>
            <a:pPr lvl="1"/>
            <a:r>
              <a:rPr lang="en-US" altLang="ko-KR" dirty="0" smtClean="0"/>
              <a:t>98% sensitive</a:t>
            </a:r>
          </a:p>
          <a:p>
            <a:pPr lvl="1"/>
            <a:r>
              <a:rPr lang="en-US" altLang="ko-KR" dirty="0" smtClean="0"/>
              <a:t>100% specific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EUS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39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Acurracy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T1	84%	16% </a:t>
            </a:r>
            <a:r>
              <a:rPr lang="en-US" altLang="ko-KR" dirty="0" err="1" smtClean="0"/>
              <a:t>overstaged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T2	</a:t>
            </a:r>
            <a:r>
              <a:rPr lang="en-US" altLang="ko-KR" b="1" u="sng" dirty="0" smtClean="0"/>
              <a:t>73%</a:t>
            </a:r>
            <a:r>
              <a:rPr lang="en-US" altLang="ko-KR" dirty="0" smtClean="0"/>
              <a:t>	17% </a:t>
            </a:r>
            <a:r>
              <a:rPr lang="en-US" altLang="ko-KR" dirty="0" err="1" smtClean="0"/>
              <a:t>overstaged</a:t>
            </a:r>
            <a:r>
              <a:rPr lang="en-US" altLang="ko-KR" dirty="0" smtClean="0"/>
              <a:t>	10% </a:t>
            </a:r>
            <a:r>
              <a:rPr lang="en-US" altLang="ko-KR" dirty="0" err="1" smtClean="0"/>
              <a:t>understaged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T3	89%	6% </a:t>
            </a:r>
            <a:r>
              <a:rPr lang="en-US" altLang="ko-KR" dirty="0" err="1" smtClean="0"/>
              <a:t>overstaged</a:t>
            </a:r>
            <a:r>
              <a:rPr lang="en-US" altLang="ko-KR" dirty="0" smtClean="0"/>
              <a:t>	5% </a:t>
            </a:r>
            <a:r>
              <a:rPr lang="en-US" altLang="ko-KR" dirty="0" err="1" smtClean="0"/>
              <a:t>understaged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T4	89%	11% </a:t>
            </a:r>
            <a:r>
              <a:rPr lang="en-US" altLang="ko-KR" dirty="0" err="1" smtClean="0"/>
              <a:t>understaged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EUS T-staging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328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3" y="548679"/>
            <a:ext cx="9147053" cy="482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587727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NCCN ESOPH-1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9512" y="1988840"/>
            <a:ext cx="2808312" cy="35283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570473" y="2141240"/>
            <a:ext cx="1657711" cy="16117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516216" y="1556792"/>
            <a:ext cx="1470567" cy="4447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043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Malignant</a:t>
            </a:r>
          </a:p>
          <a:p>
            <a:pPr lvl="1"/>
            <a:r>
              <a:rPr lang="en-US" altLang="ko-KR" dirty="0" smtClean="0"/>
              <a:t>Large, round, </a:t>
            </a:r>
            <a:r>
              <a:rPr lang="en-US" altLang="ko-KR" dirty="0" err="1" smtClean="0"/>
              <a:t>hypoechoic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nonhomogenous</a:t>
            </a:r>
            <a:r>
              <a:rPr lang="en-US" altLang="ko-KR" dirty="0" smtClean="0"/>
              <a:t>, sharply bordered</a:t>
            </a:r>
          </a:p>
          <a:p>
            <a:r>
              <a:rPr lang="en-US" altLang="ko-KR" dirty="0" smtClean="0"/>
              <a:t>Benign</a:t>
            </a:r>
          </a:p>
          <a:p>
            <a:pPr lvl="1"/>
            <a:r>
              <a:rPr lang="en-US" altLang="ko-KR" dirty="0" err="1" smtClean="0"/>
              <a:t>Samll</a:t>
            </a:r>
            <a:r>
              <a:rPr lang="en-US" altLang="ko-KR" dirty="0" smtClean="0"/>
              <a:t>, oval, </a:t>
            </a:r>
            <a:r>
              <a:rPr lang="en-US" altLang="ko-KR" dirty="0" err="1" smtClean="0"/>
              <a:t>hyperechoic</a:t>
            </a:r>
            <a:r>
              <a:rPr lang="en-US" altLang="ko-KR" dirty="0" smtClean="0"/>
              <a:t>, homogenous, indistinct bordered</a:t>
            </a:r>
          </a:p>
          <a:p>
            <a:r>
              <a:rPr lang="en-US" altLang="ko-KR" dirty="0" smtClean="0"/>
              <a:t>Sensitivity	89%</a:t>
            </a:r>
          </a:p>
          <a:p>
            <a:r>
              <a:rPr lang="en-US" altLang="ko-KR" dirty="0" smtClean="0"/>
              <a:t>Specificity	75%</a:t>
            </a:r>
          </a:p>
          <a:p>
            <a:r>
              <a:rPr lang="en-US" altLang="ko-KR" dirty="0" smtClean="0"/>
              <a:t>Accuracy	84%</a:t>
            </a:r>
          </a:p>
          <a:p>
            <a:r>
              <a:rPr lang="en-US" altLang="ko-KR" dirty="0" smtClean="0"/>
              <a:t>For T3 and T4 cancers, an EUS assessment of N0 does not ensure absence of N1 disease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EUS N-staging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364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Evaluation of airway invasion</a:t>
            </a:r>
          </a:p>
          <a:p>
            <a:pPr lvl="1"/>
            <a:r>
              <a:rPr lang="en-US" altLang="ko-KR" dirty="0" smtClean="0"/>
              <a:t>In cervical / upper / mid thoracic esophageal cancer</a:t>
            </a:r>
          </a:p>
          <a:p>
            <a:r>
              <a:rPr lang="en-US" altLang="ko-KR" dirty="0" smtClean="0"/>
              <a:t>Tracheobronchial invasion</a:t>
            </a:r>
          </a:p>
          <a:p>
            <a:pPr lvl="1"/>
            <a:r>
              <a:rPr lang="en-US" altLang="ko-KR" dirty="0" smtClean="0"/>
              <a:t>Cervical </a:t>
            </a:r>
            <a:r>
              <a:rPr lang="en-US" altLang="ko-KR" dirty="0" smtClean="0"/>
              <a:t> 		26/153 	(</a:t>
            </a:r>
            <a:r>
              <a:rPr lang="en-US" altLang="ko-KR" dirty="0" smtClean="0"/>
              <a:t>16.9%)</a:t>
            </a:r>
          </a:p>
          <a:p>
            <a:pPr lvl="1"/>
            <a:r>
              <a:rPr lang="en-US" altLang="ko-KR" dirty="0" smtClean="0"/>
              <a:t>Upper thoracic </a:t>
            </a:r>
            <a:r>
              <a:rPr lang="en-US" altLang="ko-KR" dirty="0" smtClean="0"/>
              <a:t> 	82/487 	(</a:t>
            </a:r>
            <a:r>
              <a:rPr lang="en-US" altLang="ko-KR" dirty="0" smtClean="0"/>
              <a:t>16.9%),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Trachea</a:t>
            </a:r>
            <a:r>
              <a:rPr lang="en-US" altLang="ko-KR" dirty="0" smtClean="0"/>
              <a:t>: bronchus </a:t>
            </a:r>
            <a:r>
              <a:rPr lang="en-US" altLang="ko-KR" dirty="0" smtClean="0"/>
              <a:t>	6:4</a:t>
            </a:r>
            <a:endParaRPr lang="en-US" altLang="ko-KR" dirty="0" smtClean="0"/>
          </a:p>
          <a:p>
            <a:r>
              <a:rPr lang="en-US" altLang="ko-KR" dirty="0" smtClean="0"/>
              <a:t>Findings</a:t>
            </a:r>
          </a:p>
          <a:p>
            <a:pPr lvl="1"/>
            <a:r>
              <a:rPr lang="en-US" altLang="ko-KR" dirty="0" smtClean="0"/>
              <a:t>Bulging, loss of striations, fixation of post wall, tumor invasion, fistula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Bronchoscopy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25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T stage</a:t>
            </a:r>
          </a:p>
          <a:p>
            <a:pPr lvl="1"/>
            <a:r>
              <a:rPr lang="en-US" altLang="ko-KR" dirty="0" smtClean="0"/>
              <a:t>Tis, T1, T2 – not distinguishable</a:t>
            </a:r>
          </a:p>
          <a:p>
            <a:pPr lvl="1"/>
            <a:r>
              <a:rPr lang="en-US" altLang="ko-KR" dirty="0" smtClean="0"/>
              <a:t>T3 – obliteration of </a:t>
            </a:r>
            <a:r>
              <a:rPr lang="en-US" altLang="ko-KR" dirty="0" err="1" smtClean="0"/>
              <a:t>paraesophageal</a:t>
            </a:r>
            <a:r>
              <a:rPr lang="en-US" altLang="ko-KR" dirty="0" smtClean="0"/>
              <a:t> fat</a:t>
            </a:r>
          </a:p>
          <a:p>
            <a:pPr lvl="1"/>
            <a:r>
              <a:rPr lang="en-US" altLang="ko-KR" dirty="0" smtClean="0"/>
              <a:t>T4 – invading adjacent organs</a:t>
            </a:r>
          </a:p>
          <a:p>
            <a:pPr lvl="2"/>
            <a:r>
              <a:rPr lang="en-US" altLang="ko-KR" dirty="0" smtClean="0"/>
              <a:t>Aorta invasion – contact of ≥ 90 degree, obliteration of fat plane</a:t>
            </a:r>
          </a:p>
          <a:p>
            <a:pPr lvl="2"/>
            <a:r>
              <a:rPr lang="en-US" altLang="ko-KR" dirty="0" smtClean="0"/>
              <a:t>Tracheobronchial invasion – inward bowing of trachea, obliteration of fat plane</a:t>
            </a:r>
          </a:p>
          <a:p>
            <a:pPr lvl="2"/>
            <a:r>
              <a:rPr lang="en-US" altLang="ko-KR" dirty="0" smtClean="0"/>
              <a:t>Pericardial invasion – obliteration of fat plane, pericardial thickening, pericardial effusion, inward deformity of heart</a:t>
            </a:r>
          </a:p>
          <a:p>
            <a:pPr lvl="2"/>
            <a:r>
              <a:rPr lang="en-US" altLang="ko-KR" dirty="0" smtClean="0"/>
              <a:t>Diaphragmatic invasion – obliteration of fat plane, </a:t>
            </a:r>
            <a:r>
              <a:rPr lang="en-US" altLang="ko-KR" dirty="0" err="1" smtClean="0"/>
              <a:t>crural</a:t>
            </a:r>
            <a:r>
              <a:rPr lang="en-US" altLang="ko-KR" dirty="0" smtClean="0"/>
              <a:t> invasion in adenocarcinoma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Chest </a:t>
            </a:r>
            <a:r>
              <a:rPr lang="en-US" altLang="ko-KR" dirty="0" smtClean="0"/>
              <a:t>CT T-staging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66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Size</a:t>
            </a:r>
          </a:p>
          <a:p>
            <a:pPr lvl="1"/>
            <a:r>
              <a:rPr lang="en-US" altLang="ko-KR" dirty="0" smtClean="0"/>
              <a:t>Supraclavicular 5 mm</a:t>
            </a:r>
          </a:p>
          <a:p>
            <a:pPr lvl="1"/>
            <a:r>
              <a:rPr lang="en-US" altLang="ko-KR" dirty="0" err="1" smtClean="0"/>
              <a:t>Retrocrural</a:t>
            </a:r>
            <a:r>
              <a:rPr lang="en-US" altLang="ko-KR" dirty="0" smtClean="0"/>
              <a:t> 5 mm</a:t>
            </a:r>
          </a:p>
          <a:p>
            <a:pPr lvl="1"/>
            <a:r>
              <a:rPr lang="en-US" altLang="ko-KR" dirty="0" err="1" smtClean="0"/>
              <a:t>Gastrohepatic</a:t>
            </a:r>
            <a:r>
              <a:rPr lang="en-US" altLang="ko-KR" dirty="0" smtClean="0"/>
              <a:t> ligament 8 mm</a:t>
            </a:r>
          </a:p>
          <a:p>
            <a:pPr lvl="1"/>
            <a:r>
              <a:rPr lang="en-US" altLang="ko-KR" dirty="0" err="1" smtClean="0"/>
              <a:t>Periesophageal</a:t>
            </a:r>
            <a:r>
              <a:rPr lang="en-US" altLang="ko-KR" dirty="0" smtClean="0"/>
              <a:t> 10 mm</a:t>
            </a:r>
          </a:p>
          <a:p>
            <a:r>
              <a:rPr lang="en-US" altLang="ko-KR" dirty="0" smtClean="0"/>
              <a:t>Sensitivity</a:t>
            </a:r>
          </a:p>
          <a:p>
            <a:pPr lvl="1"/>
            <a:r>
              <a:rPr lang="en-US" altLang="ko-KR" dirty="0" err="1" smtClean="0"/>
              <a:t>Mediastinal</a:t>
            </a:r>
            <a:r>
              <a:rPr lang="en-US" altLang="ko-KR" dirty="0" smtClean="0"/>
              <a:t>	34~61%</a:t>
            </a:r>
          </a:p>
          <a:p>
            <a:pPr lvl="1"/>
            <a:r>
              <a:rPr lang="en-US" altLang="ko-KR" dirty="0" smtClean="0"/>
              <a:t>Abdomen	50~76%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Chest </a:t>
            </a:r>
            <a:r>
              <a:rPr lang="en-US" altLang="ko-KR" dirty="0" smtClean="0"/>
              <a:t>CT N-staging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057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PET-CT</a:t>
            </a:r>
          </a:p>
          <a:p>
            <a:pPr lvl="1"/>
            <a:r>
              <a:rPr lang="en-US" altLang="ko-KR" dirty="0" smtClean="0"/>
              <a:t>Sensitivity	69%</a:t>
            </a:r>
          </a:p>
          <a:p>
            <a:pPr lvl="1"/>
            <a:r>
              <a:rPr lang="en-US" altLang="ko-KR" dirty="0" smtClean="0"/>
              <a:t>Specificity	93%</a:t>
            </a:r>
          </a:p>
          <a:p>
            <a:r>
              <a:rPr lang="en-US" altLang="ko-KR" dirty="0" smtClean="0"/>
              <a:t>Unexpected distant </a:t>
            </a:r>
            <a:r>
              <a:rPr lang="en-US" altLang="ko-KR" dirty="0" err="1" smtClean="0"/>
              <a:t>metastsis</a:t>
            </a:r>
            <a:r>
              <a:rPr lang="en-US" altLang="ko-KR" dirty="0" smtClean="0"/>
              <a:t> by PET</a:t>
            </a:r>
          </a:p>
          <a:p>
            <a:pPr lvl="1"/>
            <a:r>
              <a:rPr lang="en-US" altLang="ko-KR" dirty="0" smtClean="0"/>
              <a:t>3~37%</a:t>
            </a:r>
          </a:p>
          <a:p>
            <a:r>
              <a:rPr lang="en-US" altLang="ko-KR" dirty="0" smtClean="0"/>
              <a:t>Chest CT</a:t>
            </a:r>
          </a:p>
          <a:p>
            <a:pPr lvl="1"/>
            <a:r>
              <a:rPr lang="en-US" altLang="ko-KR" dirty="0" smtClean="0"/>
              <a:t>Sensitivity	46%</a:t>
            </a:r>
          </a:p>
          <a:p>
            <a:pPr lvl="1"/>
            <a:r>
              <a:rPr lang="en-US" altLang="ko-KR" dirty="0" smtClean="0"/>
              <a:t>Specificity	74%</a:t>
            </a:r>
          </a:p>
          <a:p>
            <a:r>
              <a:rPr lang="en-US" altLang="ko-KR" dirty="0" smtClean="0"/>
              <a:t>Reduce unnecessary </a:t>
            </a:r>
            <a:r>
              <a:rPr lang="en-US" altLang="ko-KR" dirty="0" smtClean="0"/>
              <a:t>surgery by PET-CT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21%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PET-CT M-staging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72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Common metastatic </a:t>
            </a:r>
            <a:r>
              <a:rPr lang="en-US" altLang="ko-KR" dirty="0" smtClean="0"/>
              <a:t>sites of esophageal cancer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Liver </a:t>
            </a:r>
            <a:r>
              <a:rPr lang="en-US" altLang="ko-KR" dirty="0" smtClean="0"/>
              <a:t>		35</a:t>
            </a:r>
            <a:r>
              <a:rPr lang="en-US" altLang="ko-KR" dirty="0" smtClean="0"/>
              <a:t>%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Lung 		20% </a:t>
            </a:r>
          </a:p>
          <a:p>
            <a:pPr lvl="1"/>
            <a:r>
              <a:rPr lang="en-US" altLang="ko-KR" dirty="0" smtClean="0"/>
              <a:t>bone 		9% </a:t>
            </a:r>
          </a:p>
          <a:p>
            <a:pPr lvl="1"/>
            <a:r>
              <a:rPr lang="en-US" altLang="ko-KR" dirty="0" smtClean="0"/>
              <a:t>kidneys 		2% </a:t>
            </a:r>
          </a:p>
          <a:p>
            <a:pPr lvl="1"/>
            <a:r>
              <a:rPr lang="en-US" altLang="ko-KR" dirty="0" smtClean="0"/>
              <a:t>brain 		2</a:t>
            </a:r>
            <a:r>
              <a:rPr lang="en-US" altLang="ko-KR" dirty="0" smtClean="0"/>
              <a:t>%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 stage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25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Staging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AJCC 7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staging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99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52396"/>
              </p:ext>
            </p:extLst>
          </p:nvPr>
        </p:nvGraphicFramePr>
        <p:xfrm>
          <a:off x="457200" y="1481138"/>
          <a:ext cx="7211144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46448"/>
                <a:gridCol w="626469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Stage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전이를 안 하는 </a:t>
                      </a:r>
                      <a:r>
                        <a:rPr lang="ko-KR" altLang="en-US" dirty="0" err="1" smtClean="0"/>
                        <a:t>상피내암종</a:t>
                      </a:r>
                      <a:r>
                        <a:rPr lang="ko-KR" altLang="en-US" dirty="0" smtClean="0"/>
                        <a:t> </a:t>
                      </a:r>
                      <a:r>
                        <a:rPr lang="en-US" altLang="ko-KR" dirty="0" smtClean="0"/>
                        <a:t>(Carcinoma in situ)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I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임파선 전이가 없는 조기 암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II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원발병소</a:t>
                      </a:r>
                      <a:r>
                        <a:rPr lang="ko-KR" altLang="en-US" dirty="0" smtClean="0"/>
                        <a:t> 진행 </a:t>
                      </a:r>
                      <a:r>
                        <a:rPr lang="en-US" altLang="ko-KR" dirty="0" smtClean="0"/>
                        <a:t>/ </a:t>
                      </a:r>
                      <a:r>
                        <a:rPr lang="ko-KR" altLang="en-US" dirty="0" smtClean="0"/>
                        <a:t>임파선 전이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III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원발병소</a:t>
                      </a:r>
                      <a:r>
                        <a:rPr lang="ko-KR" altLang="en-US" dirty="0" smtClean="0"/>
                        <a:t> 진행 </a:t>
                      </a:r>
                      <a:r>
                        <a:rPr lang="en-US" altLang="ko-KR" dirty="0" smtClean="0"/>
                        <a:t>/ </a:t>
                      </a:r>
                      <a:r>
                        <a:rPr lang="ko-KR" altLang="en-US" dirty="0" smtClean="0"/>
                        <a:t>임파선 전이</a:t>
                      </a:r>
                      <a:r>
                        <a:rPr lang="ko-KR" altLang="en-US" baseline="0" dirty="0" smtClean="0"/>
                        <a:t> </a:t>
                      </a:r>
                      <a:r>
                        <a:rPr lang="en-US" altLang="ko-KR" baseline="0" dirty="0" smtClean="0"/>
                        <a:t>/ </a:t>
                      </a:r>
                      <a:r>
                        <a:rPr lang="ko-KR" altLang="en-US" baseline="0" dirty="0" smtClean="0"/>
                        <a:t>절제 불가능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IV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원발</a:t>
                      </a:r>
                      <a:r>
                        <a:rPr lang="ko-KR" altLang="en-US" dirty="0" smtClean="0"/>
                        <a:t> 장기 전이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Grouping – general rule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606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ko-KR" smtClean="0"/>
              <a:t>Staging</a:t>
            </a:r>
            <a:endParaRPr lang="ko-KR" altLang="en-US" smtClean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785938"/>
            <a:ext cx="8445500" cy="3857625"/>
          </a:xfrm>
          <a:noFill/>
        </p:spPr>
      </p:pic>
    </p:spTree>
    <p:extLst>
      <p:ext uri="{BB962C8B-B14F-4D97-AF65-F5344CB8AC3E}">
        <p14:creationId xmlns:p14="http://schemas.microsoft.com/office/powerpoint/2010/main" val="22161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제목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ko-KR" smtClean="0"/>
              <a:t>N &amp; M staging</a:t>
            </a:r>
            <a:endParaRPr lang="ko-KR" altLang="en-US" smtClean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2143125"/>
            <a:ext cx="8345488" cy="1500188"/>
          </a:xfrm>
          <a:noFill/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71938"/>
            <a:ext cx="84931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0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" y="806919"/>
            <a:ext cx="9141125" cy="442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587727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NCCN ESOPH-2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419872" y="1628800"/>
            <a:ext cx="1368152" cy="3384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12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ko-KR" altLang="ko-KR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ko-KR" altLang="ko-KR" smtClean="0"/>
          </a:p>
        </p:txBody>
      </p:sp>
      <p:pic>
        <p:nvPicPr>
          <p:cNvPr id="29700" name="Picture 4" descr="May_28_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/>
          <a:stretch>
            <a:fillRect/>
          </a:stretch>
        </p:blipFill>
        <p:spPr bwMode="auto">
          <a:xfrm>
            <a:off x="827088" y="476250"/>
            <a:ext cx="4840287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11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623105"/>
              </p:ext>
            </p:extLst>
          </p:nvPr>
        </p:nvGraphicFramePr>
        <p:xfrm>
          <a:off x="467544" y="1268760"/>
          <a:ext cx="8147248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4852"/>
                <a:gridCol w="2396012"/>
                <a:gridCol w="3456384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Number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Name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Location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1, 2R, 4R, 2L,</a:t>
                      </a:r>
                      <a:r>
                        <a:rPr lang="en-US" altLang="ko-KR" sz="1400" baseline="0" dirty="0" smtClean="0"/>
                        <a:t> 4L, 3p, 5, 6, 7, 9, 10R, 10L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Same with lung cancer</a:t>
                      </a:r>
                      <a:r>
                        <a:rPr lang="en-US" altLang="ko-KR" sz="1400" baseline="0" dirty="0" smtClean="0"/>
                        <a:t> mapping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8M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Middle</a:t>
                      </a:r>
                      <a:r>
                        <a:rPr lang="en-US" altLang="ko-KR" sz="1400" baseline="0" dirty="0" smtClean="0"/>
                        <a:t> esophageal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Tracheal</a:t>
                      </a:r>
                      <a:r>
                        <a:rPr lang="en-US" altLang="ko-KR" sz="1400" baseline="0" dirty="0" smtClean="0"/>
                        <a:t> bifurcation ~ caudal margin of IPV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8L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Lower esophageal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Caudal</a:t>
                      </a:r>
                      <a:r>
                        <a:rPr lang="en-US" altLang="ko-KR" sz="1400" baseline="0" dirty="0" smtClean="0"/>
                        <a:t> margin of IPV ~ GEJ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15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Diraphragmatic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Dome</a:t>
                      </a:r>
                      <a:r>
                        <a:rPr lang="en-US" altLang="ko-KR" sz="1400" baseline="0" dirty="0" smtClean="0"/>
                        <a:t> of diaphragm, adjacent or behind </a:t>
                      </a:r>
                      <a:r>
                        <a:rPr lang="en-US" altLang="ko-KR" sz="1400" baseline="0" dirty="0" err="1" smtClean="0"/>
                        <a:t>crura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16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Paracardial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Immediately adjacent to</a:t>
                      </a:r>
                      <a:r>
                        <a:rPr lang="en-US" altLang="ko-KR" sz="1400" baseline="0" dirty="0" smtClean="0"/>
                        <a:t> GEJ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17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Left gastric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Along the course</a:t>
                      </a:r>
                      <a:r>
                        <a:rPr lang="en-US" altLang="ko-KR" sz="1400" baseline="0" dirty="0" smtClean="0"/>
                        <a:t> of left gastric artery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18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Common hepatic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Along</a:t>
                      </a:r>
                      <a:r>
                        <a:rPr lang="en-US" altLang="ko-KR" sz="1400" baseline="0" dirty="0" smtClean="0"/>
                        <a:t> the course of the common hepatic artery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19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Splenic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Along</a:t>
                      </a:r>
                      <a:r>
                        <a:rPr lang="en-US" altLang="ko-KR" sz="1400" baseline="0" dirty="0" smtClean="0"/>
                        <a:t> the course of the splenic artery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20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Celiac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At the base of the celiac</a:t>
                      </a:r>
                      <a:r>
                        <a:rPr lang="en-US" altLang="ko-KR" sz="1400" baseline="0" dirty="0" smtClean="0"/>
                        <a:t> artery</a:t>
                      </a:r>
                      <a:endParaRPr lang="ko-KR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LN maps in esophageal cancer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770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ko-KR" smtClean="0"/>
              <a:t>Staging (adenocarcinoma)</a:t>
            </a:r>
            <a:endParaRPr lang="ko-KR" altLang="en-US" smtClean="0"/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1571625"/>
            <a:ext cx="5594350" cy="4786313"/>
          </a:xfrm>
          <a:noFill/>
        </p:spPr>
      </p:pic>
    </p:spTree>
    <p:extLst>
      <p:ext uri="{BB962C8B-B14F-4D97-AF65-F5344CB8AC3E}">
        <p14:creationId xmlns:p14="http://schemas.microsoft.com/office/powerpoint/2010/main" val="210144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683568"/>
            <a:ext cx="8229600" cy="532372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ko-KR" sz="1800" dirty="0" smtClean="0"/>
              <a:t>Group		T		N		M		Grade</a:t>
            </a:r>
          </a:p>
          <a:p>
            <a:pPr marL="109728" indent="0">
              <a:buNone/>
            </a:pPr>
            <a:r>
              <a:rPr lang="en-US" altLang="ko-KR" sz="1800" dirty="0" smtClean="0"/>
              <a:t>0		Tis (HGD)	N0		M0		1,X</a:t>
            </a:r>
          </a:p>
          <a:p>
            <a:pPr marL="109728" indent="0">
              <a:buNone/>
            </a:pPr>
            <a:r>
              <a:rPr lang="en-US" altLang="ko-KR" sz="1800" dirty="0" smtClean="0"/>
              <a:t>IA		T1		N0		M0		1,2</a:t>
            </a:r>
          </a:p>
          <a:p>
            <a:pPr marL="109728" indent="0">
              <a:buNone/>
            </a:pPr>
            <a:r>
              <a:rPr lang="en-US" altLang="ko-KR" sz="1800" dirty="0" smtClean="0"/>
              <a:t>IB		T2		N0		M0		1,2</a:t>
            </a:r>
          </a:p>
          <a:p>
            <a:pPr marL="109728" indent="0">
              <a:buNone/>
            </a:pPr>
            <a:r>
              <a:rPr lang="en-US" altLang="ko-KR" sz="1800" dirty="0" smtClean="0"/>
              <a:t>		T1		N0		M0		3</a:t>
            </a:r>
            <a:endParaRPr lang="en-US" altLang="ko-KR" sz="1800" dirty="0"/>
          </a:p>
          <a:p>
            <a:pPr marL="109728" indent="0">
              <a:buNone/>
            </a:pPr>
            <a:r>
              <a:rPr lang="en-US" altLang="ko-KR" sz="1800" dirty="0" smtClean="0"/>
              <a:t>IIA		T2		N0		M0		3</a:t>
            </a:r>
          </a:p>
          <a:p>
            <a:pPr marL="109728" indent="0">
              <a:buNone/>
            </a:pPr>
            <a:r>
              <a:rPr lang="en-US" altLang="ko-KR" sz="1800" dirty="0" smtClean="0"/>
              <a:t>IIB		T3		N0		M0		Any</a:t>
            </a:r>
          </a:p>
          <a:p>
            <a:pPr marL="109728" indent="0">
              <a:buNone/>
            </a:pPr>
            <a:r>
              <a:rPr lang="en-US" altLang="ko-KR" sz="1800" dirty="0"/>
              <a:t>	</a:t>
            </a:r>
            <a:r>
              <a:rPr lang="en-US" altLang="ko-KR" sz="1800" dirty="0" smtClean="0"/>
              <a:t>	T1-2		N1		M0		Any</a:t>
            </a:r>
          </a:p>
          <a:p>
            <a:pPr marL="109728" indent="0">
              <a:buNone/>
            </a:pPr>
            <a:r>
              <a:rPr lang="en-US" altLang="ko-KR" sz="1800" dirty="0" smtClean="0"/>
              <a:t>IIIA		T1-2		N2		M0		Any</a:t>
            </a:r>
          </a:p>
          <a:p>
            <a:pPr marL="109728" indent="0">
              <a:buNone/>
            </a:pPr>
            <a:r>
              <a:rPr lang="en-US" altLang="ko-KR" sz="1800" dirty="0"/>
              <a:t>	</a:t>
            </a:r>
            <a:r>
              <a:rPr lang="en-US" altLang="ko-KR" sz="1800" dirty="0" smtClean="0"/>
              <a:t>	T3		N1		M0		Any</a:t>
            </a:r>
          </a:p>
          <a:p>
            <a:pPr marL="109728" indent="0">
              <a:buNone/>
            </a:pPr>
            <a:r>
              <a:rPr lang="en-US" altLang="ko-KR" sz="1800" dirty="0"/>
              <a:t>	</a:t>
            </a:r>
            <a:r>
              <a:rPr lang="en-US" altLang="ko-KR" sz="1800" dirty="0" smtClean="0"/>
              <a:t>	T4a		N0		M0		Any</a:t>
            </a:r>
          </a:p>
          <a:p>
            <a:pPr marL="109728" indent="0">
              <a:buNone/>
            </a:pPr>
            <a:r>
              <a:rPr lang="en-US" altLang="ko-KR" sz="1800" dirty="0" smtClean="0"/>
              <a:t>IIIB		T3		N2		M0		Any</a:t>
            </a:r>
          </a:p>
          <a:p>
            <a:pPr marL="109728" indent="0">
              <a:buNone/>
            </a:pPr>
            <a:r>
              <a:rPr lang="en-US" altLang="ko-KR" sz="1800" dirty="0" smtClean="0"/>
              <a:t>IIIC		T4a		N1-2		M0		Any</a:t>
            </a:r>
          </a:p>
          <a:p>
            <a:pPr marL="109728" indent="0">
              <a:buNone/>
            </a:pPr>
            <a:r>
              <a:rPr lang="en-US" altLang="ko-KR" sz="1800" dirty="0"/>
              <a:t>	</a:t>
            </a:r>
            <a:r>
              <a:rPr lang="en-US" altLang="ko-KR" sz="1800" dirty="0" smtClean="0"/>
              <a:t>	T4b		Any		M0		Any</a:t>
            </a:r>
          </a:p>
          <a:p>
            <a:pPr marL="109728" indent="0">
              <a:buNone/>
            </a:pPr>
            <a:r>
              <a:rPr lang="en-US" altLang="ko-KR" sz="1800" dirty="0"/>
              <a:t>	</a:t>
            </a:r>
            <a:r>
              <a:rPr lang="en-US" altLang="ko-KR" sz="1800" dirty="0" smtClean="0"/>
              <a:t>	Any		N3		M0		Any</a:t>
            </a:r>
          </a:p>
          <a:p>
            <a:pPr marL="109728" indent="0">
              <a:buNone/>
            </a:pPr>
            <a:r>
              <a:rPr lang="en-US" altLang="ko-KR" sz="1800" dirty="0" smtClean="0"/>
              <a:t>IV		Any		Any		M1		Any</a:t>
            </a:r>
            <a:endParaRPr lang="en-US" altLang="ko-KR" sz="1800" dirty="0"/>
          </a:p>
        </p:txBody>
      </p:sp>
      <p:sp>
        <p:nvSpPr>
          <p:cNvPr id="4" name="제목 2"/>
          <p:cNvSpPr txBox="1">
            <a:spLocks/>
          </p:cNvSpPr>
          <p:nvPr/>
        </p:nvSpPr>
        <p:spPr>
          <a:xfrm>
            <a:off x="601216" y="44624"/>
            <a:ext cx="7643192" cy="638944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altLang="ko-KR" sz="2400" dirty="0" smtClean="0"/>
              <a:t>Stage grouping of adenocarcinoma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6382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제목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mtClean="0"/>
              <a:t>Staging (squamous cell carcinoma)</a:t>
            </a:r>
            <a:endParaRPr lang="ko-KR" altLang="en-US" smtClean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1196752"/>
            <a:ext cx="5616624" cy="4904848"/>
          </a:xfrm>
          <a:noFill/>
        </p:spPr>
      </p:pic>
    </p:spTree>
    <p:extLst>
      <p:ext uri="{BB962C8B-B14F-4D97-AF65-F5344CB8AC3E}">
        <p14:creationId xmlns:p14="http://schemas.microsoft.com/office/powerpoint/2010/main" val="214234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 txBox="1">
            <a:spLocks/>
          </p:cNvSpPr>
          <p:nvPr/>
        </p:nvSpPr>
        <p:spPr>
          <a:xfrm>
            <a:off x="601216" y="44624"/>
            <a:ext cx="7643192" cy="638944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altLang="ko-KR" sz="2400" dirty="0" smtClean="0"/>
              <a:t>Stage grouping of squamous cell carcinoma</a:t>
            </a:r>
            <a:endParaRPr lang="ko-KR" altLang="en-US" sz="2400" dirty="0"/>
          </a:p>
        </p:txBody>
      </p:sp>
      <p:sp>
        <p:nvSpPr>
          <p:cNvPr id="8" name="내용 개체 틀 1"/>
          <p:cNvSpPr>
            <a:spLocks noGrp="1"/>
          </p:cNvSpPr>
          <p:nvPr>
            <p:ph idx="1"/>
          </p:nvPr>
        </p:nvSpPr>
        <p:spPr>
          <a:xfrm>
            <a:off x="457200" y="683568"/>
            <a:ext cx="8229600" cy="5553744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altLang="ko-KR" sz="1800" dirty="0" smtClean="0"/>
              <a:t>Group	T		N		M	Grade	Location</a:t>
            </a:r>
          </a:p>
          <a:p>
            <a:pPr marL="109728" indent="0">
              <a:buNone/>
            </a:pPr>
            <a:r>
              <a:rPr lang="en-US" altLang="ko-KR" sz="1800" dirty="0" smtClean="0"/>
              <a:t>0	Tis (HGD)	N0		M0	1	Any</a:t>
            </a:r>
          </a:p>
          <a:p>
            <a:pPr marL="109728" indent="0">
              <a:buNone/>
            </a:pPr>
            <a:r>
              <a:rPr lang="en-US" altLang="ko-KR" sz="1800" dirty="0" smtClean="0"/>
              <a:t>IA	T1		N0		M0	1,X	Any</a:t>
            </a:r>
          </a:p>
          <a:p>
            <a:pPr marL="109728" indent="0">
              <a:buNone/>
            </a:pPr>
            <a:r>
              <a:rPr lang="en-US" altLang="ko-KR" sz="1800" dirty="0" smtClean="0"/>
              <a:t>IB	T1		N0		M0	2-3	Any</a:t>
            </a:r>
          </a:p>
          <a:p>
            <a:pPr marL="109728" indent="0">
              <a:buNone/>
            </a:pPr>
            <a:r>
              <a:rPr lang="en-US" altLang="ko-KR" sz="1800" dirty="0" smtClean="0"/>
              <a:t>	T2-3		N0		M0	1,X	Lower, X</a:t>
            </a:r>
          </a:p>
          <a:p>
            <a:pPr marL="109728" indent="0">
              <a:buNone/>
            </a:pPr>
            <a:r>
              <a:rPr lang="en-US" altLang="ko-KR" sz="1800" dirty="0" smtClean="0"/>
              <a:t>IIA	T2-3		N0		M0	1,X	Upper, Middle</a:t>
            </a:r>
          </a:p>
          <a:p>
            <a:pPr marL="109728" indent="0">
              <a:buNone/>
            </a:pPr>
            <a:r>
              <a:rPr lang="en-US" altLang="ko-KR" sz="1800" dirty="0" smtClean="0"/>
              <a:t>	T2-3		N0		M0	2-3	</a:t>
            </a:r>
            <a:r>
              <a:rPr lang="en-US" altLang="ko-KR" sz="1800" dirty="0"/>
              <a:t>Lower, </a:t>
            </a:r>
            <a:r>
              <a:rPr lang="en-US" altLang="ko-KR" sz="1800" dirty="0" smtClean="0"/>
              <a:t>X</a:t>
            </a:r>
          </a:p>
          <a:p>
            <a:pPr marL="109728" indent="0">
              <a:buNone/>
            </a:pPr>
            <a:r>
              <a:rPr lang="en-US" altLang="ko-KR" sz="1800" dirty="0" smtClean="0"/>
              <a:t>IIB	T2-3		N0		M0	2-3	Upper</a:t>
            </a:r>
            <a:r>
              <a:rPr lang="en-US" altLang="ko-KR" sz="1800" dirty="0"/>
              <a:t>, Middle</a:t>
            </a:r>
            <a:endParaRPr lang="en-US" altLang="ko-KR" sz="1800" dirty="0" smtClean="0"/>
          </a:p>
          <a:p>
            <a:pPr marL="109728" indent="0">
              <a:buNone/>
            </a:pPr>
            <a:r>
              <a:rPr lang="en-US" altLang="ko-KR" sz="1800" dirty="0"/>
              <a:t>	</a:t>
            </a:r>
            <a:r>
              <a:rPr lang="en-US" altLang="ko-KR" sz="1800" dirty="0" smtClean="0"/>
              <a:t>T1-2		N1		M0	Any</a:t>
            </a:r>
          </a:p>
          <a:p>
            <a:pPr marL="109728" indent="0">
              <a:buNone/>
            </a:pPr>
            <a:r>
              <a:rPr lang="en-US" altLang="ko-KR" sz="1800" dirty="0" smtClean="0"/>
              <a:t>IIIA	T1-2		N2		M0	Any</a:t>
            </a:r>
          </a:p>
          <a:p>
            <a:pPr marL="109728" indent="0">
              <a:buNone/>
            </a:pPr>
            <a:r>
              <a:rPr lang="en-US" altLang="ko-KR" sz="1800" dirty="0"/>
              <a:t>	</a:t>
            </a:r>
            <a:r>
              <a:rPr lang="en-US" altLang="ko-KR" sz="1800" dirty="0" smtClean="0"/>
              <a:t>T3		N1		M0	Any</a:t>
            </a:r>
          </a:p>
          <a:p>
            <a:pPr marL="109728" indent="0">
              <a:buNone/>
            </a:pPr>
            <a:r>
              <a:rPr lang="en-US" altLang="ko-KR" sz="1800" dirty="0"/>
              <a:t>	</a:t>
            </a:r>
            <a:r>
              <a:rPr lang="en-US" altLang="ko-KR" sz="1800" dirty="0" smtClean="0"/>
              <a:t>T4a		N0		M0	Any</a:t>
            </a:r>
          </a:p>
          <a:p>
            <a:pPr marL="109728" indent="0">
              <a:buNone/>
            </a:pPr>
            <a:r>
              <a:rPr lang="en-US" altLang="ko-KR" sz="1800" dirty="0" smtClean="0"/>
              <a:t>IIIB	T3		N2		M0	Any</a:t>
            </a:r>
          </a:p>
          <a:p>
            <a:pPr marL="109728" indent="0">
              <a:buNone/>
            </a:pPr>
            <a:r>
              <a:rPr lang="en-US" altLang="ko-KR" sz="1800" dirty="0" smtClean="0"/>
              <a:t>IIIC	T4a		N1-2		M0	Any</a:t>
            </a:r>
          </a:p>
          <a:p>
            <a:pPr marL="109728" indent="0">
              <a:buNone/>
            </a:pPr>
            <a:r>
              <a:rPr lang="en-US" altLang="ko-KR" sz="1800" dirty="0"/>
              <a:t>	</a:t>
            </a:r>
            <a:r>
              <a:rPr lang="en-US" altLang="ko-KR" sz="1800" dirty="0" smtClean="0"/>
              <a:t>T4b		Any		M0	Any</a:t>
            </a:r>
          </a:p>
          <a:p>
            <a:pPr marL="109728" indent="0">
              <a:buNone/>
            </a:pPr>
            <a:r>
              <a:rPr lang="en-US" altLang="ko-KR" sz="1800" dirty="0"/>
              <a:t>	</a:t>
            </a:r>
            <a:r>
              <a:rPr lang="en-US" altLang="ko-KR" sz="1800" dirty="0" smtClean="0"/>
              <a:t>Any		N3		M0	Any</a:t>
            </a:r>
          </a:p>
          <a:p>
            <a:pPr marL="109728" indent="0">
              <a:buNone/>
            </a:pPr>
            <a:r>
              <a:rPr lang="en-US" altLang="ko-KR" sz="1800" dirty="0" smtClean="0"/>
              <a:t>IV	Any		Any		M1	Any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86998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Siewert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내용 개체 틀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altLang="ko-KR" dirty="0" smtClean="0"/>
              <a:t>Type I</a:t>
            </a:r>
            <a:endParaRPr lang="ko-KR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40768"/>
            <a:ext cx="50006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내용 개체 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543758"/>
              </p:ext>
            </p:extLst>
          </p:nvPr>
        </p:nvGraphicFramePr>
        <p:xfrm>
          <a:off x="457200" y="1892424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890"/>
                <a:gridCol w="2918910"/>
                <a:gridCol w="2160240"/>
                <a:gridCol w="1954560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Type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Location of</a:t>
                      </a:r>
                      <a:r>
                        <a:rPr lang="en-US" altLang="ko-KR" baseline="0" dirty="0" smtClean="0"/>
                        <a:t> center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GEJ invasion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/>
                        <a:t>Incidnence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I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1-5cm above GEJ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Yes</a:t>
                      </a:r>
                      <a:r>
                        <a:rPr lang="en-US" altLang="ko-KR" baseline="0" dirty="0" smtClean="0"/>
                        <a:t> or no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25%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II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1cm above</a:t>
                      </a:r>
                      <a:r>
                        <a:rPr lang="en-US" altLang="ko-KR" baseline="0" dirty="0" smtClean="0"/>
                        <a:t> and 2cm below GEJ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Yes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50%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III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2-</a:t>
                      </a:r>
                      <a:r>
                        <a:rPr lang="en-US" altLang="ko-KR" baseline="0" dirty="0" smtClean="0"/>
                        <a:t>5cm below GEJ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Yes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25%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Siewert</a:t>
            </a:r>
            <a:r>
              <a:rPr lang="en-US" altLang="ko-KR" dirty="0" smtClean="0"/>
              <a:t>-Stein classification of GEJ adenocarcinoma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884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3029"/>
            <a:ext cx="5616624" cy="597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90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2"/>
            <a:ext cx="5112568" cy="574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07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Risk assessment</a:t>
            </a:r>
          </a:p>
          <a:p>
            <a:pPr lvl="1"/>
            <a:r>
              <a:rPr lang="en-US" altLang="ko-KR" dirty="0" smtClean="0"/>
              <a:t>Age </a:t>
            </a:r>
          </a:p>
          <a:p>
            <a:pPr lvl="1"/>
            <a:r>
              <a:rPr lang="en-US" altLang="ko-KR" dirty="0" smtClean="0"/>
              <a:t>Functional status</a:t>
            </a:r>
          </a:p>
          <a:p>
            <a:pPr lvl="1"/>
            <a:r>
              <a:rPr lang="en-US" altLang="ko-KR" dirty="0" smtClean="0"/>
              <a:t>Cardiac function</a:t>
            </a:r>
          </a:p>
          <a:p>
            <a:pPr lvl="1"/>
            <a:r>
              <a:rPr lang="en-US" altLang="ko-KR" dirty="0" smtClean="0"/>
              <a:t>Respiratory function</a:t>
            </a:r>
          </a:p>
          <a:p>
            <a:pPr lvl="1"/>
            <a:r>
              <a:rPr lang="en-US" altLang="ko-KR" dirty="0" smtClean="0"/>
              <a:t>Nutritional status</a:t>
            </a:r>
          </a:p>
          <a:p>
            <a:endParaRPr lang="en-US" altLang="ko-KR" dirty="0"/>
          </a:p>
          <a:p>
            <a:r>
              <a:rPr lang="en-US" altLang="ko-KR" dirty="0" smtClean="0"/>
              <a:t>Socioeconomic status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Other treatment options </a:t>
            </a:r>
          </a:p>
          <a:p>
            <a:pPr lvl="1"/>
            <a:r>
              <a:rPr lang="en-US" altLang="ko-KR" dirty="0" smtClean="0"/>
              <a:t>CCRT / RT / Palliation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Medical Fitness for </a:t>
            </a:r>
            <a:r>
              <a:rPr lang="en-US" altLang="ko-KR" dirty="0" err="1" smtClean="0"/>
              <a:t>Esophagectomy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929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037521"/>
              </p:ext>
            </p:extLst>
          </p:nvPr>
        </p:nvGraphicFramePr>
        <p:xfrm>
          <a:off x="395536" y="2132856"/>
          <a:ext cx="8229600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2472"/>
                <a:gridCol w="7067128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Grade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ECOG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무증상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증상이 있으나 완전한 거동이 가능한 상태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증상이 있으며 침대에서 </a:t>
                      </a:r>
                      <a:r>
                        <a:rPr lang="en-US" altLang="ko-KR" dirty="0" smtClean="0"/>
                        <a:t>50% </a:t>
                      </a:r>
                      <a:r>
                        <a:rPr lang="ko-KR" altLang="en-US" dirty="0" smtClean="0"/>
                        <a:t>이하 머무는 상태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증상이 있으며 침대에서 </a:t>
                      </a:r>
                      <a:r>
                        <a:rPr lang="en-US" altLang="ko-KR" dirty="0" smtClean="0"/>
                        <a:t>50% </a:t>
                      </a:r>
                      <a:r>
                        <a:rPr lang="ko-KR" altLang="en-US" dirty="0" smtClean="0"/>
                        <a:t>이상 머무는 상태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완전한 침대생활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사망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00" dirty="0"/>
              <a:t>ECOG (Eastern Cooperative Oncology Group) performance status</a:t>
            </a:r>
          </a:p>
        </p:txBody>
      </p:sp>
    </p:spTree>
    <p:extLst>
      <p:ext uri="{BB962C8B-B14F-4D97-AF65-F5344CB8AC3E}">
        <p14:creationId xmlns:p14="http://schemas.microsoft.com/office/powerpoint/2010/main" val="168050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Surgeon</a:t>
            </a:r>
          </a:p>
          <a:p>
            <a:r>
              <a:rPr lang="en-US" altLang="ko-KR" dirty="0" smtClean="0"/>
              <a:t>Cardiologist</a:t>
            </a:r>
          </a:p>
          <a:p>
            <a:pPr lvl="1"/>
            <a:r>
              <a:rPr lang="en-US" altLang="ko-KR" dirty="0" smtClean="0"/>
              <a:t>12-</a:t>
            </a:r>
            <a:r>
              <a:rPr lang="en-US" altLang="ko-KR" dirty="0" smtClean="0"/>
              <a:t>lead EKG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Echocardiography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Optimization of medication (HT, HF, arrhythmia)</a:t>
            </a:r>
          </a:p>
          <a:p>
            <a:pPr lvl="1"/>
            <a:r>
              <a:rPr lang="en-US" altLang="ko-KR" dirty="0" err="1" smtClean="0"/>
              <a:t>Tx</a:t>
            </a:r>
            <a:r>
              <a:rPr lang="en-US" altLang="ko-KR" dirty="0" smtClean="0"/>
              <a:t> of coronary obstruction (PCI, CABG)</a:t>
            </a:r>
          </a:p>
          <a:p>
            <a:r>
              <a:rPr lang="en-US" altLang="ko-KR" dirty="0" smtClean="0"/>
              <a:t>Pulmonologist</a:t>
            </a:r>
          </a:p>
          <a:p>
            <a:pPr lvl="1"/>
            <a:r>
              <a:rPr lang="en-US" altLang="ko-KR" dirty="0" smtClean="0"/>
              <a:t>PFT, ABGA</a:t>
            </a:r>
          </a:p>
          <a:p>
            <a:pPr lvl="1"/>
            <a:r>
              <a:rPr lang="en-US" altLang="ko-KR" dirty="0" err="1" smtClean="0"/>
              <a:t>Mucolytics</a:t>
            </a:r>
            <a:r>
              <a:rPr lang="en-US" altLang="ko-KR" dirty="0" smtClean="0"/>
              <a:t>, bronchodilators, respiratory therapy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Interdisciplinary approach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139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Patients with DOE </a:t>
            </a:r>
          </a:p>
          <a:p>
            <a:pPr lvl="1"/>
            <a:r>
              <a:rPr lang="en-US" altLang="ko-KR" dirty="0" smtClean="0"/>
              <a:t>should undergo evaluation of LV function</a:t>
            </a:r>
            <a:br>
              <a:rPr lang="en-US" altLang="ko-KR" dirty="0" smtClean="0"/>
            </a:br>
            <a:endParaRPr lang="en-US" altLang="ko-KR" dirty="0" smtClean="0"/>
          </a:p>
          <a:p>
            <a:r>
              <a:rPr lang="en-US" altLang="ko-KR" dirty="0" smtClean="0"/>
              <a:t>Patients with 1 risk factor of coronary disease, known CHD, peripheral arterial disease or cerebrovascular disease</a:t>
            </a:r>
          </a:p>
          <a:p>
            <a:pPr lvl="1"/>
            <a:r>
              <a:rPr lang="en-US" altLang="ko-KR" dirty="0" smtClean="0"/>
              <a:t>12-lead ECG</a:t>
            </a:r>
            <a:br>
              <a:rPr lang="en-US" altLang="ko-KR" dirty="0" smtClean="0"/>
            </a:br>
            <a:endParaRPr lang="en-US" altLang="ko-KR" dirty="0" smtClean="0"/>
          </a:p>
          <a:p>
            <a:r>
              <a:rPr lang="en-US" altLang="ko-KR" dirty="0" smtClean="0"/>
              <a:t>Patients with 3 or more risk factors</a:t>
            </a:r>
            <a:r>
              <a:rPr lang="ko-KR" altLang="en-US" dirty="0" smtClean="0"/>
              <a:t> </a:t>
            </a:r>
            <a:r>
              <a:rPr lang="en-US" altLang="ko-KR" dirty="0" smtClean="0"/>
              <a:t>and poor functional capacity</a:t>
            </a:r>
          </a:p>
          <a:p>
            <a:pPr lvl="1"/>
            <a:r>
              <a:rPr lang="en-US" altLang="ko-KR" dirty="0" smtClean="0"/>
              <a:t>Noninvasive stress test</a:t>
            </a:r>
          </a:p>
        </p:txBody>
      </p:sp>
      <p:sp>
        <p:nvSpPr>
          <p:cNvPr id="5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 smtClean="0"/>
              <a:t>Evaluation and </a:t>
            </a:r>
            <a:r>
              <a:rPr lang="en-US" altLang="ko-KR" sz="3600" dirty="0" err="1" smtClean="0"/>
              <a:t>mamagement</a:t>
            </a:r>
            <a:r>
              <a:rPr lang="en-US" altLang="ko-KR" sz="3600" dirty="0" smtClean="0"/>
              <a:t> of Heart problem (AHA guideline 2007)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6240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Stable angina with left main disease, 3-vessel disease, 2-vessel disease with significant proximal LAD stenosis</a:t>
            </a:r>
          </a:p>
          <a:p>
            <a:r>
              <a:rPr lang="en-US" altLang="ko-KR" dirty="0" smtClean="0"/>
              <a:t>High risk unstable angina</a:t>
            </a:r>
          </a:p>
          <a:p>
            <a:r>
              <a:rPr lang="en-US" altLang="ko-KR" dirty="0" smtClean="0"/>
              <a:t>Acute ST-elevation angina</a:t>
            </a:r>
          </a:p>
          <a:p>
            <a:pPr lvl="1"/>
            <a:r>
              <a:rPr lang="en-US" altLang="ko-KR" dirty="0" smtClean="0"/>
              <a:t>Coronary revascularization before surgery is recommended</a:t>
            </a:r>
            <a:endParaRPr lang="ko-KR" altLang="en-US" dirty="0"/>
          </a:p>
        </p:txBody>
      </p:sp>
      <p:sp>
        <p:nvSpPr>
          <p:cNvPr id="4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 smtClean="0"/>
              <a:t>Evaluation and </a:t>
            </a:r>
            <a:r>
              <a:rPr lang="en-US" altLang="ko-KR" sz="3600" dirty="0" err="1" smtClean="0"/>
              <a:t>mamagement</a:t>
            </a:r>
            <a:r>
              <a:rPr lang="en-US" altLang="ko-KR" sz="3600" dirty="0" smtClean="0"/>
              <a:t> of Heart problem (AHA guideline 2007)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40836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 patients who are undergoing preparation for PCI and who </a:t>
            </a:r>
            <a:r>
              <a:rPr lang="en-US" altLang="ko-KR" dirty="0" smtClean="0"/>
              <a:t>are likely </a:t>
            </a:r>
            <a:r>
              <a:rPr lang="en-US" altLang="ko-KR" dirty="0"/>
              <a:t>to require invasive or surgical procedures within the next </a:t>
            </a:r>
            <a:r>
              <a:rPr lang="en-US" altLang="ko-KR" dirty="0" smtClean="0"/>
              <a:t>12 months</a:t>
            </a:r>
            <a:r>
              <a:rPr lang="en-US" altLang="ko-KR" dirty="0"/>
              <a:t>, consideration should be given to implantation of a </a:t>
            </a:r>
            <a:r>
              <a:rPr lang="en-US" altLang="ko-KR" dirty="0" err="1"/>
              <a:t>baremetal</a:t>
            </a:r>
            <a:r>
              <a:rPr lang="en-US" altLang="ko-KR" dirty="0"/>
              <a:t> stent or performance of balloon angioplasty with provisional stent implantation instead of the routine use of a DES.</a:t>
            </a:r>
            <a:endParaRPr lang="ko-KR" altLang="en-US" dirty="0"/>
          </a:p>
        </p:txBody>
      </p:sp>
      <p:sp>
        <p:nvSpPr>
          <p:cNvPr id="4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 smtClean="0"/>
              <a:t>Evaluation and </a:t>
            </a:r>
            <a:r>
              <a:rPr lang="en-US" altLang="ko-KR" sz="3600" dirty="0" err="1" smtClean="0"/>
              <a:t>mamagement</a:t>
            </a:r>
            <a:r>
              <a:rPr lang="en-US" altLang="ko-KR" sz="3600" dirty="0" smtClean="0"/>
              <a:t> of Heart problem (AHA guideline 2007)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43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22353</TotalTime>
  <Words>930</Words>
  <Application>Microsoft Office PowerPoint</Application>
  <PresentationFormat>화면 슬라이드 쇼(4:3)</PresentationFormat>
  <Paragraphs>307</Paragraphs>
  <Slides>39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0" baseType="lpstr">
      <vt:lpstr>광장</vt:lpstr>
      <vt:lpstr>Esophageal caner -Preoperative evaluation and staging-</vt:lpstr>
      <vt:lpstr>PowerPoint 프레젠테이션</vt:lpstr>
      <vt:lpstr>PowerPoint 프레젠테이션</vt:lpstr>
      <vt:lpstr>Medical Fitness for Esophagectomy</vt:lpstr>
      <vt:lpstr>ECOG (Eastern Cooperative Oncology Group) performance status</vt:lpstr>
      <vt:lpstr>Interdisciplinary approach</vt:lpstr>
      <vt:lpstr>Evaluation and mamagement of Heart problem (AHA guideline 2007)</vt:lpstr>
      <vt:lpstr>Evaluation and mamagement of Heart problem (AHA guideline 2007)</vt:lpstr>
      <vt:lpstr>Evaluation and mamagement of Heart problem (AHA guideline 2007)</vt:lpstr>
      <vt:lpstr>Nutrition</vt:lpstr>
      <vt:lpstr>Feeding and Nutrition</vt:lpstr>
      <vt:lpstr>Presentation</vt:lpstr>
      <vt:lpstr>Evaluation</vt:lpstr>
      <vt:lpstr>Upper GI endoscopy</vt:lpstr>
      <vt:lpstr>PowerPoint 프레젠테이션</vt:lpstr>
      <vt:lpstr>Primary sites of esophageal cancer</vt:lpstr>
      <vt:lpstr>Staging modalities</vt:lpstr>
      <vt:lpstr>EUS</vt:lpstr>
      <vt:lpstr>EUS T-staging</vt:lpstr>
      <vt:lpstr>EUS N-staging</vt:lpstr>
      <vt:lpstr>Bronchoscopy</vt:lpstr>
      <vt:lpstr>Chest CT T-staging</vt:lpstr>
      <vt:lpstr>Chest CT N-staging</vt:lpstr>
      <vt:lpstr>PET-CT M-staging</vt:lpstr>
      <vt:lpstr>M stage</vt:lpstr>
      <vt:lpstr>Staging</vt:lpstr>
      <vt:lpstr>Grouping – general rule</vt:lpstr>
      <vt:lpstr>Staging</vt:lpstr>
      <vt:lpstr>N &amp; M staging</vt:lpstr>
      <vt:lpstr>PowerPoint 프레젠테이션</vt:lpstr>
      <vt:lpstr>LN maps in esophageal cancer</vt:lpstr>
      <vt:lpstr>Staging (adenocarcinoma)</vt:lpstr>
      <vt:lpstr>PowerPoint 프레젠테이션</vt:lpstr>
      <vt:lpstr>Staging (squamous cell carcinoma)</vt:lpstr>
      <vt:lpstr>PowerPoint 프레젠테이션</vt:lpstr>
      <vt:lpstr>Siewert</vt:lpstr>
      <vt:lpstr>Siewert-Stein classification of GEJ adenocarcinoma</vt:lpstr>
      <vt:lpstr>PowerPoint 프레젠테이션</vt:lpstr>
      <vt:lpstr>PowerPoint 프레젠테이션</vt:lpstr>
    </vt:vector>
  </TitlesOfParts>
  <Company>Customer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Esophageal caner -Preoperative evaluation and staging-</dc:title>
  <dc:creator>Preferred Customer</dc:creator>
  <cp:lastModifiedBy>Preferred Customer</cp:lastModifiedBy>
  <cp:revision>39</cp:revision>
  <dcterms:created xsi:type="dcterms:W3CDTF">2011-04-28T06:38:11Z</dcterms:created>
  <dcterms:modified xsi:type="dcterms:W3CDTF">2011-05-15T07:52:32Z</dcterms:modified>
</cp:coreProperties>
</file>