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8"/>
  </p:notesMasterIdLst>
  <p:handoutMasterIdLst>
    <p:handoutMasterId r:id="rId139"/>
  </p:handoutMasterIdLst>
  <p:sldIdLst>
    <p:sldId id="675" r:id="rId2"/>
    <p:sldId id="964" r:id="rId3"/>
    <p:sldId id="965" r:id="rId4"/>
    <p:sldId id="966" r:id="rId5"/>
    <p:sldId id="967" r:id="rId6"/>
    <p:sldId id="958" r:id="rId7"/>
    <p:sldId id="962" r:id="rId8"/>
    <p:sldId id="963" r:id="rId9"/>
    <p:sldId id="961" r:id="rId10"/>
    <p:sldId id="676" r:id="rId11"/>
    <p:sldId id="679" r:id="rId12"/>
    <p:sldId id="691" r:id="rId13"/>
    <p:sldId id="680" r:id="rId14"/>
    <p:sldId id="681" r:id="rId15"/>
    <p:sldId id="654" r:id="rId16"/>
    <p:sldId id="650" r:id="rId17"/>
    <p:sldId id="642" r:id="rId18"/>
    <p:sldId id="604" r:id="rId19"/>
    <p:sldId id="653" r:id="rId20"/>
    <p:sldId id="605" r:id="rId21"/>
    <p:sldId id="606" r:id="rId22"/>
    <p:sldId id="607" r:id="rId23"/>
    <p:sldId id="598" r:id="rId24"/>
    <p:sldId id="645" r:id="rId25"/>
    <p:sldId id="804" r:id="rId26"/>
    <p:sldId id="647" r:id="rId27"/>
    <p:sldId id="648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822" r:id="rId36"/>
    <p:sldId id="823" r:id="rId37"/>
    <p:sldId id="824" r:id="rId38"/>
    <p:sldId id="825" r:id="rId39"/>
    <p:sldId id="827" r:id="rId40"/>
    <p:sldId id="828" r:id="rId41"/>
    <p:sldId id="829" r:id="rId42"/>
    <p:sldId id="830" r:id="rId43"/>
    <p:sldId id="831" r:id="rId44"/>
    <p:sldId id="834" r:id="rId45"/>
    <p:sldId id="833" r:id="rId46"/>
    <p:sldId id="880" r:id="rId47"/>
    <p:sldId id="881" r:id="rId48"/>
    <p:sldId id="835" r:id="rId49"/>
    <p:sldId id="882" r:id="rId50"/>
    <p:sldId id="883" r:id="rId51"/>
    <p:sldId id="884" r:id="rId52"/>
    <p:sldId id="836" r:id="rId53"/>
    <p:sldId id="838" r:id="rId54"/>
    <p:sldId id="839" r:id="rId55"/>
    <p:sldId id="840" r:id="rId56"/>
    <p:sldId id="841" r:id="rId57"/>
    <p:sldId id="843" r:id="rId58"/>
    <p:sldId id="898" r:id="rId59"/>
    <p:sldId id="847" r:id="rId60"/>
    <p:sldId id="848" r:id="rId61"/>
    <p:sldId id="846" r:id="rId62"/>
    <p:sldId id="849" r:id="rId63"/>
    <p:sldId id="850" r:id="rId64"/>
    <p:sldId id="854" r:id="rId65"/>
    <p:sldId id="860" r:id="rId66"/>
    <p:sldId id="592" r:id="rId67"/>
    <p:sldId id="613" r:id="rId68"/>
    <p:sldId id="660" r:id="rId69"/>
    <p:sldId id="661" r:id="rId70"/>
    <p:sldId id="567" r:id="rId71"/>
    <p:sldId id="572" r:id="rId72"/>
    <p:sldId id="716" r:id="rId73"/>
    <p:sldId id="864" r:id="rId74"/>
    <p:sldId id="868" r:id="rId75"/>
    <p:sldId id="870" r:id="rId76"/>
    <p:sldId id="869" r:id="rId77"/>
    <p:sldId id="871" r:id="rId78"/>
    <p:sldId id="872" r:id="rId79"/>
    <p:sldId id="866" r:id="rId80"/>
    <p:sldId id="876" r:id="rId81"/>
    <p:sldId id="874" r:id="rId82"/>
    <p:sldId id="712" r:id="rId83"/>
    <p:sldId id="873" r:id="rId84"/>
    <p:sldId id="875" r:id="rId85"/>
    <p:sldId id="879" r:id="rId86"/>
    <p:sldId id="701" r:id="rId87"/>
    <p:sldId id="698" r:id="rId88"/>
    <p:sldId id="696" r:id="rId89"/>
    <p:sldId id="597" r:id="rId90"/>
    <p:sldId id="699" r:id="rId91"/>
    <p:sldId id="886" r:id="rId92"/>
    <p:sldId id="719" r:id="rId93"/>
    <p:sldId id="720" r:id="rId94"/>
    <p:sldId id="732" r:id="rId95"/>
    <p:sldId id="742" r:id="rId96"/>
    <p:sldId id="744" r:id="rId97"/>
    <p:sldId id="899" r:id="rId98"/>
    <p:sldId id="900" r:id="rId99"/>
    <p:sldId id="865" r:id="rId100"/>
    <p:sldId id="902" r:id="rId101"/>
    <p:sldId id="903" r:id="rId102"/>
    <p:sldId id="904" r:id="rId103"/>
    <p:sldId id="905" r:id="rId104"/>
    <p:sldId id="906" r:id="rId105"/>
    <p:sldId id="907" r:id="rId106"/>
    <p:sldId id="908" r:id="rId107"/>
    <p:sldId id="909" r:id="rId108"/>
    <p:sldId id="910" r:id="rId109"/>
    <p:sldId id="911" r:id="rId110"/>
    <p:sldId id="912" r:id="rId111"/>
    <p:sldId id="913" r:id="rId112"/>
    <p:sldId id="915" r:id="rId113"/>
    <p:sldId id="916" r:id="rId114"/>
    <p:sldId id="920" r:id="rId115"/>
    <p:sldId id="922" r:id="rId116"/>
    <p:sldId id="923" r:id="rId117"/>
    <p:sldId id="924" r:id="rId118"/>
    <p:sldId id="925" r:id="rId119"/>
    <p:sldId id="926" r:id="rId120"/>
    <p:sldId id="927" r:id="rId121"/>
    <p:sldId id="928" r:id="rId122"/>
    <p:sldId id="934" r:id="rId123"/>
    <p:sldId id="914" r:id="rId124"/>
    <p:sldId id="940" r:id="rId125"/>
    <p:sldId id="939" r:id="rId126"/>
    <p:sldId id="941" r:id="rId127"/>
    <p:sldId id="942" r:id="rId128"/>
    <p:sldId id="943" r:id="rId129"/>
    <p:sldId id="944" r:id="rId130"/>
    <p:sldId id="945" r:id="rId131"/>
    <p:sldId id="951" r:id="rId132"/>
    <p:sldId id="952" r:id="rId133"/>
    <p:sldId id="953" r:id="rId134"/>
    <p:sldId id="954" r:id="rId135"/>
    <p:sldId id="955" r:id="rId136"/>
    <p:sldId id="956" r:id="rId137"/>
  </p:sldIdLst>
  <p:sldSz cx="9144000" cy="6858000" type="screen4x3"/>
  <p:notesSz cx="6648450" cy="97821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1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34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51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68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854" algn="l" defTabSz="91434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025" algn="l" defTabSz="91434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196" algn="l" defTabSz="91434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366" algn="l" defTabSz="91434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00"/>
    <a:srgbClr val="CCFFCC"/>
    <a:srgbClr val="66FF99"/>
    <a:srgbClr val="FFCCFF"/>
    <a:srgbClr val="CCECF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2" autoAdjust="0"/>
    <p:restoredTop sz="92934" autoAdjust="0"/>
  </p:normalViewPr>
  <p:slideViewPr>
    <p:cSldViewPr>
      <p:cViewPr>
        <p:scale>
          <a:sx n="60" d="100"/>
          <a:sy n="60" d="100"/>
        </p:scale>
        <p:origin x="-3060" y="-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3.xml"/><Relationship Id="rId2" Type="http://schemas.openxmlformats.org/officeDocument/2006/relationships/slide" Target="slides/slide117.xml"/><Relationship Id="rId1" Type="http://schemas.openxmlformats.org/officeDocument/2006/relationships/slide" Target="slides/slide10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6.039396439715139E-2"/>
          <c:y val="4.7618374255379493E-2"/>
          <c:w val="0.91467135649320896"/>
          <c:h val="0.776924036659073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진출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5"/>
            <c:spPr>
              <a:solidFill>
                <a:schemeClr val="accent6">
                  <a:lumMod val="75000"/>
                </a:schemeClr>
              </a:solidFill>
            </c:spPr>
          </c:dPt>
          <c:cat>
            <c:numRef>
              <c:f>Sheet1!$A$2:$A$37</c:f>
              <c:numCache>
                <c:formatCode>General</c:formatCode>
                <c:ptCount val="36"/>
                <c:pt idx="0">
                  <c:v>65</c:v>
                </c:pt>
                <c:pt idx="1">
                  <c:v>64</c:v>
                </c:pt>
                <c:pt idx="2">
                  <c:v>63</c:v>
                </c:pt>
                <c:pt idx="3">
                  <c:v>62</c:v>
                </c:pt>
                <c:pt idx="4">
                  <c:v>61</c:v>
                </c:pt>
                <c:pt idx="5">
                  <c:v>60</c:v>
                </c:pt>
                <c:pt idx="6">
                  <c:v>59</c:v>
                </c:pt>
                <c:pt idx="7">
                  <c:v>58</c:v>
                </c:pt>
                <c:pt idx="8">
                  <c:v>57</c:v>
                </c:pt>
                <c:pt idx="9">
                  <c:v>56</c:v>
                </c:pt>
                <c:pt idx="10">
                  <c:v>55</c:v>
                </c:pt>
                <c:pt idx="11">
                  <c:v>54</c:v>
                </c:pt>
                <c:pt idx="12">
                  <c:v>53</c:v>
                </c:pt>
                <c:pt idx="13">
                  <c:v>52</c:v>
                </c:pt>
                <c:pt idx="14">
                  <c:v>51</c:v>
                </c:pt>
                <c:pt idx="15">
                  <c:v>50</c:v>
                </c:pt>
                <c:pt idx="16">
                  <c:v>49</c:v>
                </c:pt>
                <c:pt idx="17">
                  <c:v>48</c:v>
                </c:pt>
                <c:pt idx="18">
                  <c:v>47</c:v>
                </c:pt>
                <c:pt idx="19">
                  <c:v>46</c:v>
                </c:pt>
                <c:pt idx="20">
                  <c:v>45</c:v>
                </c:pt>
                <c:pt idx="21">
                  <c:v>44</c:v>
                </c:pt>
                <c:pt idx="22">
                  <c:v>43</c:v>
                </c:pt>
                <c:pt idx="23">
                  <c:v>42</c:v>
                </c:pt>
                <c:pt idx="24">
                  <c:v>41</c:v>
                </c:pt>
                <c:pt idx="25">
                  <c:v>40</c:v>
                </c:pt>
                <c:pt idx="26">
                  <c:v>39</c:v>
                </c:pt>
                <c:pt idx="27">
                  <c:v>38</c:v>
                </c:pt>
                <c:pt idx="28">
                  <c:v>37</c:v>
                </c:pt>
                <c:pt idx="29">
                  <c:v>36</c:v>
                </c:pt>
                <c:pt idx="30">
                  <c:v>35</c:v>
                </c:pt>
                <c:pt idx="31">
                  <c:v>34</c:v>
                </c:pt>
                <c:pt idx="32">
                  <c:v>33</c:v>
                </c:pt>
                <c:pt idx="33">
                  <c:v>32</c:v>
                </c:pt>
                <c:pt idx="34">
                  <c:v>31</c:v>
                </c:pt>
                <c:pt idx="35">
                  <c:v>30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18</c:v>
                </c:pt>
                <c:pt idx="6">
                  <c:v>13</c:v>
                </c:pt>
                <c:pt idx="7">
                  <c:v>21</c:v>
                </c:pt>
                <c:pt idx="8">
                  <c:v>19</c:v>
                </c:pt>
                <c:pt idx="9">
                  <c:v>18</c:v>
                </c:pt>
                <c:pt idx="10">
                  <c:v>25</c:v>
                </c:pt>
                <c:pt idx="11">
                  <c:v>32</c:v>
                </c:pt>
                <c:pt idx="12">
                  <c:v>32</c:v>
                </c:pt>
                <c:pt idx="13">
                  <c:v>34</c:v>
                </c:pt>
                <c:pt idx="14">
                  <c:v>55</c:v>
                </c:pt>
                <c:pt idx="15">
                  <c:v>56</c:v>
                </c:pt>
                <c:pt idx="16">
                  <c:v>54</c:v>
                </c:pt>
                <c:pt idx="17">
                  <c:v>60</c:v>
                </c:pt>
                <c:pt idx="18">
                  <c:v>50</c:v>
                </c:pt>
                <c:pt idx="19">
                  <c:v>42</c:v>
                </c:pt>
                <c:pt idx="20">
                  <c:v>46</c:v>
                </c:pt>
                <c:pt idx="21">
                  <c:v>28</c:v>
                </c:pt>
                <c:pt idx="22">
                  <c:v>37</c:v>
                </c:pt>
                <c:pt idx="23">
                  <c:v>44</c:v>
                </c:pt>
                <c:pt idx="24">
                  <c:v>43</c:v>
                </c:pt>
                <c:pt idx="25">
                  <c:v>36</c:v>
                </c:pt>
                <c:pt idx="26">
                  <c:v>34</c:v>
                </c:pt>
                <c:pt idx="27">
                  <c:v>22</c:v>
                </c:pt>
                <c:pt idx="28">
                  <c:v>46</c:v>
                </c:pt>
                <c:pt idx="29">
                  <c:v>26</c:v>
                </c:pt>
                <c:pt idx="30">
                  <c:v>28</c:v>
                </c:pt>
                <c:pt idx="31">
                  <c:v>23</c:v>
                </c:pt>
                <c:pt idx="32">
                  <c:v>30</c:v>
                </c:pt>
                <c:pt idx="33">
                  <c:v>16</c:v>
                </c:pt>
                <c:pt idx="34">
                  <c:v>9</c:v>
                </c:pt>
                <c:pt idx="35">
                  <c:v>2</c:v>
                </c:pt>
              </c:numCache>
            </c:numRef>
          </c:val>
        </c:ser>
        <c:axId val="68142592"/>
        <c:axId val="68144128"/>
      </c:barChart>
      <c:catAx>
        <c:axId val="68142592"/>
        <c:scaling>
          <c:orientation val="minMax"/>
        </c:scaling>
        <c:axPos val="b"/>
        <c:numFmt formatCode="General" sourceLinked="1"/>
        <c:tickLblPos val="nextTo"/>
        <c:crossAx val="68144128"/>
        <c:crosses val="autoZero"/>
        <c:auto val="1"/>
        <c:lblAlgn val="ctr"/>
        <c:lblOffset val="100"/>
      </c:catAx>
      <c:valAx>
        <c:axId val="68144128"/>
        <c:scaling>
          <c:orientation val="minMax"/>
        </c:scaling>
        <c:axPos val="l"/>
        <c:majorGridlines/>
        <c:numFmt formatCode="General" sourceLinked="1"/>
        <c:tickLblPos val="nextTo"/>
        <c:crossAx val="68142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6.0393964397151417E-2"/>
          <c:y val="4.7618374255379473E-2"/>
          <c:w val="0.91467135649320941"/>
          <c:h val="0.776924036659074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퇴직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5"/>
            <c:spPr>
              <a:solidFill>
                <a:schemeClr val="accent6">
                  <a:lumMod val="75000"/>
                </a:schemeClr>
              </a:solidFill>
            </c:spPr>
          </c:dPt>
          <c:cat>
            <c:numRef>
              <c:f>Sheet1!$A$2:$A$17</c:f>
              <c:numCache>
                <c:formatCode>General</c:formatCode>
                <c:ptCount val="16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18</c:v>
                </c:pt>
                <c:pt idx="6">
                  <c:v>13</c:v>
                </c:pt>
                <c:pt idx="7">
                  <c:v>21</c:v>
                </c:pt>
                <c:pt idx="8">
                  <c:v>19</c:v>
                </c:pt>
                <c:pt idx="9">
                  <c:v>18</c:v>
                </c:pt>
                <c:pt idx="10">
                  <c:v>25</c:v>
                </c:pt>
                <c:pt idx="11">
                  <c:v>32</c:v>
                </c:pt>
                <c:pt idx="12">
                  <c:v>32</c:v>
                </c:pt>
                <c:pt idx="13">
                  <c:v>34</c:v>
                </c:pt>
                <c:pt idx="14">
                  <c:v>55</c:v>
                </c:pt>
                <c:pt idx="15">
                  <c:v>56</c:v>
                </c:pt>
              </c:numCache>
            </c:numRef>
          </c:val>
        </c:ser>
        <c:axId val="69896832"/>
        <c:axId val="69898624"/>
      </c:barChart>
      <c:catAx>
        <c:axId val="69896832"/>
        <c:scaling>
          <c:orientation val="minMax"/>
        </c:scaling>
        <c:axPos val="b"/>
        <c:numFmt formatCode="General" sourceLinked="1"/>
        <c:tickLblPos val="nextTo"/>
        <c:crossAx val="69898624"/>
        <c:crosses val="autoZero"/>
        <c:auto val="1"/>
        <c:lblAlgn val="ctr"/>
        <c:lblOffset val="100"/>
      </c:catAx>
      <c:valAx>
        <c:axId val="69898624"/>
        <c:scaling>
          <c:orientation val="minMax"/>
        </c:scaling>
        <c:axPos val="l"/>
        <c:majorGridlines/>
        <c:numFmt formatCode="General" sourceLinked="1"/>
        <c:tickLblPos val="nextTo"/>
        <c:crossAx val="69896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676715757752503E-2"/>
          <c:y val="4.4014513093316866E-2"/>
          <c:w val="0.92323284242247494"/>
          <c:h val="0.8227214949972877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파트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9.2592592592593611E-3"/>
                  <c:y val="4.2478940248469126E-4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일반흉부</a:t>
                    </a:r>
                    <a:endParaRPr lang="en-US" altLang="ko-KR" sz="1400" b="1" baseline="0" dirty="0" smtClean="0"/>
                  </a:p>
                  <a:p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smtClean="0"/>
                      <a:t>전체</a:t>
                    </a:r>
                    <a:r>
                      <a:rPr lang="en-US" altLang="ko-KR" sz="1400" dirty="0" smtClean="0"/>
                      <a:t>)</a:t>
                    </a:r>
                    <a:endParaRPr lang="en-US" altLang="en-US" sz="1400" dirty="0" smtClean="0"/>
                  </a:p>
                  <a:p>
                    <a:r>
                      <a:rPr lang="en-US" altLang="en-US" sz="1400" dirty="0" smtClean="0"/>
                      <a:t>252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1387755409474492E-2"/>
                  <c:y val="7.5586839557509524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소아심장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38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37915749474175E-3"/>
                  <c:y val="-2.675178948370821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정맥류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57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632169871897594E-2"/>
                  <c:y val="-2.9639563857984186E-4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보건지소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24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9.4049107537957175E-3"/>
                  <c:y val="-1.2746004412208137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원로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13</a:t>
                    </a:r>
                    <a:endParaRPr lang="en-US" alt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일반흉부</c:v>
                </c:pt>
                <c:pt idx="1">
                  <c:v>심장파트</c:v>
                </c:pt>
                <c:pt idx="2">
                  <c:v>개원의</c:v>
                </c:pt>
                <c:pt idx="3">
                  <c:v>군복무중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252</c:v>
                </c:pt>
                <c:pt idx="1">
                  <c:v>38</c:v>
                </c:pt>
                <c:pt idx="2">
                  <c:v>57</c:v>
                </c:pt>
                <c:pt idx="3">
                  <c:v>24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파트2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7366375487469745E-2"/>
                  <c:y val="-7.55868395575104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폐</a:t>
                    </a:r>
                    <a:r>
                      <a:rPr lang="en-US" altLang="ko-KR" sz="1400" b="1" dirty="0" smtClean="0"/>
                      <a:t>, </a:t>
                    </a:r>
                    <a:r>
                      <a:rPr lang="ko-KR" altLang="en-US" sz="1400" b="1" dirty="0" smtClean="0"/>
                      <a:t>식도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120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96793011699267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성인심장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172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89310038997574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개원의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265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086415539516325E-2"/>
                  <c:y val="-7.5586839557509524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응급의학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16</a:t>
                    </a:r>
                    <a:endParaRPr lang="en-US" alt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08641975308644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기타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144</a:t>
                    </a:r>
                    <a:endParaRPr lang="en-US" alt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일반흉부</c:v>
                </c:pt>
                <c:pt idx="1">
                  <c:v>심장파트</c:v>
                </c:pt>
                <c:pt idx="2">
                  <c:v>개원의</c:v>
                </c:pt>
                <c:pt idx="3">
                  <c:v>군복무중</c:v>
                </c:pt>
                <c:pt idx="4">
                  <c:v>기타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120</c:v>
                </c:pt>
                <c:pt idx="1">
                  <c:v>172</c:v>
                </c:pt>
                <c:pt idx="2">
                  <c:v>265</c:v>
                </c:pt>
                <c:pt idx="3">
                  <c:v>16</c:v>
                </c:pt>
                <c:pt idx="4">
                  <c:v>144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파트3</c:v>
                </c:pt>
              </c:strCache>
            </c:strRef>
          </c:tx>
          <c:dLbls>
            <c:dLbl>
              <c:idx val="1"/>
              <c:layout>
                <c:manualLayout>
                  <c:x val="1.6586904656544752E-2"/>
                  <c:y val="-0.1713301696636875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소아</a:t>
                    </a:r>
                    <a:r>
                      <a:rPr lang="en-US" altLang="ko-KR" sz="1400" b="1" dirty="0" smtClean="0"/>
                      <a:t>+</a:t>
                    </a:r>
                    <a:r>
                      <a:rPr lang="ko-KR" altLang="en-US" sz="1400" b="1" dirty="0" smtClean="0"/>
                      <a:t>일반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3</a:t>
                    </a:r>
                    <a:endParaRPr lang="en-US" altLang="en-US" sz="1400" dirty="0"/>
                  </a:p>
                </c:rich>
              </c:tx>
              <c:showVal val="1"/>
            </c:dLbl>
            <c:showVal val="1"/>
          </c:dLbls>
          <c:cat>
            <c:strRef>
              <c:f>Sheet1!$A$2:$A$6</c:f>
              <c:strCache>
                <c:ptCount val="5"/>
                <c:pt idx="0">
                  <c:v>일반흉부</c:v>
                </c:pt>
                <c:pt idx="1">
                  <c:v>심장파트</c:v>
                </c:pt>
                <c:pt idx="2">
                  <c:v>개원의</c:v>
                </c:pt>
                <c:pt idx="3">
                  <c:v>군복무중</c:v>
                </c:pt>
                <c:pt idx="4">
                  <c:v>기타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파트4</c:v>
                </c:pt>
              </c:strCache>
            </c:strRef>
          </c:tx>
          <c:dLbls>
            <c:dLbl>
              <c:idx val="1"/>
              <c:layout>
                <c:manualLayout>
                  <c:x val="3.1679036604219377E-2"/>
                  <c:y val="-0.2650727300141254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성인</a:t>
                    </a:r>
                    <a:r>
                      <a:rPr lang="en-US" altLang="ko-KR" sz="1400" b="1" dirty="0" smtClean="0"/>
                      <a:t>+</a:t>
                    </a:r>
                    <a:r>
                      <a:rPr lang="ko-KR" altLang="en-US" sz="1400" b="1" dirty="0" smtClean="0"/>
                      <a:t>일반</a:t>
                    </a:r>
                    <a:endParaRPr lang="en-US" altLang="ko-KR" sz="1400" b="1" dirty="0" smtClean="0"/>
                  </a:p>
                  <a:p>
                    <a:r>
                      <a:rPr lang="en-US" altLang="en-US" sz="1400" dirty="0" smtClean="0"/>
                      <a:t>27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일반흉부</c:v>
                </c:pt>
                <c:pt idx="1">
                  <c:v>심장파트</c:v>
                </c:pt>
                <c:pt idx="2">
                  <c:v>개원의</c:v>
                </c:pt>
                <c:pt idx="3">
                  <c:v>군복무중</c:v>
                </c:pt>
                <c:pt idx="4">
                  <c:v>기타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1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파트5</c:v>
                </c:pt>
              </c:strCache>
            </c:strRef>
          </c:tx>
          <c:dLbls>
            <c:dLbl>
              <c:idx val="1"/>
              <c:layout>
                <c:manualLayout>
                  <c:x val="3.071857364247664E-2"/>
                  <c:y val="-1.0226641484279519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400" b="1" dirty="0" smtClean="0"/>
                      <a:t>성인</a:t>
                    </a:r>
                    <a:r>
                      <a:rPr lang="en-US" altLang="ko-KR" sz="1400" b="1" dirty="0" smtClean="0"/>
                      <a:t>+</a:t>
                    </a:r>
                    <a:r>
                      <a:rPr lang="ko-KR" altLang="en-US" sz="1400" b="1" dirty="0" smtClean="0"/>
                      <a:t>소아</a:t>
                    </a:r>
                    <a:endParaRPr lang="en-US" altLang="en-US" sz="1400" b="1" dirty="0" smtClean="0"/>
                  </a:p>
                  <a:p>
                    <a:r>
                      <a:rPr lang="en-US" altLang="en-US" sz="1400" dirty="0" smtClean="0"/>
                      <a:t>21</a:t>
                    </a:r>
                    <a:endParaRPr lang="en-US" altLang="en-US" sz="1400" dirty="0"/>
                  </a:p>
                </c:rich>
              </c:tx>
              <c:showVal val="1"/>
            </c:dLbl>
            <c:showVal val="1"/>
          </c:dLbls>
          <c:cat>
            <c:strRef>
              <c:f>Sheet1!$A$2:$A$6</c:f>
              <c:strCache>
                <c:ptCount val="5"/>
                <c:pt idx="0">
                  <c:v>일반흉부</c:v>
                </c:pt>
                <c:pt idx="1">
                  <c:v>심장파트</c:v>
                </c:pt>
                <c:pt idx="2">
                  <c:v>개원의</c:v>
                </c:pt>
                <c:pt idx="3">
                  <c:v>군복무중</c:v>
                </c:pt>
                <c:pt idx="4">
                  <c:v>기타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1">
                  <c:v>21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파트6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일반흉부</c:v>
                </c:pt>
                <c:pt idx="1">
                  <c:v>심장파트</c:v>
                </c:pt>
                <c:pt idx="2">
                  <c:v>개원의</c:v>
                </c:pt>
                <c:pt idx="3">
                  <c:v>군복무중</c:v>
                </c:pt>
                <c:pt idx="4">
                  <c:v>기타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75"/>
        <c:shape val="box"/>
        <c:axId val="70039808"/>
        <c:axId val="69795840"/>
        <c:axId val="0"/>
      </c:bar3DChart>
      <c:catAx>
        <c:axId val="70039808"/>
        <c:scaling>
          <c:orientation val="minMax"/>
        </c:scaling>
        <c:axPos val="b"/>
        <c:majorTickMark val="none"/>
        <c:tickLblPos val="nextTo"/>
        <c:crossAx val="69795840"/>
        <c:crosses val="autoZero"/>
        <c:auto val="1"/>
        <c:lblAlgn val="ctr"/>
        <c:lblOffset val="100"/>
      </c:catAx>
      <c:valAx>
        <c:axId val="69795840"/>
        <c:scaling>
          <c:orientation val="minMax"/>
        </c:scaling>
        <c:axPos val="l"/>
        <c:numFmt formatCode="General" sourceLinked="1"/>
        <c:majorTickMark val="none"/>
        <c:tickLblPos val="nextTo"/>
        <c:crossAx val="70039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ko-KR" altLang="en-US" sz="2000" dirty="0"/>
              <a:t>기타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기타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9262851513230556"/>
                  <c:y val="8.768817353627374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500" dirty="0"/>
                      <a:t>38%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500"/>
                </a:pPr>
                <a:endParaRPr lang="ko-K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기타</c:v>
                </c:pt>
                <c:pt idx="1">
                  <c:v>해외</c:v>
                </c:pt>
                <c:pt idx="2">
                  <c:v>별세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12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500"/>
          </a:pPr>
          <a:endParaRPr lang="ko-KR"/>
        </a:p>
      </c:txPr>
    </c:legend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0889B-2211-4003-BF3C-B8CCEB70987C}" type="doc">
      <dgm:prSet loTypeId="urn:microsoft.com/office/officeart/2005/8/layout/hProcess6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48E1B91D-ADA0-412D-8C12-34131F6591F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en-US" b="1" dirty="0" smtClean="0"/>
            <a:t>Infection</a:t>
          </a:r>
          <a:endParaRPr lang="ko-KR" dirty="0"/>
        </a:p>
      </dgm:t>
    </dgm:pt>
    <dgm:pt modelId="{4BFD5045-FDBF-4BCF-8E96-BAB5D2674A5F}" type="parTrans" cxnId="{C88173F4-8074-496C-A974-AFD33ABED619}">
      <dgm:prSet/>
      <dgm:spPr/>
      <dgm:t>
        <a:bodyPr/>
        <a:lstStyle/>
        <a:p>
          <a:pPr latinLnBrk="1"/>
          <a:endParaRPr lang="ko-KR" altLang="en-US"/>
        </a:p>
      </dgm:t>
    </dgm:pt>
    <dgm:pt modelId="{87502035-2F75-4512-848B-3C75AFDAB1E9}" type="sibTrans" cxnId="{C88173F4-8074-496C-A974-AFD33ABED619}">
      <dgm:prSet/>
      <dgm:spPr/>
      <dgm:t>
        <a:bodyPr/>
        <a:lstStyle/>
        <a:p>
          <a:pPr latinLnBrk="1"/>
          <a:endParaRPr lang="ko-KR" altLang="en-US"/>
        </a:p>
      </dgm:t>
    </dgm:pt>
    <dgm:pt modelId="{CAD9A845-3351-43B4-B35D-5F303D99F581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en-US" b="1" dirty="0" smtClean="0"/>
            <a:t>Cancer</a:t>
          </a:r>
          <a:endParaRPr lang="ko-KR" b="1" dirty="0"/>
        </a:p>
      </dgm:t>
    </dgm:pt>
    <dgm:pt modelId="{CFDB746E-6664-493B-A74D-0ECE20E2028C}" type="parTrans" cxnId="{05E37973-AA91-49B2-AEC9-19159A77D898}">
      <dgm:prSet/>
      <dgm:spPr/>
      <dgm:t>
        <a:bodyPr/>
        <a:lstStyle/>
        <a:p>
          <a:pPr latinLnBrk="1"/>
          <a:endParaRPr lang="ko-KR" altLang="en-US"/>
        </a:p>
      </dgm:t>
    </dgm:pt>
    <dgm:pt modelId="{AF0B0240-29C5-44DB-BB96-D6FC6602BE7D}" type="sibTrans" cxnId="{05E37973-AA91-49B2-AEC9-19159A77D898}">
      <dgm:prSet/>
      <dgm:spPr/>
      <dgm:t>
        <a:bodyPr/>
        <a:lstStyle/>
        <a:p>
          <a:pPr latinLnBrk="1"/>
          <a:endParaRPr lang="ko-KR" altLang="en-US"/>
        </a:p>
      </dgm:t>
    </dgm:pt>
    <dgm:pt modelId="{77ECBFC8-B0D5-4192-90C7-C44FFB12E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endParaRPr lang="ko-KR" altLang="en-US" sz="2000" dirty="0"/>
        </a:p>
      </dgm:t>
    </dgm:pt>
    <dgm:pt modelId="{978F1807-062C-47A0-A22D-6560CFBAA0FC}" type="parTrans" cxnId="{E48A5668-4BEF-4D32-8275-04326DE37FBC}">
      <dgm:prSet/>
      <dgm:spPr/>
      <dgm:t>
        <a:bodyPr/>
        <a:lstStyle/>
        <a:p>
          <a:pPr latinLnBrk="1"/>
          <a:endParaRPr lang="ko-KR" altLang="en-US"/>
        </a:p>
      </dgm:t>
    </dgm:pt>
    <dgm:pt modelId="{9814CE7C-B651-4204-91A0-69D05B061468}" type="sibTrans" cxnId="{E48A5668-4BEF-4D32-8275-04326DE37FBC}">
      <dgm:prSet/>
      <dgm:spPr/>
      <dgm:t>
        <a:bodyPr/>
        <a:lstStyle/>
        <a:p>
          <a:pPr latinLnBrk="1"/>
          <a:endParaRPr lang="ko-KR" altLang="en-US"/>
        </a:p>
      </dgm:t>
    </dgm:pt>
    <dgm:pt modelId="{6504115D-1FF7-4878-9CA0-7DE0B0D6E874}" type="pres">
      <dgm:prSet presAssocID="{7550889B-2211-4003-BF3C-B8CCEB7098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679EC-BE7F-4E04-B941-D73B181310DD}" type="pres">
      <dgm:prSet presAssocID="{48E1B91D-ADA0-412D-8C12-34131F6591F6}" presName="compNode" presStyleCnt="0"/>
      <dgm:spPr/>
    </dgm:pt>
    <dgm:pt modelId="{78E1983E-10E6-4BFF-9E12-A0892B310B2E}" type="pres">
      <dgm:prSet presAssocID="{48E1B91D-ADA0-412D-8C12-34131F6591F6}" presName="noGeometry" presStyleCnt="0"/>
      <dgm:spPr/>
    </dgm:pt>
    <dgm:pt modelId="{E470F66C-B02E-425C-9AE5-E8683986ECBA}" type="pres">
      <dgm:prSet presAssocID="{48E1B91D-ADA0-412D-8C12-34131F6591F6}" presName="childTextVisible" presStyleLbl="bgAccFollowNode1" presStyleIdx="0" presStyleCnt="2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E22D9170-376E-4A7F-82AF-DE691F2CDE39}" type="pres">
      <dgm:prSet presAssocID="{48E1B91D-ADA0-412D-8C12-34131F6591F6}" presName="childTextHidden" presStyleLbl="bgAccFollowNode1" presStyleIdx="0" presStyleCnt="2"/>
      <dgm:spPr/>
    </dgm:pt>
    <dgm:pt modelId="{B4A3CAFC-EF62-4A3D-9553-2B92187D8AC3}" type="pres">
      <dgm:prSet presAssocID="{48E1B91D-ADA0-412D-8C12-34131F6591F6}" presName="parentText" presStyleLbl="node1" presStyleIdx="0" presStyleCnt="2" custScaleX="16591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6EDB28-FAF9-4A7B-80B5-C750E1D8B326}" type="pres">
      <dgm:prSet presAssocID="{48E1B91D-ADA0-412D-8C12-34131F6591F6}" presName="aSpace" presStyleCnt="0"/>
      <dgm:spPr/>
    </dgm:pt>
    <dgm:pt modelId="{908AE8A6-DC99-4F0D-BC74-0EC37BB0CC30}" type="pres">
      <dgm:prSet presAssocID="{CAD9A845-3351-43B4-B35D-5F303D99F581}" presName="compNode" presStyleCnt="0"/>
      <dgm:spPr/>
    </dgm:pt>
    <dgm:pt modelId="{7449233F-A051-4CD0-9ACD-8FE6675D5112}" type="pres">
      <dgm:prSet presAssocID="{CAD9A845-3351-43B4-B35D-5F303D99F581}" presName="noGeometry" presStyleCnt="0"/>
      <dgm:spPr/>
    </dgm:pt>
    <dgm:pt modelId="{E66F848A-09D4-4126-B537-728B2DD889EC}" type="pres">
      <dgm:prSet presAssocID="{CAD9A845-3351-43B4-B35D-5F303D99F581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9EC28A-0935-4470-813A-106BE0F81023}" type="pres">
      <dgm:prSet presAssocID="{CAD9A845-3351-43B4-B35D-5F303D99F581}" presName="childTextHidden" presStyleLbl="bgAccFollow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FB272EA-336B-4EBC-A8EE-D14B29308F64}" type="pres">
      <dgm:prSet presAssocID="{CAD9A845-3351-43B4-B35D-5F303D99F581}" presName="parentText" presStyleLbl="node1" presStyleIdx="1" presStyleCnt="2" custScaleX="17507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E3B52D8-B4EE-4504-B65F-C92E5EB50D66}" type="presOf" srcId="{77ECBFC8-B0D5-4192-90C7-C44FFB12EDA5}" destId="{E59EC28A-0935-4470-813A-106BE0F81023}" srcOrd="1" destOrd="0" presId="urn:microsoft.com/office/officeart/2005/8/layout/hProcess6"/>
    <dgm:cxn modelId="{1C8CF160-DF40-4AEA-8979-F40A2D52F9E5}" type="presOf" srcId="{77ECBFC8-B0D5-4192-90C7-C44FFB12EDA5}" destId="{E66F848A-09D4-4126-B537-728B2DD889EC}" srcOrd="0" destOrd="0" presId="urn:microsoft.com/office/officeart/2005/8/layout/hProcess6"/>
    <dgm:cxn modelId="{E48A5668-4BEF-4D32-8275-04326DE37FBC}" srcId="{CAD9A845-3351-43B4-B35D-5F303D99F581}" destId="{77ECBFC8-B0D5-4192-90C7-C44FFB12EDA5}" srcOrd="0" destOrd="0" parTransId="{978F1807-062C-47A0-A22D-6560CFBAA0FC}" sibTransId="{9814CE7C-B651-4204-91A0-69D05B061468}"/>
    <dgm:cxn modelId="{537DCF02-0ADF-469C-B0CC-3D1BA19637DC}" type="presOf" srcId="{48E1B91D-ADA0-412D-8C12-34131F6591F6}" destId="{B4A3CAFC-EF62-4A3D-9553-2B92187D8AC3}" srcOrd="0" destOrd="0" presId="urn:microsoft.com/office/officeart/2005/8/layout/hProcess6"/>
    <dgm:cxn modelId="{05E37973-AA91-49B2-AEC9-19159A77D898}" srcId="{7550889B-2211-4003-BF3C-B8CCEB70987C}" destId="{CAD9A845-3351-43B4-B35D-5F303D99F581}" srcOrd="1" destOrd="0" parTransId="{CFDB746E-6664-493B-A74D-0ECE20E2028C}" sibTransId="{AF0B0240-29C5-44DB-BB96-D6FC6602BE7D}"/>
    <dgm:cxn modelId="{4631E2C8-30EA-4C68-A113-22C4ACB5352A}" type="presOf" srcId="{7550889B-2211-4003-BF3C-B8CCEB70987C}" destId="{6504115D-1FF7-4878-9CA0-7DE0B0D6E874}" srcOrd="0" destOrd="0" presId="urn:microsoft.com/office/officeart/2005/8/layout/hProcess6"/>
    <dgm:cxn modelId="{99FDA92E-8784-4C32-BED8-2A86FD128111}" type="presOf" srcId="{CAD9A845-3351-43B4-B35D-5F303D99F581}" destId="{EFB272EA-336B-4EBC-A8EE-D14B29308F64}" srcOrd="0" destOrd="0" presId="urn:microsoft.com/office/officeart/2005/8/layout/hProcess6"/>
    <dgm:cxn modelId="{C88173F4-8074-496C-A974-AFD33ABED619}" srcId="{7550889B-2211-4003-BF3C-B8CCEB70987C}" destId="{48E1B91D-ADA0-412D-8C12-34131F6591F6}" srcOrd="0" destOrd="0" parTransId="{4BFD5045-FDBF-4BCF-8E96-BAB5D2674A5F}" sibTransId="{87502035-2F75-4512-848B-3C75AFDAB1E9}"/>
    <dgm:cxn modelId="{044A75A6-1507-4C01-91E3-8D6D79859662}" type="presParOf" srcId="{6504115D-1FF7-4878-9CA0-7DE0B0D6E874}" destId="{F20679EC-BE7F-4E04-B941-D73B181310DD}" srcOrd="0" destOrd="0" presId="urn:microsoft.com/office/officeart/2005/8/layout/hProcess6"/>
    <dgm:cxn modelId="{AF1288E5-F0A9-4C90-A980-0E5C1A2D4AED}" type="presParOf" srcId="{F20679EC-BE7F-4E04-B941-D73B181310DD}" destId="{78E1983E-10E6-4BFF-9E12-A0892B310B2E}" srcOrd="0" destOrd="0" presId="urn:microsoft.com/office/officeart/2005/8/layout/hProcess6"/>
    <dgm:cxn modelId="{C937087B-AEAD-43E8-978C-59518884D195}" type="presParOf" srcId="{F20679EC-BE7F-4E04-B941-D73B181310DD}" destId="{E470F66C-B02E-425C-9AE5-E8683986ECBA}" srcOrd="1" destOrd="0" presId="urn:microsoft.com/office/officeart/2005/8/layout/hProcess6"/>
    <dgm:cxn modelId="{C5266834-FA37-4EBF-AF13-CF3A6759FDC5}" type="presParOf" srcId="{F20679EC-BE7F-4E04-B941-D73B181310DD}" destId="{E22D9170-376E-4A7F-82AF-DE691F2CDE39}" srcOrd="2" destOrd="0" presId="urn:microsoft.com/office/officeart/2005/8/layout/hProcess6"/>
    <dgm:cxn modelId="{065B46DF-179C-4F07-A937-25D7D0DBA0BF}" type="presParOf" srcId="{F20679EC-BE7F-4E04-B941-D73B181310DD}" destId="{B4A3CAFC-EF62-4A3D-9553-2B92187D8AC3}" srcOrd="3" destOrd="0" presId="urn:microsoft.com/office/officeart/2005/8/layout/hProcess6"/>
    <dgm:cxn modelId="{4B5C2A03-405B-4350-A4D1-620DE9D3D7DA}" type="presParOf" srcId="{6504115D-1FF7-4878-9CA0-7DE0B0D6E874}" destId="{3C6EDB28-FAF9-4A7B-80B5-C750E1D8B326}" srcOrd="1" destOrd="0" presId="urn:microsoft.com/office/officeart/2005/8/layout/hProcess6"/>
    <dgm:cxn modelId="{3B4F6E37-41B2-4348-8E4C-558646655BCC}" type="presParOf" srcId="{6504115D-1FF7-4878-9CA0-7DE0B0D6E874}" destId="{908AE8A6-DC99-4F0D-BC74-0EC37BB0CC30}" srcOrd="2" destOrd="0" presId="urn:microsoft.com/office/officeart/2005/8/layout/hProcess6"/>
    <dgm:cxn modelId="{E6540AAE-D14C-43E3-9381-6D98CFB09DA2}" type="presParOf" srcId="{908AE8A6-DC99-4F0D-BC74-0EC37BB0CC30}" destId="{7449233F-A051-4CD0-9ACD-8FE6675D5112}" srcOrd="0" destOrd="0" presId="urn:microsoft.com/office/officeart/2005/8/layout/hProcess6"/>
    <dgm:cxn modelId="{6D3A954B-A3C6-4FE5-9C62-D10657B70B2D}" type="presParOf" srcId="{908AE8A6-DC99-4F0D-BC74-0EC37BB0CC30}" destId="{E66F848A-09D4-4126-B537-728B2DD889EC}" srcOrd="1" destOrd="0" presId="urn:microsoft.com/office/officeart/2005/8/layout/hProcess6"/>
    <dgm:cxn modelId="{8A3BF0CA-90C2-4D12-A387-3573E1D23537}" type="presParOf" srcId="{908AE8A6-DC99-4F0D-BC74-0EC37BB0CC30}" destId="{E59EC28A-0935-4470-813A-106BE0F81023}" srcOrd="2" destOrd="0" presId="urn:microsoft.com/office/officeart/2005/8/layout/hProcess6"/>
    <dgm:cxn modelId="{DB569F19-D66E-4224-A87C-DC4D6B0E8A2A}" type="presParOf" srcId="{908AE8A6-DC99-4F0D-BC74-0EC37BB0CC30}" destId="{EFB272EA-336B-4EBC-A8EE-D14B29308F6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598E5-68C9-4E65-9F79-DBF56292A0C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ACB96A5-748B-4249-AD4B-D6872BF26B2A}">
      <dgm:prSet phldrT="[텍스트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2400" b="1" dirty="0" smtClean="0">
              <a:latin typeface="+mj-ea"/>
              <a:ea typeface="+mj-ea"/>
            </a:rPr>
            <a:t>Science</a:t>
          </a:r>
          <a:endParaRPr lang="ko-KR" altLang="en-US" sz="2400" dirty="0">
            <a:latin typeface="+mj-ea"/>
            <a:ea typeface="+mj-ea"/>
          </a:endParaRPr>
        </a:p>
      </dgm:t>
    </dgm:pt>
    <dgm:pt modelId="{9419EABB-2824-4C5F-AC5A-E57193F2DA43}" type="parTrans" cxnId="{D19B127A-BFDA-49BD-93E5-EA3934313886}">
      <dgm:prSet/>
      <dgm:spPr/>
      <dgm:t>
        <a:bodyPr/>
        <a:lstStyle/>
        <a:p>
          <a:pPr latinLnBrk="1"/>
          <a:endParaRPr lang="ko-KR" altLang="en-US"/>
        </a:p>
      </dgm:t>
    </dgm:pt>
    <dgm:pt modelId="{82DEE34B-DA21-4555-9B56-9B136AC478BE}" type="sibTrans" cxnId="{D19B127A-BFDA-49BD-93E5-EA3934313886}">
      <dgm:prSet/>
      <dgm:spPr/>
      <dgm:t>
        <a:bodyPr/>
        <a:lstStyle/>
        <a:p>
          <a:pPr latinLnBrk="1"/>
          <a:endParaRPr lang="ko-KR" altLang="en-US"/>
        </a:p>
      </dgm:t>
    </dgm:pt>
    <dgm:pt modelId="{F5F40E03-7A95-4F63-A1C3-AF1615A78332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2800" b="1" dirty="0" smtClean="0">
              <a:solidFill>
                <a:srgbClr val="0000FF"/>
              </a:solidFill>
              <a:latin typeface="+mj-ea"/>
              <a:ea typeface="+mj-ea"/>
            </a:rPr>
            <a:t>수학</a:t>
          </a:r>
          <a:r>
            <a:rPr lang="en-US" altLang="ko-KR" sz="2800" b="1" dirty="0" smtClean="0">
              <a:solidFill>
                <a:srgbClr val="0000FF"/>
              </a:solidFill>
              <a:latin typeface="+mj-ea"/>
              <a:ea typeface="+mj-ea"/>
            </a:rPr>
            <a:t>-</a:t>
          </a:r>
          <a:r>
            <a:rPr lang="ko-KR" altLang="en-US" sz="2800" b="1" dirty="0" smtClean="0">
              <a:solidFill>
                <a:srgbClr val="0000FF"/>
              </a:solidFill>
              <a:latin typeface="+mj-ea"/>
              <a:ea typeface="+mj-ea"/>
            </a:rPr>
            <a:t>과학</a:t>
          </a:r>
          <a:r>
            <a:rPr lang="ko-KR" altLang="en-US" sz="2800" b="1" dirty="0" smtClean="0">
              <a:latin typeface="나눔명조 ExtraBold" pitchFamily="18" charset="-127"/>
              <a:ea typeface="나눔명조 ExtraBold" pitchFamily="18" charset="-127"/>
            </a:rPr>
            <a:t> </a:t>
          </a:r>
          <a:endParaRPr lang="ko-KR" altLang="en-US" sz="2800" dirty="0"/>
        </a:p>
      </dgm:t>
    </dgm:pt>
    <dgm:pt modelId="{D3AC940E-A1C6-4A2C-8066-F05284DC7D07}" type="parTrans" cxnId="{0FCCC4AA-E1AB-4ED7-98E6-8129F7F3C780}">
      <dgm:prSet/>
      <dgm:spPr/>
      <dgm:t>
        <a:bodyPr/>
        <a:lstStyle/>
        <a:p>
          <a:pPr latinLnBrk="1"/>
          <a:endParaRPr lang="ko-KR" altLang="en-US"/>
        </a:p>
      </dgm:t>
    </dgm:pt>
    <dgm:pt modelId="{5ACDBAEA-9DA6-421F-9BAD-5541151B7F52}" type="sibTrans" cxnId="{0FCCC4AA-E1AB-4ED7-98E6-8129F7F3C780}">
      <dgm:prSet/>
      <dgm:spPr/>
      <dgm:t>
        <a:bodyPr/>
        <a:lstStyle/>
        <a:p>
          <a:pPr latinLnBrk="1"/>
          <a:endParaRPr lang="ko-KR" altLang="en-US"/>
        </a:p>
      </dgm:t>
    </dgm:pt>
    <dgm:pt modelId="{A17E65EC-35CD-4F97-B906-933C41E0FD89}">
      <dgm:prSet phldrT="[텍스트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bg1"/>
              </a:solidFill>
              <a:latin typeface="+mj-ea"/>
              <a:ea typeface="+mj-ea"/>
            </a:rPr>
            <a:t>Art</a:t>
          </a:r>
          <a:endParaRPr lang="ko-KR" altLang="en-US" dirty="0">
            <a:solidFill>
              <a:schemeClr val="bg1"/>
            </a:solidFill>
            <a:latin typeface="+mj-ea"/>
            <a:ea typeface="+mj-ea"/>
          </a:endParaRPr>
        </a:p>
      </dgm:t>
    </dgm:pt>
    <dgm:pt modelId="{E27DDA2D-1F37-4839-9158-3075160D4D74}" type="parTrans" cxnId="{D135918D-7466-4AB2-9489-E43B10D1D808}">
      <dgm:prSet/>
      <dgm:spPr/>
      <dgm:t>
        <a:bodyPr/>
        <a:lstStyle/>
        <a:p>
          <a:pPr latinLnBrk="1"/>
          <a:endParaRPr lang="ko-KR" altLang="en-US"/>
        </a:p>
      </dgm:t>
    </dgm:pt>
    <dgm:pt modelId="{785819D1-C572-437D-A2B7-286BDD8C4AA0}" type="sibTrans" cxnId="{D135918D-7466-4AB2-9489-E43B10D1D808}">
      <dgm:prSet/>
      <dgm:spPr/>
      <dgm:t>
        <a:bodyPr/>
        <a:lstStyle/>
        <a:p>
          <a:pPr latinLnBrk="1"/>
          <a:endParaRPr lang="ko-KR" altLang="en-US"/>
        </a:p>
      </dgm:t>
    </dgm:pt>
    <dgm:pt modelId="{1B524E14-F89C-4936-8064-D6EF0E371B0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r>
            <a:rPr lang="ko-KR" altLang="en-US" sz="4400" b="1" dirty="0" smtClean="0">
              <a:latin typeface="+mj-ea"/>
              <a:ea typeface="+mj-ea"/>
            </a:rPr>
            <a:t>문</a:t>
          </a:r>
          <a:r>
            <a:rPr lang="en-US" altLang="ko-KR" sz="4400" b="1" dirty="0" smtClean="0">
              <a:latin typeface="+mj-ea"/>
              <a:ea typeface="+mj-ea"/>
            </a:rPr>
            <a:t>-</a:t>
          </a:r>
          <a:r>
            <a:rPr lang="ko-KR" altLang="en-US" sz="4400" b="1" dirty="0" smtClean="0">
              <a:latin typeface="+mj-ea"/>
              <a:ea typeface="+mj-ea"/>
            </a:rPr>
            <a:t>사</a:t>
          </a:r>
          <a:r>
            <a:rPr lang="en-US" altLang="ko-KR" sz="4400" b="1" dirty="0" smtClean="0">
              <a:latin typeface="+mj-ea"/>
              <a:ea typeface="+mj-ea"/>
            </a:rPr>
            <a:t>-</a:t>
          </a:r>
          <a:r>
            <a:rPr lang="ko-KR" altLang="en-US" sz="4400" b="1" dirty="0" smtClean="0">
              <a:latin typeface="+mj-ea"/>
              <a:ea typeface="+mj-ea"/>
            </a:rPr>
            <a:t>철</a:t>
          </a:r>
          <a:r>
            <a:rPr lang="ko-KR" altLang="en-US" sz="6500" b="1" dirty="0" smtClean="0">
              <a:latin typeface="+mj-ea"/>
              <a:ea typeface="+mj-ea"/>
            </a:rPr>
            <a:t> </a:t>
          </a:r>
          <a:r>
            <a:rPr lang="en-US" altLang="ko-KR" sz="6500" b="1" dirty="0" smtClean="0">
              <a:solidFill>
                <a:srgbClr val="0070C0"/>
              </a:solidFill>
              <a:latin typeface="나눔명조 ExtraBold" pitchFamily="18" charset="-127"/>
              <a:ea typeface="나눔명조 ExtraBold" pitchFamily="18" charset="-127"/>
            </a:rPr>
            <a:t> </a:t>
          </a:r>
        </a:p>
      </dgm:t>
    </dgm:pt>
    <dgm:pt modelId="{CD31E407-4974-43AF-8DF9-0CAE3CCDB002}" type="parTrans" cxnId="{A99E1B3A-0EF7-496E-9DC7-C24EC07C8CF8}">
      <dgm:prSet/>
      <dgm:spPr/>
      <dgm:t>
        <a:bodyPr/>
        <a:lstStyle/>
        <a:p>
          <a:pPr latinLnBrk="1"/>
          <a:endParaRPr lang="ko-KR" altLang="en-US"/>
        </a:p>
      </dgm:t>
    </dgm:pt>
    <dgm:pt modelId="{5644347D-18FA-445A-B190-8739DF116B86}" type="sibTrans" cxnId="{A99E1B3A-0EF7-496E-9DC7-C24EC07C8CF8}">
      <dgm:prSet/>
      <dgm:spPr/>
      <dgm:t>
        <a:bodyPr/>
        <a:lstStyle/>
        <a:p>
          <a:pPr latinLnBrk="1"/>
          <a:endParaRPr lang="ko-KR" altLang="en-US"/>
        </a:p>
      </dgm:t>
    </dgm:pt>
    <dgm:pt modelId="{0ADF6C81-7663-4A05-B058-7AC80CC26A8A}" type="pres">
      <dgm:prSet presAssocID="{242598E5-68C9-4E65-9F79-DBF56292A0C4}" presName="Name0" presStyleCnt="0">
        <dgm:presLayoutVars>
          <dgm:dir/>
          <dgm:animLvl val="lvl"/>
          <dgm:resizeHandles val="exact"/>
        </dgm:presLayoutVars>
      </dgm:prSet>
      <dgm:spPr/>
    </dgm:pt>
    <dgm:pt modelId="{83902918-45E5-44FF-94A6-F39C0E275643}" type="pres">
      <dgm:prSet presAssocID="{3ACB96A5-748B-4249-AD4B-D6872BF26B2A}" presName="Name8" presStyleCnt="0"/>
      <dgm:spPr/>
    </dgm:pt>
    <dgm:pt modelId="{CDDA6922-BC32-463E-AD49-B80CBD4E71E1}" type="pres">
      <dgm:prSet presAssocID="{3ACB96A5-748B-4249-AD4B-D6872BF26B2A}" presName="level" presStyleLbl="node1" presStyleIdx="0" presStyleCnt="4" custScaleX="110527" custScaleY="63658" custLinFactNeighborX="-588" custLinFactNeighborY="701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B15615-1D89-461A-8403-1BC6ACD051D6}" type="pres">
      <dgm:prSet presAssocID="{3ACB96A5-748B-4249-AD4B-D6872BF26B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651760-3050-4B1F-9C9F-DED545DE8EC1}" type="pres">
      <dgm:prSet presAssocID="{F5F40E03-7A95-4F63-A1C3-AF1615A78332}" presName="Name8" presStyleCnt="0"/>
      <dgm:spPr/>
    </dgm:pt>
    <dgm:pt modelId="{7A268792-B7EB-4251-A4EC-1460DE6CBFA4}" type="pres">
      <dgm:prSet presAssocID="{F5F40E03-7A95-4F63-A1C3-AF1615A78332}" presName="level" presStyleLbl="node1" presStyleIdx="1" presStyleCnt="4" custScaleY="53177" custLinFactNeighborX="-1600" custLinFactNeighborY="-50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FE6CC1-A2F5-43FB-9B63-85CE831FBEE1}" type="pres">
      <dgm:prSet presAssocID="{F5F40E03-7A95-4F63-A1C3-AF1615A783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AF3AA9-BA0C-47BD-A7F4-D4ECA3D7CBB5}" type="pres">
      <dgm:prSet presAssocID="{A17E65EC-35CD-4F97-B906-933C41E0FD89}" presName="Name8" presStyleCnt="0"/>
      <dgm:spPr/>
    </dgm:pt>
    <dgm:pt modelId="{A4ACE72C-6661-46CF-8E88-B834F85E3425}" type="pres">
      <dgm:prSet presAssocID="{A17E65EC-35CD-4F97-B906-933C41E0FD89}" presName="level" presStyleLbl="node1" presStyleIdx="2" presStyleCnt="4" custScaleY="95420" custLinFactNeighborX="-252" custLinFactNeighborY="-105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44F9CB-CCB2-4DA3-A732-8060D72149D8}" type="pres">
      <dgm:prSet presAssocID="{A17E65EC-35CD-4F97-B906-933C41E0FD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B954D5-5390-4CD9-A989-CB2CA8646260}" type="pres">
      <dgm:prSet presAssocID="{1B524E14-F89C-4936-8064-D6EF0E371B0E}" presName="Name8" presStyleCnt="0"/>
      <dgm:spPr/>
    </dgm:pt>
    <dgm:pt modelId="{497CBAE9-88B3-47E5-83C4-0B329E075AE8}" type="pres">
      <dgm:prSet presAssocID="{1B524E14-F89C-4936-8064-D6EF0E371B0E}" presName="level" presStyleLbl="node1" presStyleIdx="3" presStyleCnt="4" custScaleX="100000" custLinFactNeighborX="11579" custLinFactNeighborY="3333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35E25C-82F7-49A1-838D-AE62E9396317}" type="pres">
      <dgm:prSet presAssocID="{1B524E14-F89C-4936-8064-D6EF0E371B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2AF2C27-F148-469A-9CC8-3917A63E3F75}" type="presOf" srcId="{A17E65EC-35CD-4F97-B906-933C41E0FD89}" destId="{A4ACE72C-6661-46CF-8E88-B834F85E3425}" srcOrd="0" destOrd="0" presId="urn:microsoft.com/office/officeart/2005/8/layout/pyramid1"/>
    <dgm:cxn modelId="{ECC03292-B526-4910-AAD7-72124EDD19AC}" type="presOf" srcId="{3ACB96A5-748B-4249-AD4B-D6872BF26B2A}" destId="{95B15615-1D89-461A-8403-1BC6ACD051D6}" srcOrd="1" destOrd="0" presId="urn:microsoft.com/office/officeart/2005/8/layout/pyramid1"/>
    <dgm:cxn modelId="{D135918D-7466-4AB2-9489-E43B10D1D808}" srcId="{242598E5-68C9-4E65-9F79-DBF56292A0C4}" destId="{A17E65EC-35CD-4F97-B906-933C41E0FD89}" srcOrd="2" destOrd="0" parTransId="{E27DDA2D-1F37-4839-9158-3075160D4D74}" sibTransId="{785819D1-C572-437D-A2B7-286BDD8C4AA0}"/>
    <dgm:cxn modelId="{0487C937-325F-4BAD-A8B9-B3500ED82420}" type="presOf" srcId="{1B524E14-F89C-4936-8064-D6EF0E371B0E}" destId="{497CBAE9-88B3-47E5-83C4-0B329E075AE8}" srcOrd="0" destOrd="0" presId="urn:microsoft.com/office/officeart/2005/8/layout/pyramid1"/>
    <dgm:cxn modelId="{FB689AB3-8DB1-41DC-AEB1-8F948F30EE4B}" type="presOf" srcId="{A17E65EC-35CD-4F97-B906-933C41E0FD89}" destId="{6944F9CB-CCB2-4DA3-A732-8060D72149D8}" srcOrd="1" destOrd="0" presId="urn:microsoft.com/office/officeart/2005/8/layout/pyramid1"/>
    <dgm:cxn modelId="{A99E1B3A-0EF7-496E-9DC7-C24EC07C8CF8}" srcId="{242598E5-68C9-4E65-9F79-DBF56292A0C4}" destId="{1B524E14-F89C-4936-8064-D6EF0E371B0E}" srcOrd="3" destOrd="0" parTransId="{CD31E407-4974-43AF-8DF9-0CAE3CCDB002}" sibTransId="{5644347D-18FA-445A-B190-8739DF116B86}"/>
    <dgm:cxn modelId="{40E3F3DF-9275-4A9F-8937-BD51B9881AF1}" type="presOf" srcId="{F5F40E03-7A95-4F63-A1C3-AF1615A78332}" destId="{7A268792-B7EB-4251-A4EC-1460DE6CBFA4}" srcOrd="0" destOrd="0" presId="urn:microsoft.com/office/officeart/2005/8/layout/pyramid1"/>
    <dgm:cxn modelId="{0FCCC4AA-E1AB-4ED7-98E6-8129F7F3C780}" srcId="{242598E5-68C9-4E65-9F79-DBF56292A0C4}" destId="{F5F40E03-7A95-4F63-A1C3-AF1615A78332}" srcOrd="1" destOrd="0" parTransId="{D3AC940E-A1C6-4A2C-8066-F05284DC7D07}" sibTransId="{5ACDBAEA-9DA6-421F-9BAD-5541151B7F52}"/>
    <dgm:cxn modelId="{AE265679-7B3B-4C8B-9653-FF80A245A73D}" type="presOf" srcId="{1B524E14-F89C-4936-8064-D6EF0E371B0E}" destId="{9535E25C-82F7-49A1-838D-AE62E9396317}" srcOrd="1" destOrd="0" presId="urn:microsoft.com/office/officeart/2005/8/layout/pyramid1"/>
    <dgm:cxn modelId="{D19B127A-BFDA-49BD-93E5-EA3934313886}" srcId="{242598E5-68C9-4E65-9F79-DBF56292A0C4}" destId="{3ACB96A5-748B-4249-AD4B-D6872BF26B2A}" srcOrd="0" destOrd="0" parTransId="{9419EABB-2824-4C5F-AC5A-E57193F2DA43}" sibTransId="{82DEE34B-DA21-4555-9B56-9B136AC478BE}"/>
    <dgm:cxn modelId="{177A54FD-F7E5-494F-8800-E0E68465181D}" type="presOf" srcId="{F5F40E03-7A95-4F63-A1C3-AF1615A78332}" destId="{FAFE6CC1-A2F5-43FB-9B63-85CE831FBEE1}" srcOrd="1" destOrd="0" presId="urn:microsoft.com/office/officeart/2005/8/layout/pyramid1"/>
    <dgm:cxn modelId="{A09DAF6A-9CCE-4BA3-B3F1-95681534CF10}" type="presOf" srcId="{242598E5-68C9-4E65-9F79-DBF56292A0C4}" destId="{0ADF6C81-7663-4A05-B058-7AC80CC26A8A}" srcOrd="0" destOrd="0" presId="urn:microsoft.com/office/officeart/2005/8/layout/pyramid1"/>
    <dgm:cxn modelId="{F45B0923-4377-4B71-8B13-EAA539BAC257}" type="presOf" srcId="{3ACB96A5-748B-4249-AD4B-D6872BF26B2A}" destId="{CDDA6922-BC32-463E-AD49-B80CBD4E71E1}" srcOrd="0" destOrd="0" presId="urn:microsoft.com/office/officeart/2005/8/layout/pyramid1"/>
    <dgm:cxn modelId="{00B4C419-FE28-45B9-89F7-2A9C25D9749F}" type="presParOf" srcId="{0ADF6C81-7663-4A05-B058-7AC80CC26A8A}" destId="{83902918-45E5-44FF-94A6-F39C0E275643}" srcOrd="0" destOrd="0" presId="urn:microsoft.com/office/officeart/2005/8/layout/pyramid1"/>
    <dgm:cxn modelId="{D75DFF30-425E-4F1A-B92A-62647FB9284A}" type="presParOf" srcId="{83902918-45E5-44FF-94A6-F39C0E275643}" destId="{CDDA6922-BC32-463E-AD49-B80CBD4E71E1}" srcOrd="0" destOrd="0" presId="urn:microsoft.com/office/officeart/2005/8/layout/pyramid1"/>
    <dgm:cxn modelId="{D8CE8874-0422-436B-9804-6486A57E467C}" type="presParOf" srcId="{83902918-45E5-44FF-94A6-F39C0E275643}" destId="{95B15615-1D89-461A-8403-1BC6ACD051D6}" srcOrd="1" destOrd="0" presId="urn:microsoft.com/office/officeart/2005/8/layout/pyramid1"/>
    <dgm:cxn modelId="{9CB779D7-13AF-4A9B-8B14-34CEE1D107D9}" type="presParOf" srcId="{0ADF6C81-7663-4A05-B058-7AC80CC26A8A}" destId="{F4651760-3050-4B1F-9C9F-DED545DE8EC1}" srcOrd="1" destOrd="0" presId="urn:microsoft.com/office/officeart/2005/8/layout/pyramid1"/>
    <dgm:cxn modelId="{D0446702-836A-41CC-9A00-28D2D0AF3295}" type="presParOf" srcId="{F4651760-3050-4B1F-9C9F-DED545DE8EC1}" destId="{7A268792-B7EB-4251-A4EC-1460DE6CBFA4}" srcOrd="0" destOrd="0" presId="urn:microsoft.com/office/officeart/2005/8/layout/pyramid1"/>
    <dgm:cxn modelId="{B20DA8FB-272B-4378-8536-BA07E3807422}" type="presParOf" srcId="{F4651760-3050-4B1F-9C9F-DED545DE8EC1}" destId="{FAFE6CC1-A2F5-43FB-9B63-85CE831FBEE1}" srcOrd="1" destOrd="0" presId="urn:microsoft.com/office/officeart/2005/8/layout/pyramid1"/>
    <dgm:cxn modelId="{C58423A0-A029-430B-9333-47B27E99A8AE}" type="presParOf" srcId="{0ADF6C81-7663-4A05-B058-7AC80CC26A8A}" destId="{DCAF3AA9-BA0C-47BD-A7F4-D4ECA3D7CBB5}" srcOrd="2" destOrd="0" presId="urn:microsoft.com/office/officeart/2005/8/layout/pyramid1"/>
    <dgm:cxn modelId="{1A83E9B8-42E2-413C-88D6-62451DB5758A}" type="presParOf" srcId="{DCAF3AA9-BA0C-47BD-A7F4-D4ECA3D7CBB5}" destId="{A4ACE72C-6661-46CF-8E88-B834F85E3425}" srcOrd="0" destOrd="0" presId="urn:microsoft.com/office/officeart/2005/8/layout/pyramid1"/>
    <dgm:cxn modelId="{AA618DC8-8C8C-4089-B43B-AFED38C663AE}" type="presParOf" srcId="{DCAF3AA9-BA0C-47BD-A7F4-D4ECA3D7CBB5}" destId="{6944F9CB-CCB2-4DA3-A732-8060D72149D8}" srcOrd="1" destOrd="0" presId="urn:microsoft.com/office/officeart/2005/8/layout/pyramid1"/>
    <dgm:cxn modelId="{0668C568-47CF-4ED5-94EA-FA91AF83A371}" type="presParOf" srcId="{0ADF6C81-7663-4A05-B058-7AC80CC26A8A}" destId="{50B954D5-5390-4CD9-A989-CB2CA8646260}" srcOrd="3" destOrd="0" presId="urn:microsoft.com/office/officeart/2005/8/layout/pyramid1"/>
    <dgm:cxn modelId="{AA93C952-5CE3-4E70-A384-6B24C11576B2}" type="presParOf" srcId="{50B954D5-5390-4CD9-A989-CB2CA8646260}" destId="{497CBAE9-88B3-47E5-83C4-0B329E075AE8}" srcOrd="0" destOrd="0" presId="urn:microsoft.com/office/officeart/2005/8/layout/pyramid1"/>
    <dgm:cxn modelId="{51017B10-F7B1-4D8E-B0D3-5B5DC8B6F2CB}" type="presParOf" srcId="{50B954D5-5390-4CD9-A989-CB2CA8646260}" destId="{9535E25C-82F7-49A1-838D-AE62E93963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F7E6E-E71B-42C2-ACC3-086081E09E2A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8CBD268B-372B-499B-8AB7-B80D5D6465A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</a:rPr>
            <a:t>Surgical innovation</a:t>
          </a:r>
          <a:endParaRPr lang="ko-KR" dirty="0">
            <a:solidFill>
              <a:schemeClr val="bg1"/>
            </a:solidFill>
          </a:endParaRPr>
        </a:p>
      </dgm:t>
    </dgm:pt>
    <dgm:pt modelId="{DE9EF276-AD38-4030-9CA5-BC5F1BC81222}" type="parTrans" cxnId="{DC73BD96-EA4E-4B1F-B6F3-55814FD8DC80}">
      <dgm:prSet/>
      <dgm:spPr/>
      <dgm:t>
        <a:bodyPr/>
        <a:lstStyle/>
        <a:p>
          <a:pPr latinLnBrk="1"/>
          <a:endParaRPr lang="ko-KR" altLang="en-US"/>
        </a:p>
      </dgm:t>
    </dgm:pt>
    <dgm:pt modelId="{F9DA02B0-E60B-4D42-A13A-7619F4111B7C}" type="sibTrans" cxnId="{DC73BD96-EA4E-4B1F-B6F3-55814FD8DC80}">
      <dgm:prSet/>
      <dgm:spPr/>
      <dgm:t>
        <a:bodyPr/>
        <a:lstStyle/>
        <a:p>
          <a:pPr latinLnBrk="1"/>
          <a:endParaRPr lang="ko-KR" altLang="en-US"/>
        </a:p>
      </dgm:t>
    </dgm:pt>
    <dgm:pt modelId="{E9846D9F-4BEE-4FAA-9180-0E982807EBA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en-US" b="1" dirty="0" smtClean="0"/>
            <a:t>Technical development</a:t>
          </a:r>
          <a:endParaRPr lang="ko-KR" dirty="0"/>
        </a:p>
      </dgm:t>
    </dgm:pt>
    <dgm:pt modelId="{C97E87B0-5459-42DC-8485-11C3C44A15C8}" type="parTrans" cxnId="{FD83508E-2764-452E-A178-0B10A3663BA3}">
      <dgm:prSet/>
      <dgm:spPr/>
      <dgm:t>
        <a:bodyPr/>
        <a:lstStyle/>
        <a:p>
          <a:pPr latinLnBrk="1"/>
          <a:endParaRPr lang="ko-KR" altLang="en-US"/>
        </a:p>
      </dgm:t>
    </dgm:pt>
    <dgm:pt modelId="{37C51475-464D-404E-B44C-E776983BF149}" type="sibTrans" cxnId="{FD83508E-2764-452E-A178-0B10A3663BA3}">
      <dgm:prSet/>
      <dgm:spPr/>
      <dgm:t>
        <a:bodyPr/>
        <a:lstStyle/>
        <a:p>
          <a:pPr latinLnBrk="1"/>
          <a:endParaRPr lang="ko-KR" altLang="en-US"/>
        </a:p>
      </dgm:t>
    </dgm:pt>
    <dgm:pt modelId="{51ACD8DB-DED8-4809-A965-B4D49BBFC56E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en-US" b="1" dirty="0" smtClean="0"/>
            <a:t>Iterative refinements of surgical procedures</a:t>
          </a:r>
          <a:endParaRPr lang="ko-KR" b="1" dirty="0"/>
        </a:p>
      </dgm:t>
    </dgm:pt>
    <dgm:pt modelId="{CFB60521-07E5-47AA-B698-1739E3AE8984}" type="parTrans" cxnId="{BED0B830-495A-4C40-9111-9D5992859848}">
      <dgm:prSet/>
      <dgm:spPr/>
      <dgm:t>
        <a:bodyPr/>
        <a:lstStyle/>
        <a:p>
          <a:pPr latinLnBrk="1"/>
          <a:endParaRPr lang="ko-KR" altLang="en-US"/>
        </a:p>
      </dgm:t>
    </dgm:pt>
    <dgm:pt modelId="{BE304407-C8C0-455E-9169-A9604E2FA610}" type="sibTrans" cxnId="{BED0B830-495A-4C40-9111-9D5992859848}">
      <dgm:prSet/>
      <dgm:spPr/>
      <dgm:t>
        <a:bodyPr/>
        <a:lstStyle/>
        <a:p>
          <a:pPr latinLnBrk="1"/>
          <a:endParaRPr lang="ko-KR" altLang="en-US"/>
        </a:p>
      </dgm:t>
    </dgm:pt>
    <dgm:pt modelId="{4714CFE0-D1A9-4AD2-911E-1F2462BAD96F}" type="pres">
      <dgm:prSet presAssocID="{71BF7E6E-E71B-42C2-ACC3-086081E09E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9BC078-93E3-482B-BA16-AC849226596D}" type="pres">
      <dgm:prSet presAssocID="{71BF7E6E-E71B-42C2-ACC3-086081E09E2A}" presName="pyramid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DDD5BDCC-7279-4C57-99C9-B928E5799957}" type="pres">
      <dgm:prSet presAssocID="{71BF7E6E-E71B-42C2-ACC3-086081E09E2A}" presName="theList" presStyleCnt="0"/>
      <dgm:spPr/>
    </dgm:pt>
    <dgm:pt modelId="{46CEAC1A-0862-425E-9714-7A8E377AC765}" type="pres">
      <dgm:prSet presAssocID="{8CBD268B-372B-499B-8AB7-B80D5D6465A6}" presName="aNode" presStyleLbl="fgAcc1" presStyleIdx="0" presStyleCnt="3" custLinFactY="-24059" custLinFactNeighborX="26831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D66533-2F3F-47EF-86BC-E8E48CBB02EA}" type="pres">
      <dgm:prSet presAssocID="{8CBD268B-372B-499B-8AB7-B80D5D6465A6}" presName="aSpace" presStyleCnt="0"/>
      <dgm:spPr/>
    </dgm:pt>
    <dgm:pt modelId="{97EB0BC6-D701-495F-ABD1-D40352EB2C71}" type="pres">
      <dgm:prSet presAssocID="{E9846D9F-4BEE-4FAA-9180-0E982807EBAB}" presName="aNode" presStyleLbl="fgAcc1" presStyleIdx="1" presStyleCnt="3" custLinFactNeighborX="46209" custLinFactNeighborY="371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916AAF-FC10-4CD0-9394-8F116553ED5E}" type="pres">
      <dgm:prSet presAssocID="{E9846D9F-4BEE-4FAA-9180-0E982807EBAB}" presName="aSpace" presStyleCnt="0"/>
      <dgm:spPr/>
    </dgm:pt>
    <dgm:pt modelId="{00E818E4-EE5E-4153-BDBD-A3440555A8ED}" type="pres">
      <dgm:prSet presAssocID="{51ACD8DB-DED8-4809-A965-B4D49BBFC56E}" presName="aNode" presStyleLbl="fgAcc1" presStyleIdx="2" presStyleCnt="3" custScaleX="187008" custLinFactY="39271" custLinFactNeighborX="14357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3A07B1-A283-4BA7-8B6F-766DC6C41B86}" type="pres">
      <dgm:prSet presAssocID="{51ACD8DB-DED8-4809-A965-B4D49BBFC56E}" presName="aSpace" presStyleCnt="0"/>
      <dgm:spPr/>
    </dgm:pt>
  </dgm:ptLst>
  <dgm:cxnLst>
    <dgm:cxn modelId="{5408069D-F9B4-4D6B-B14D-98887B29EC13}" type="presOf" srcId="{71BF7E6E-E71B-42C2-ACC3-086081E09E2A}" destId="{4714CFE0-D1A9-4AD2-911E-1F2462BAD96F}" srcOrd="0" destOrd="0" presId="urn:microsoft.com/office/officeart/2005/8/layout/pyramid2"/>
    <dgm:cxn modelId="{DC73BD96-EA4E-4B1F-B6F3-55814FD8DC80}" srcId="{71BF7E6E-E71B-42C2-ACC3-086081E09E2A}" destId="{8CBD268B-372B-499B-8AB7-B80D5D6465A6}" srcOrd="0" destOrd="0" parTransId="{DE9EF276-AD38-4030-9CA5-BC5F1BC81222}" sibTransId="{F9DA02B0-E60B-4D42-A13A-7619F4111B7C}"/>
    <dgm:cxn modelId="{BED0B830-495A-4C40-9111-9D5992859848}" srcId="{71BF7E6E-E71B-42C2-ACC3-086081E09E2A}" destId="{51ACD8DB-DED8-4809-A965-B4D49BBFC56E}" srcOrd="2" destOrd="0" parTransId="{CFB60521-07E5-47AA-B698-1739E3AE8984}" sibTransId="{BE304407-C8C0-455E-9169-A9604E2FA610}"/>
    <dgm:cxn modelId="{2353417E-4E02-4EB4-8873-1A364A2F5645}" type="presOf" srcId="{8CBD268B-372B-499B-8AB7-B80D5D6465A6}" destId="{46CEAC1A-0862-425E-9714-7A8E377AC765}" srcOrd="0" destOrd="0" presId="urn:microsoft.com/office/officeart/2005/8/layout/pyramid2"/>
    <dgm:cxn modelId="{6D68F360-3F53-4B51-BDE8-161C773E0ED5}" type="presOf" srcId="{E9846D9F-4BEE-4FAA-9180-0E982807EBAB}" destId="{97EB0BC6-D701-495F-ABD1-D40352EB2C71}" srcOrd="0" destOrd="0" presId="urn:microsoft.com/office/officeart/2005/8/layout/pyramid2"/>
    <dgm:cxn modelId="{E1FE88F0-8F15-411E-A985-8212309E8DA8}" type="presOf" srcId="{51ACD8DB-DED8-4809-A965-B4D49BBFC56E}" destId="{00E818E4-EE5E-4153-BDBD-A3440555A8ED}" srcOrd="0" destOrd="0" presId="urn:microsoft.com/office/officeart/2005/8/layout/pyramid2"/>
    <dgm:cxn modelId="{FD83508E-2764-452E-A178-0B10A3663BA3}" srcId="{71BF7E6E-E71B-42C2-ACC3-086081E09E2A}" destId="{E9846D9F-4BEE-4FAA-9180-0E982807EBAB}" srcOrd="1" destOrd="0" parTransId="{C97E87B0-5459-42DC-8485-11C3C44A15C8}" sibTransId="{37C51475-464D-404E-B44C-E776983BF149}"/>
    <dgm:cxn modelId="{E28BFF51-D6F7-48A6-BF47-8038B7A0993C}" type="presParOf" srcId="{4714CFE0-D1A9-4AD2-911E-1F2462BAD96F}" destId="{BD9BC078-93E3-482B-BA16-AC849226596D}" srcOrd="0" destOrd="0" presId="urn:microsoft.com/office/officeart/2005/8/layout/pyramid2"/>
    <dgm:cxn modelId="{64C563CF-F918-46A3-803E-AB2BB3BEC4F9}" type="presParOf" srcId="{4714CFE0-D1A9-4AD2-911E-1F2462BAD96F}" destId="{DDD5BDCC-7279-4C57-99C9-B928E5799957}" srcOrd="1" destOrd="0" presId="urn:microsoft.com/office/officeart/2005/8/layout/pyramid2"/>
    <dgm:cxn modelId="{99D2CB19-648D-4079-9A56-A15C80FC6D83}" type="presParOf" srcId="{DDD5BDCC-7279-4C57-99C9-B928E5799957}" destId="{46CEAC1A-0862-425E-9714-7A8E377AC765}" srcOrd="0" destOrd="0" presId="urn:microsoft.com/office/officeart/2005/8/layout/pyramid2"/>
    <dgm:cxn modelId="{EB9FD4B2-454C-4DB9-ACDE-8612F6CCDAF0}" type="presParOf" srcId="{DDD5BDCC-7279-4C57-99C9-B928E5799957}" destId="{E1D66533-2F3F-47EF-86BC-E8E48CBB02EA}" srcOrd="1" destOrd="0" presId="urn:microsoft.com/office/officeart/2005/8/layout/pyramid2"/>
    <dgm:cxn modelId="{F61CDDCB-9B87-42FE-8994-7914B7404F97}" type="presParOf" srcId="{DDD5BDCC-7279-4C57-99C9-B928E5799957}" destId="{97EB0BC6-D701-495F-ABD1-D40352EB2C71}" srcOrd="2" destOrd="0" presId="urn:microsoft.com/office/officeart/2005/8/layout/pyramid2"/>
    <dgm:cxn modelId="{C0D532AB-A62B-4AFA-A09C-2CDF6F9783B0}" type="presParOf" srcId="{DDD5BDCC-7279-4C57-99C9-B928E5799957}" destId="{9A916AAF-FC10-4CD0-9394-8F116553ED5E}" srcOrd="3" destOrd="0" presId="urn:microsoft.com/office/officeart/2005/8/layout/pyramid2"/>
    <dgm:cxn modelId="{84826510-9D79-4E53-800E-8210B33EECE6}" type="presParOf" srcId="{DDD5BDCC-7279-4C57-99C9-B928E5799957}" destId="{00E818E4-EE5E-4153-BDBD-A3440555A8ED}" srcOrd="4" destOrd="0" presId="urn:microsoft.com/office/officeart/2005/8/layout/pyramid2"/>
    <dgm:cxn modelId="{419E9071-BA7B-4114-A2C2-B915D76539C1}" type="presParOf" srcId="{DDD5BDCC-7279-4C57-99C9-B928E5799957}" destId="{0C3A07B1-A283-4BA7-8B6F-766DC6C41B8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F4EDD-0262-439B-A629-81A2003E2A5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7601890-D253-4012-9197-9C7B8DB2A86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en-US" sz="4400" b="1" dirty="0" smtClean="0"/>
            <a:t>Indication</a:t>
          </a:r>
          <a:endParaRPr lang="ko-KR" sz="4400" dirty="0"/>
        </a:p>
      </dgm:t>
    </dgm:pt>
    <dgm:pt modelId="{03827B16-03AB-4D83-909D-ABEC1CBC66BC}" type="parTrans" cxnId="{D08E04FD-4D89-4C76-A933-2C62503FCA5C}">
      <dgm:prSet/>
      <dgm:spPr/>
      <dgm:t>
        <a:bodyPr/>
        <a:lstStyle/>
        <a:p>
          <a:pPr latinLnBrk="1"/>
          <a:endParaRPr lang="ko-KR" altLang="en-US"/>
        </a:p>
      </dgm:t>
    </dgm:pt>
    <dgm:pt modelId="{DE193DFB-DDCC-44CB-9360-FFACE8324B20}" type="sibTrans" cxnId="{D08E04FD-4D89-4C76-A933-2C62503FCA5C}">
      <dgm:prSet/>
      <dgm:spPr/>
      <dgm:t>
        <a:bodyPr/>
        <a:lstStyle/>
        <a:p>
          <a:pPr latinLnBrk="1"/>
          <a:endParaRPr lang="ko-KR" altLang="en-US"/>
        </a:p>
      </dgm:t>
    </dgm:pt>
    <dgm:pt modelId="{E46515D7-0F3C-44CA-B16C-36A845FB6628}">
      <dgm:prSet/>
      <dgm:spPr/>
      <dgm:t>
        <a:bodyPr/>
        <a:lstStyle/>
        <a:p>
          <a:pPr rtl="0" latinLnBrk="1"/>
          <a:endParaRPr lang="ko-KR" dirty="0"/>
        </a:p>
      </dgm:t>
    </dgm:pt>
    <dgm:pt modelId="{FC004A9F-9046-4200-B9C6-312C7701ABFD}" type="parTrans" cxnId="{E9A16C90-EAF7-4825-A76C-CCB6149203EF}">
      <dgm:prSet/>
      <dgm:spPr/>
      <dgm:t>
        <a:bodyPr/>
        <a:lstStyle/>
        <a:p>
          <a:pPr latinLnBrk="1"/>
          <a:endParaRPr lang="ko-KR" altLang="en-US"/>
        </a:p>
      </dgm:t>
    </dgm:pt>
    <dgm:pt modelId="{98B7639C-C010-47FE-BD4C-D5DA4A9A491F}" type="sibTrans" cxnId="{E9A16C90-EAF7-4825-A76C-CCB6149203EF}">
      <dgm:prSet/>
      <dgm:spPr/>
      <dgm:t>
        <a:bodyPr/>
        <a:lstStyle/>
        <a:p>
          <a:pPr latinLnBrk="1"/>
          <a:endParaRPr lang="ko-KR" altLang="en-US"/>
        </a:p>
      </dgm:t>
    </dgm:pt>
    <dgm:pt modelId="{A5859A73-5E74-4764-A8ED-C8F3710457E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en-US" sz="4400" b="1" dirty="0" smtClean="0"/>
            <a:t>contra-Indication</a:t>
          </a:r>
          <a:endParaRPr lang="ko-KR" sz="4400" b="1" dirty="0"/>
        </a:p>
      </dgm:t>
    </dgm:pt>
    <dgm:pt modelId="{CF8B1D58-4758-423E-8725-9D314272C05C}" type="parTrans" cxnId="{D0BC3FAC-BE4A-4B33-9906-83AF57283BE0}">
      <dgm:prSet/>
      <dgm:spPr/>
      <dgm:t>
        <a:bodyPr/>
        <a:lstStyle/>
        <a:p>
          <a:pPr latinLnBrk="1"/>
          <a:endParaRPr lang="ko-KR" altLang="en-US"/>
        </a:p>
      </dgm:t>
    </dgm:pt>
    <dgm:pt modelId="{4E6801BC-D6B4-477B-9332-38AF2C392997}" type="sibTrans" cxnId="{D0BC3FAC-BE4A-4B33-9906-83AF57283BE0}">
      <dgm:prSet/>
      <dgm:spPr/>
      <dgm:t>
        <a:bodyPr/>
        <a:lstStyle/>
        <a:p>
          <a:pPr latinLnBrk="1"/>
          <a:endParaRPr lang="ko-KR" altLang="en-US"/>
        </a:p>
      </dgm:t>
    </dgm:pt>
    <dgm:pt modelId="{E4BC1842-3C41-49BE-A0FE-C4026D70EE6B}">
      <dgm:prSet/>
      <dgm:spPr/>
      <dgm:t>
        <a:bodyPr/>
        <a:lstStyle/>
        <a:p>
          <a:pPr rtl="0" latinLnBrk="1"/>
          <a:endParaRPr lang="ko-KR" b="1" dirty="0"/>
        </a:p>
      </dgm:t>
    </dgm:pt>
    <dgm:pt modelId="{87FDAA8B-23B3-490A-817A-357B6EADA003}" type="parTrans" cxnId="{C69A0D93-E5D6-4365-8B4F-77FC8AE71B6D}">
      <dgm:prSet/>
      <dgm:spPr/>
      <dgm:t>
        <a:bodyPr/>
        <a:lstStyle/>
        <a:p>
          <a:pPr latinLnBrk="1"/>
          <a:endParaRPr lang="ko-KR" altLang="en-US"/>
        </a:p>
      </dgm:t>
    </dgm:pt>
    <dgm:pt modelId="{EC3950ED-5479-4BCC-B737-E3950376C2E1}" type="sibTrans" cxnId="{C69A0D93-E5D6-4365-8B4F-77FC8AE71B6D}">
      <dgm:prSet/>
      <dgm:spPr/>
      <dgm:t>
        <a:bodyPr/>
        <a:lstStyle/>
        <a:p>
          <a:pPr latinLnBrk="1"/>
          <a:endParaRPr lang="ko-KR" altLang="en-US"/>
        </a:p>
      </dgm:t>
    </dgm:pt>
    <dgm:pt modelId="{D25C9786-00E6-4E5F-9ADE-38982AC15A18}" type="pres">
      <dgm:prSet presAssocID="{410F4EDD-0262-439B-A629-81A2003E2A5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DC90DB-59D0-48BB-BC46-F1EF1FE8B828}" type="pres">
      <dgm:prSet presAssocID="{C7601890-D253-4012-9197-9C7B8DB2A862}" presName="circle1" presStyleLbl="node1" presStyleIdx="0" presStyleCnt="4"/>
      <dgm:spPr/>
    </dgm:pt>
    <dgm:pt modelId="{C4CCF891-0920-4ECE-B4D8-E289E6147F9E}" type="pres">
      <dgm:prSet presAssocID="{C7601890-D253-4012-9197-9C7B8DB2A862}" presName="space" presStyleCnt="0"/>
      <dgm:spPr/>
    </dgm:pt>
    <dgm:pt modelId="{8725B16A-0CDF-44FF-8C5E-09101ABE69A9}" type="pres">
      <dgm:prSet presAssocID="{C7601890-D253-4012-9197-9C7B8DB2A862}" presName="rect1" presStyleLbl="align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D6C7EF6-9973-4DC3-959C-40EC4C706CB3}" type="pres">
      <dgm:prSet presAssocID="{E46515D7-0F3C-44CA-B16C-36A845FB6628}" presName="vertSpace2" presStyleLbl="node1" presStyleIdx="0" presStyleCnt="4"/>
      <dgm:spPr/>
    </dgm:pt>
    <dgm:pt modelId="{B6CFDB47-F9A1-4E1B-8E6A-39D72355A406}" type="pres">
      <dgm:prSet presAssocID="{E46515D7-0F3C-44CA-B16C-36A845FB6628}" presName="circle2" presStyleLbl="node1" presStyleIdx="1" presStyleCnt="4"/>
      <dgm:spPr/>
    </dgm:pt>
    <dgm:pt modelId="{47679C04-3A39-41A2-98A8-59B7B71E3FED}" type="pres">
      <dgm:prSet presAssocID="{E46515D7-0F3C-44CA-B16C-36A845FB6628}" presName="rect2" presStyleLbl="align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BB6DEA9-1FB3-452B-A4F8-DC494826D578}" type="pres">
      <dgm:prSet presAssocID="{A5859A73-5E74-4764-A8ED-C8F3710457EC}" presName="vertSpace3" presStyleLbl="node1" presStyleIdx="1" presStyleCnt="4"/>
      <dgm:spPr/>
    </dgm:pt>
    <dgm:pt modelId="{484E4FBC-54B2-4354-95BD-C16E5BC8521E}" type="pres">
      <dgm:prSet presAssocID="{A5859A73-5E74-4764-A8ED-C8F3710457EC}" presName="circle3" presStyleLbl="node1" presStyleIdx="2" presStyleCnt="4"/>
      <dgm:spPr/>
    </dgm:pt>
    <dgm:pt modelId="{430478AA-2B5E-44EE-8DB9-099CC9171BD3}" type="pres">
      <dgm:prSet presAssocID="{A5859A73-5E74-4764-A8ED-C8F3710457EC}" presName="rect3" presStyleLbl="align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455C4A2-BA87-46EE-86DB-B400FFD35472}" type="pres">
      <dgm:prSet presAssocID="{E4BC1842-3C41-49BE-A0FE-C4026D70EE6B}" presName="vertSpace4" presStyleLbl="node1" presStyleIdx="2" presStyleCnt="4"/>
      <dgm:spPr/>
    </dgm:pt>
    <dgm:pt modelId="{A407DD88-EC18-43F9-839B-CC24D3C3233D}" type="pres">
      <dgm:prSet presAssocID="{E4BC1842-3C41-49BE-A0FE-C4026D70EE6B}" presName="circle4" presStyleLbl="node1" presStyleIdx="3" presStyleCnt="4"/>
      <dgm:spPr/>
    </dgm:pt>
    <dgm:pt modelId="{9DCC4541-0EE2-47DC-A44E-0D2F1BFA603B}" type="pres">
      <dgm:prSet presAssocID="{E4BC1842-3C41-49BE-A0FE-C4026D70EE6B}" presName="rect4" presStyleLbl="alignAcc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04068910-261E-4715-88E2-EC2072E1C923}" type="pres">
      <dgm:prSet presAssocID="{C7601890-D253-4012-9197-9C7B8DB2A86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3A78BD-B337-44A1-8B3F-C4BDC9127C7B}" type="pres">
      <dgm:prSet presAssocID="{E46515D7-0F3C-44CA-B16C-36A845FB662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7BB503-25C4-4F84-AF58-C1D8A27BD35C}" type="pres">
      <dgm:prSet presAssocID="{A5859A73-5E74-4764-A8ED-C8F3710457E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6366BA-80BA-444F-B52A-F4E6C01F84EC}" type="pres">
      <dgm:prSet presAssocID="{E4BC1842-3C41-49BE-A0FE-C4026D70EE6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72664E3-E29D-4929-9E58-76702C3B97D6}" type="presOf" srcId="{C7601890-D253-4012-9197-9C7B8DB2A862}" destId="{8725B16A-0CDF-44FF-8C5E-09101ABE69A9}" srcOrd="0" destOrd="0" presId="urn:microsoft.com/office/officeart/2005/8/layout/target3"/>
    <dgm:cxn modelId="{D3D39E69-1135-4BA0-946B-CBF514E9BF2E}" type="presOf" srcId="{E46515D7-0F3C-44CA-B16C-36A845FB6628}" destId="{123A78BD-B337-44A1-8B3F-C4BDC9127C7B}" srcOrd="1" destOrd="0" presId="urn:microsoft.com/office/officeart/2005/8/layout/target3"/>
    <dgm:cxn modelId="{46D866D5-DE35-4D96-85F1-BA1135D482DA}" type="presOf" srcId="{E46515D7-0F3C-44CA-B16C-36A845FB6628}" destId="{47679C04-3A39-41A2-98A8-59B7B71E3FED}" srcOrd="0" destOrd="0" presId="urn:microsoft.com/office/officeart/2005/8/layout/target3"/>
    <dgm:cxn modelId="{D0BC3FAC-BE4A-4B33-9906-83AF57283BE0}" srcId="{410F4EDD-0262-439B-A629-81A2003E2A58}" destId="{A5859A73-5E74-4764-A8ED-C8F3710457EC}" srcOrd="2" destOrd="0" parTransId="{CF8B1D58-4758-423E-8725-9D314272C05C}" sibTransId="{4E6801BC-D6B4-477B-9332-38AF2C392997}"/>
    <dgm:cxn modelId="{703F64E3-BA81-48AC-B3A7-83B8817F5A21}" type="presOf" srcId="{A5859A73-5E74-4764-A8ED-C8F3710457EC}" destId="{430478AA-2B5E-44EE-8DB9-099CC9171BD3}" srcOrd="0" destOrd="0" presId="urn:microsoft.com/office/officeart/2005/8/layout/target3"/>
    <dgm:cxn modelId="{97805849-F27E-4BA9-98F8-F9A6216636A7}" type="presOf" srcId="{A5859A73-5E74-4764-A8ED-C8F3710457EC}" destId="{857BB503-25C4-4F84-AF58-C1D8A27BD35C}" srcOrd="1" destOrd="0" presId="urn:microsoft.com/office/officeart/2005/8/layout/target3"/>
    <dgm:cxn modelId="{E9A16C90-EAF7-4825-A76C-CCB6149203EF}" srcId="{410F4EDD-0262-439B-A629-81A2003E2A58}" destId="{E46515D7-0F3C-44CA-B16C-36A845FB6628}" srcOrd="1" destOrd="0" parTransId="{FC004A9F-9046-4200-B9C6-312C7701ABFD}" sibTransId="{98B7639C-C010-47FE-BD4C-D5DA4A9A491F}"/>
    <dgm:cxn modelId="{740080F6-4A41-4B09-BFAD-1E46E662B60A}" type="presOf" srcId="{E4BC1842-3C41-49BE-A0FE-C4026D70EE6B}" destId="{916366BA-80BA-444F-B52A-F4E6C01F84EC}" srcOrd="1" destOrd="0" presId="urn:microsoft.com/office/officeart/2005/8/layout/target3"/>
    <dgm:cxn modelId="{8D526FB7-925B-4D52-9F65-336D81E985EB}" type="presOf" srcId="{E4BC1842-3C41-49BE-A0FE-C4026D70EE6B}" destId="{9DCC4541-0EE2-47DC-A44E-0D2F1BFA603B}" srcOrd="0" destOrd="0" presId="urn:microsoft.com/office/officeart/2005/8/layout/target3"/>
    <dgm:cxn modelId="{EABE011A-A5A3-4E2F-A115-EBFA4ADFC373}" type="presOf" srcId="{410F4EDD-0262-439B-A629-81A2003E2A58}" destId="{D25C9786-00E6-4E5F-9ADE-38982AC15A18}" srcOrd="0" destOrd="0" presId="urn:microsoft.com/office/officeart/2005/8/layout/target3"/>
    <dgm:cxn modelId="{C69A0D93-E5D6-4365-8B4F-77FC8AE71B6D}" srcId="{410F4EDD-0262-439B-A629-81A2003E2A58}" destId="{E4BC1842-3C41-49BE-A0FE-C4026D70EE6B}" srcOrd="3" destOrd="0" parTransId="{87FDAA8B-23B3-490A-817A-357B6EADA003}" sibTransId="{EC3950ED-5479-4BCC-B737-E3950376C2E1}"/>
    <dgm:cxn modelId="{D08E04FD-4D89-4C76-A933-2C62503FCA5C}" srcId="{410F4EDD-0262-439B-A629-81A2003E2A58}" destId="{C7601890-D253-4012-9197-9C7B8DB2A862}" srcOrd="0" destOrd="0" parTransId="{03827B16-03AB-4D83-909D-ABEC1CBC66BC}" sibTransId="{DE193DFB-DDCC-44CB-9360-FFACE8324B20}"/>
    <dgm:cxn modelId="{D6AD6CD1-DE48-4EB0-9F3F-B44B7F423D8B}" type="presOf" srcId="{C7601890-D253-4012-9197-9C7B8DB2A862}" destId="{04068910-261E-4715-88E2-EC2072E1C923}" srcOrd="1" destOrd="0" presId="urn:microsoft.com/office/officeart/2005/8/layout/target3"/>
    <dgm:cxn modelId="{CCC883ED-4347-49AE-B918-03DB7458DBDB}" type="presParOf" srcId="{D25C9786-00E6-4E5F-9ADE-38982AC15A18}" destId="{FEDC90DB-59D0-48BB-BC46-F1EF1FE8B828}" srcOrd="0" destOrd="0" presId="urn:microsoft.com/office/officeart/2005/8/layout/target3"/>
    <dgm:cxn modelId="{7D9AA423-0434-4770-956E-3943D67A8B4B}" type="presParOf" srcId="{D25C9786-00E6-4E5F-9ADE-38982AC15A18}" destId="{C4CCF891-0920-4ECE-B4D8-E289E6147F9E}" srcOrd="1" destOrd="0" presId="urn:microsoft.com/office/officeart/2005/8/layout/target3"/>
    <dgm:cxn modelId="{7B3361E0-3E97-4FF6-A686-D605A5C97BA1}" type="presParOf" srcId="{D25C9786-00E6-4E5F-9ADE-38982AC15A18}" destId="{8725B16A-0CDF-44FF-8C5E-09101ABE69A9}" srcOrd="2" destOrd="0" presId="urn:microsoft.com/office/officeart/2005/8/layout/target3"/>
    <dgm:cxn modelId="{177CEC68-4A10-493B-B0AF-BC0C4EC07F4A}" type="presParOf" srcId="{D25C9786-00E6-4E5F-9ADE-38982AC15A18}" destId="{ED6C7EF6-9973-4DC3-959C-40EC4C706CB3}" srcOrd="3" destOrd="0" presId="urn:microsoft.com/office/officeart/2005/8/layout/target3"/>
    <dgm:cxn modelId="{A6BBD7C4-2954-4039-A610-80AB9DFC36ED}" type="presParOf" srcId="{D25C9786-00E6-4E5F-9ADE-38982AC15A18}" destId="{B6CFDB47-F9A1-4E1B-8E6A-39D72355A406}" srcOrd="4" destOrd="0" presId="urn:microsoft.com/office/officeart/2005/8/layout/target3"/>
    <dgm:cxn modelId="{D0611FB1-7501-4DF4-AC76-5A60A5470714}" type="presParOf" srcId="{D25C9786-00E6-4E5F-9ADE-38982AC15A18}" destId="{47679C04-3A39-41A2-98A8-59B7B71E3FED}" srcOrd="5" destOrd="0" presId="urn:microsoft.com/office/officeart/2005/8/layout/target3"/>
    <dgm:cxn modelId="{44659ACD-9B52-4655-9799-DFE1AF94A149}" type="presParOf" srcId="{D25C9786-00E6-4E5F-9ADE-38982AC15A18}" destId="{DBB6DEA9-1FB3-452B-A4F8-DC494826D578}" srcOrd="6" destOrd="0" presId="urn:microsoft.com/office/officeart/2005/8/layout/target3"/>
    <dgm:cxn modelId="{AA35EF20-B00A-4077-B37D-423722B77DF5}" type="presParOf" srcId="{D25C9786-00E6-4E5F-9ADE-38982AC15A18}" destId="{484E4FBC-54B2-4354-95BD-C16E5BC8521E}" srcOrd="7" destOrd="0" presId="urn:microsoft.com/office/officeart/2005/8/layout/target3"/>
    <dgm:cxn modelId="{C1CEB6D6-343C-4137-B6CD-097473AA0847}" type="presParOf" srcId="{D25C9786-00E6-4E5F-9ADE-38982AC15A18}" destId="{430478AA-2B5E-44EE-8DB9-099CC9171BD3}" srcOrd="8" destOrd="0" presId="urn:microsoft.com/office/officeart/2005/8/layout/target3"/>
    <dgm:cxn modelId="{76CCE413-3785-46A9-A1ED-2568BFD10DF8}" type="presParOf" srcId="{D25C9786-00E6-4E5F-9ADE-38982AC15A18}" destId="{0455C4A2-BA87-46EE-86DB-B400FFD35472}" srcOrd="9" destOrd="0" presId="urn:microsoft.com/office/officeart/2005/8/layout/target3"/>
    <dgm:cxn modelId="{248C5C37-F07A-430A-9B30-899FC2B8008A}" type="presParOf" srcId="{D25C9786-00E6-4E5F-9ADE-38982AC15A18}" destId="{A407DD88-EC18-43F9-839B-CC24D3C3233D}" srcOrd="10" destOrd="0" presId="urn:microsoft.com/office/officeart/2005/8/layout/target3"/>
    <dgm:cxn modelId="{5A47C0BB-CFCD-48A9-A967-E51208E12340}" type="presParOf" srcId="{D25C9786-00E6-4E5F-9ADE-38982AC15A18}" destId="{9DCC4541-0EE2-47DC-A44E-0D2F1BFA603B}" srcOrd="11" destOrd="0" presId="urn:microsoft.com/office/officeart/2005/8/layout/target3"/>
    <dgm:cxn modelId="{19E85DA3-149B-43E9-9270-D4C0595F21DD}" type="presParOf" srcId="{D25C9786-00E6-4E5F-9ADE-38982AC15A18}" destId="{04068910-261E-4715-88E2-EC2072E1C923}" srcOrd="12" destOrd="0" presId="urn:microsoft.com/office/officeart/2005/8/layout/target3"/>
    <dgm:cxn modelId="{BDE096CD-2DA2-4514-9357-9EEB383BC8D3}" type="presParOf" srcId="{D25C9786-00E6-4E5F-9ADE-38982AC15A18}" destId="{123A78BD-B337-44A1-8B3F-C4BDC9127C7B}" srcOrd="13" destOrd="0" presId="urn:microsoft.com/office/officeart/2005/8/layout/target3"/>
    <dgm:cxn modelId="{2ED18F4D-7F2E-485E-9482-D2A776A299EA}" type="presParOf" srcId="{D25C9786-00E6-4E5F-9ADE-38982AC15A18}" destId="{857BB503-25C4-4F84-AF58-C1D8A27BD35C}" srcOrd="14" destOrd="0" presId="urn:microsoft.com/office/officeart/2005/8/layout/target3"/>
    <dgm:cxn modelId="{783544DD-643F-4FD4-B60A-3C125DDB664E}" type="presParOf" srcId="{D25C9786-00E6-4E5F-9ADE-38982AC15A18}" destId="{916366BA-80BA-444F-B52A-F4E6C01F84E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BEDBAA-35F4-4681-BD53-EB8469260D19}" type="doc">
      <dgm:prSet loTypeId="urn:microsoft.com/office/officeart/2005/8/layout/hProcess9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AEFFD102-79E1-4945-895D-9904190C7CD1}">
      <dgm:prSet custT="1"/>
      <dgm:spPr/>
      <dgm:t>
        <a:bodyPr/>
        <a:lstStyle/>
        <a:p>
          <a:pPr rtl="0" latinLnBrk="1"/>
          <a:r>
            <a:rPr lang="ko-KR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독 수 리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006564-80E9-4948-84A5-861A295FC2DB}" type="parTrans" cxnId="{3B005F12-7E2F-42FC-9A53-25A7E1CCA757}">
      <dgm:prSet/>
      <dgm:spPr/>
      <dgm:t>
        <a:bodyPr/>
        <a:lstStyle/>
        <a:p>
          <a:pPr latinLnBrk="1"/>
          <a:endParaRPr lang="ko-KR" altLang="en-US"/>
        </a:p>
      </dgm:t>
    </dgm:pt>
    <dgm:pt modelId="{84F8EE3E-8C10-404D-9BFB-5DBC0945E827}" type="sibTrans" cxnId="{3B005F12-7E2F-42FC-9A53-25A7E1CCA757}">
      <dgm:prSet/>
      <dgm:spPr/>
      <dgm:t>
        <a:bodyPr/>
        <a:lstStyle/>
        <a:p>
          <a:pPr latinLnBrk="1"/>
          <a:endParaRPr lang="ko-KR" altLang="en-US"/>
        </a:p>
      </dgm:t>
    </dgm:pt>
    <dgm:pt modelId="{B521B661-309F-4CAC-A40C-D458D2D3A85A}">
      <dgm:prSet custT="1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pPr rtl="0" latinLnBrk="1"/>
          <a:r>
            <a:rPr lang="en-US" sz="2000" b="1" dirty="0" smtClean="0"/>
            <a:t>Procrustean bed</a:t>
          </a:r>
          <a:endParaRPr lang="ko-KR" sz="2000" b="1" dirty="0"/>
        </a:p>
      </dgm:t>
    </dgm:pt>
    <dgm:pt modelId="{A100859D-D9DB-44B2-B85A-39B090FA71D6}" type="parTrans" cxnId="{655DE13A-7C0F-4986-9F8A-581B502C3421}">
      <dgm:prSet/>
      <dgm:spPr/>
      <dgm:t>
        <a:bodyPr/>
        <a:lstStyle/>
        <a:p>
          <a:pPr latinLnBrk="1"/>
          <a:endParaRPr lang="ko-KR" altLang="en-US"/>
        </a:p>
      </dgm:t>
    </dgm:pt>
    <dgm:pt modelId="{02EC1EB2-7682-48AD-AB47-DFE219A85905}" type="sibTrans" cxnId="{655DE13A-7C0F-4986-9F8A-581B502C3421}">
      <dgm:prSet/>
      <dgm:spPr/>
      <dgm:t>
        <a:bodyPr/>
        <a:lstStyle/>
        <a:p>
          <a:pPr latinLnBrk="1"/>
          <a:endParaRPr lang="ko-KR" altLang="en-US"/>
        </a:p>
      </dgm:t>
    </dgm:pt>
    <dgm:pt modelId="{F54A50DB-E968-4C76-931D-DCC9A8EBBACD}">
      <dgm:prSet/>
      <dgm:spPr/>
      <dgm:t>
        <a:bodyPr/>
        <a:lstStyle/>
        <a:p>
          <a:pPr rtl="0" latinLnBrk="1"/>
          <a:r>
            <a:rPr lang="ko-KR" b="1" dirty="0" smtClean="0"/>
            <a:t>타 조</a:t>
          </a:r>
          <a:endParaRPr lang="en-US" b="1" dirty="0"/>
        </a:p>
      </dgm:t>
    </dgm:pt>
    <dgm:pt modelId="{F2A26F92-948D-488B-B7C2-71BCB3FD602E}" type="parTrans" cxnId="{B5FB8812-D82A-4F57-AFA7-5DC71B6E6A87}">
      <dgm:prSet/>
      <dgm:spPr/>
      <dgm:t>
        <a:bodyPr/>
        <a:lstStyle/>
        <a:p>
          <a:pPr latinLnBrk="1"/>
          <a:endParaRPr lang="ko-KR" altLang="en-US"/>
        </a:p>
      </dgm:t>
    </dgm:pt>
    <dgm:pt modelId="{827DDB97-33D2-459F-87FF-0682291A0501}" type="sibTrans" cxnId="{B5FB8812-D82A-4F57-AFA7-5DC71B6E6A87}">
      <dgm:prSet/>
      <dgm:spPr/>
      <dgm:t>
        <a:bodyPr/>
        <a:lstStyle/>
        <a:p>
          <a:pPr latinLnBrk="1"/>
          <a:endParaRPr lang="ko-KR" altLang="en-US"/>
        </a:p>
      </dgm:t>
    </dgm:pt>
    <dgm:pt modelId="{F02A4B7C-9F93-4C1C-98F5-4E2A532F2A4D}">
      <dgm:prSet custT="1"/>
      <dgm:spPr/>
      <dgm:t>
        <a:bodyPr/>
        <a:lstStyle/>
        <a:p>
          <a:pPr rtl="0" latinLnBrk="1"/>
          <a:r>
            <a:rPr lang="en-US" altLang="ko-K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ko-KR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026DBA-E227-4B73-9302-D0839608B8CE}" type="parTrans" cxnId="{A85C99F1-5F3C-46CC-95EC-4B8BCF6373E6}">
      <dgm:prSet/>
      <dgm:spPr/>
      <dgm:t>
        <a:bodyPr/>
        <a:lstStyle/>
        <a:p>
          <a:pPr latinLnBrk="1"/>
          <a:endParaRPr lang="ko-KR" altLang="en-US"/>
        </a:p>
      </dgm:t>
    </dgm:pt>
    <dgm:pt modelId="{374C5E70-0B81-4B62-B900-19F97039EC20}" type="sibTrans" cxnId="{A85C99F1-5F3C-46CC-95EC-4B8BCF6373E6}">
      <dgm:prSet/>
      <dgm:spPr/>
      <dgm:t>
        <a:bodyPr/>
        <a:lstStyle/>
        <a:p>
          <a:pPr latinLnBrk="1"/>
          <a:endParaRPr lang="ko-KR" altLang="en-US"/>
        </a:p>
      </dgm:t>
    </dgm:pt>
    <dgm:pt modelId="{488EFE6C-AAB3-486D-B02E-35B9A8CE28A3}" type="pres">
      <dgm:prSet presAssocID="{5CBEDBAA-35F4-4681-BD53-EB8469260D1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E06E2B-6EA2-44B8-969E-F7B8A8E22C24}" type="pres">
      <dgm:prSet presAssocID="{5CBEDBAA-35F4-4681-BD53-EB8469260D19}" presName="arrow" presStyleLbl="bgShp" presStyleIdx="0" presStyleCnt="1" custLinFactNeighborX="2648" custLinFactNeighborY="-1756"/>
      <dgm:spPr/>
      <dgm:t>
        <a:bodyPr/>
        <a:lstStyle/>
        <a:p>
          <a:pPr latinLnBrk="1"/>
          <a:endParaRPr lang="ko-KR" altLang="en-US"/>
        </a:p>
      </dgm:t>
    </dgm:pt>
    <dgm:pt modelId="{5EDE0668-B15A-4239-9FB0-790D2189C5E9}" type="pres">
      <dgm:prSet presAssocID="{5CBEDBAA-35F4-4681-BD53-EB8469260D19}" presName="linearProcess" presStyleCnt="0"/>
      <dgm:spPr/>
      <dgm:t>
        <a:bodyPr/>
        <a:lstStyle/>
        <a:p>
          <a:pPr latinLnBrk="1"/>
          <a:endParaRPr lang="ko-KR" altLang="en-US"/>
        </a:p>
      </dgm:t>
    </dgm:pt>
    <dgm:pt modelId="{7DED1A7C-E154-4E62-B191-6870DD33C420}" type="pres">
      <dgm:prSet presAssocID="{AEFFD102-79E1-4945-895D-9904190C7CD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EBAD39-344F-4940-95A1-939C1E087AA3}" type="pres">
      <dgm:prSet presAssocID="{84F8EE3E-8C10-404D-9BFB-5DBC0945E827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ECAB3961-63B4-4A75-A5CB-0AC25FCEB7C6}" type="pres">
      <dgm:prSet presAssocID="{B521B661-309F-4CAC-A40C-D458D2D3A85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B4C1F4-236B-4B25-95FC-380111DED88A}" type="pres">
      <dgm:prSet presAssocID="{02EC1EB2-7682-48AD-AB47-DFE219A85905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DCCA4445-2942-4F91-B173-8CD58521124C}" type="pres">
      <dgm:prSet presAssocID="{F54A50DB-E968-4C76-931D-DCC9A8EBBAC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6734F1-A391-45CE-9218-9E1D64D347D7}" type="pres">
      <dgm:prSet presAssocID="{827DDB97-33D2-459F-87FF-0682291A0501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8F48D3C8-7559-4252-8A86-84224074A648}" type="pres">
      <dgm:prSet presAssocID="{F02A4B7C-9F93-4C1C-98F5-4E2A532F2A4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BA967F-76A8-4892-9BC6-9192B27ACF18}" type="presOf" srcId="{5CBEDBAA-35F4-4681-BD53-EB8469260D19}" destId="{488EFE6C-AAB3-486D-B02E-35B9A8CE28A3}" srcOrd="0" destOrd="0" presId="urn:microsoft.com/office/officeart/2005/8/layout/hProcess9"/>
    <dgm:cxn modelId="{B5FB8812-D82A-4F57-AFA7-5DC71B6E6A87}" srcId="{5CBEDBAA-35F4-4681-BD53-EB8469260D19}" destId="{F54A50DB-E968-4C76-931D-DCC9A8EBBACD}" srcOrd="2" destOrd="0" parTransId="{F2A26F92-948D-488B-B7C2-71BCB3FD602E}" sibTransId="{827DDB97-33D2-459F-87FF-0682291A0501}"/>
    <dgm:cxn modelId="{FCD567C9-170A-47C8-9B39-C6A8F1FACC9A}" type="presOf" srcId="{B521B661-309F-4CAC-A40C-D458D2D3A85A}" destId="{ECAB3961-63B4-4A75-A5CB-0AC25FCEB7C6}" srcOrd="0" destOrd="0" presId="urn:microsoft.com/office/officeart/2005/8/layout/hProcess9"/>
    <dgm:cxn modelId="{3B005F12-7E2F-42FC-9A53-25A7E1CCA757}" srcId="{5CBEDBAA-35F4-4681-BD53-EB8469260D19}" destId="{AEFFD102-79E1-4945-895D-9904190C7CD1}" srcOrd="0" destOrd="0" parTransId="{07006564-80E9-4948-84A5-861A295FC2DB}" sibTransId="{84F8EE3E-8C10-404D-9BFB-5DBC0945E827}"/>
    <dgm:cxn modelId="{A7C61D78-2CB8-418F-9C97-11EF4BAD5CA5}" type="presOf" srcId="{F02A4B7C-9F93-4C1C-98F5-4E2A532F2A4D}" destId="{8F48D3C8-7559-4252-8A86-84224074A648}" srcOrd="0" destOrd="0" presId="urn:microsoft.com/office/officeart/2005/8/layout/hProcess9"/>
    <dgm:cxn modelId="{A85C99F1-5F3C-46CC-95EC-4B8BCF6373E6}" srcId="{5CBEDBAA-35F4-4681-BD53-EB8469260D19}" destId="{F02A4B7C-9F93-4C1C-98F5-4E2A532F2A4D}" srcOrd="3" destOrd="0" parTransId="{11026DBA-E227-4B73-9302-D0839608B8CE}" sibTransId="{374C5E70-0B81-4B62-B900-19F97039EC20}"/>
    <dgm:cxn modelId="{989E2806-9C23-495D-A191-EEA9092DC54E}" type="presOf" srcId="{AEFFD102-79E1-4945-895D-9904190C7CD1}" destId="{7DED1A7C-E154-4E62-B191-6870DD33C420}" srcOrd="0" destOrd="0" presId="urn:microsoft.com/office/officeart/2005/8/layout/hProcess9"/>
    <dgm:cxn modelId="{655DE13A-7C0F-4986-9F8A-581B502C3421}" srcId="{5CBEDBAA-35F4-4681-BD53-EB8469260D19}" destId="{B521B661-309F-4CAC-A40C-D458D2D3A85A}" srcOrd="1" destOrd="0" parTransId="{A100859D-D9DB-44B2-B85A-39B090FA71D6}" sibTransId="{02EC1EB2-7682-48AD-AB47-DFE219A85905}"/>
    <dgm:cxn modelId="{8F799AC7-E4A9-47BB-894D-AB5C7D1596CF}" type="presOf" srcId="{F54A50DB-E968-4C76-931D-DCC9A8EBBACD}" destId="{DCCA4445-2942-4F91-B173-8CD58521124C}" srcOrd="0" destOrd="0" presId="urn:microsoft.com/office/officeart/2005/8/layout/hProcess9"/>
    <dgm:cxn modelId="{8B4255B5-9F49-46DF-BD53-081F2274C36E}" type="presParOf" srcId="{488EFE6C-AAB3-486D-B02E-35B9A8CE28A3}" destId="{B1E06E2B-6EA2-44B8-969E-F7B8A8E22C24}" srcOrd="0" destOrd="0" presId="urn:microsoft.com/office/officeart/2005/8/layout/hProcess9"/>
    <dgm:cxn modelId="{10A57301-E139-4242-A02B-556C18DC72A3}" type="presParOf" srcId="{488EFE6C-AAB3-486D-B02E-35B9A8CE28A3}" destId="{5EDE0668-B15A-4239-9FB0-790D2189C5E9}" srcOrd="1" destOrd="0" presId="urn:microsoft.com/office/officeart/2005/8/layout/hProcess9"/>
    <dgm:cxn modelId="{175C0D2A-7308-4ADE-BD59-09A33B69AD9A}" type="presParOf" srcId="{5EDE0668-B15A-4239-9FB0-790D2189C5E9}" destId="{7DED1A7C-E154-4E62-B191-6870DD33C420}" srcOrd="0" destOrd="0" presId="urn:microsoft.com/office/officeart/2005/8/layout/hProcess9"/>
    <dgm:cxn modelId="{DF48C9B0-53C0-472D-80A7-0905F793FAAA}" type="presParOf" srcId="{5EDE0668-B15A-4239-9FB0-790D2189C5E9}" destId="{E7EBAD39-344F-4940-95A1-939C1E087AA3}" srcOrd="1" destOrd="0" presId="urn:microsoft.com/office/officeart/2005/8/layout/hProcess9"/>
    <dgm:cxn modelId="{0C8831FE-8569-4358-8084-707B642C1C10}" type="presParOf" srcId="{5EDE0668-B15A-4239-9FB0-790D2189C5E9}" destId="{ECAB3961-63B4-4A75-A5CB-0AC25FCEB7C6}" srcOrd="2" destOrd="0" presId="urn:microsoft.com/office/officeart/2005/8/layout/hProcess9"/>
    <dgm:cxn modelId="{FE3E3996-6E8B-4E33-8F6A-0430022688A8}" type="presParOf" srcId="{5EDE0668-B15A-4239-9FB0-790D2189C5E9}" destId="{69B4C1F4-236B-4B25-95FC-380111DED88A}" srcOrd="3" destOrd="0" presId="urn:microsoft.com/office/officeart/2005/8/layout/hProcess9"/>
    <dgm:cxn modelId="{A89C1466-5D1E-4E97-ACA4-71C98D930865}" type="presParOf" srcId="{5EDE0668-B15A-4239-9FB0-790D2189C5E9}" destId="{DCCA4445-2942-4F91-B173-8CD58521124C}" srcOrd="4" destOrd="0" presId="urn:microsoft.com/office/officeart/2005/8/layout/hProcess9"/>
    <dgm:cxn modelId="{B3B23CC9-359E-4D20-A029-34B08D3E4D42}" type="presParOf" srcId="{5EDE0668-B15A-4239-9FB0-790D2189C5E9}" destId="{AD6734F1-A391-45CE-9218-9E1D64D347D7}" srcOrd="5" destOrd="0" presId="urn:microsoft.com/office/officeart/2005/8/layout/hProcess9"/>
    <dgm:cxn modelId="{6150293C-7042-4855-A4EB-6EDD0C2149D6}" type="presParOf" srcId="{5EDE0668-B15A-4239-9FB0-790D2189C5E9}" destId="{8F48D3C8-7559-4252-8A86-84224074A64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B4DC4-3195-46EE-9028-38DACAA2F32F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5B5EF5B8-F6F4-42EE-AB3D-AA5299C71EBC}">
      <dgm:prSet phldrT="[텍스트]" custT="1"/>
      <dgm:spPr/>
      <dgm:t>
        <a:bodyPr/>
        <a:lstStyle/>
        <a:p>
          <a:pPr latinLnBrk="1"/>
          <a:r>
            <a:rPr lang="en-US" altLang="ko-KR" sz="3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OS</a:t>
          </a:r>
          <a:endParaRPr lang="ko-KR" altLang="en-US" sz="3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62AA2AC-8B35-49BC-AEB5-B80FA0627FF7}" type="parTrans" cxnId="{848E5C5C-4188-4B66-82BC-ECC26B2DA97E}">
      <dgm:prSet/>
      <dgm:spPr/>
      <dgm:t>
        <a:bodyPr/>
        <a:lstStyle/>
        <a:p>
          <a:pPr latinLnBrk="1"/>
          <a:endParaRPr lang="ko-KR" altLang="en-US"/>
        </a:p>
      </dgm:t>
    </dgm:pt>
    <dgm:pt modelId="{D73825DB-DAD5-47ED-9BD9-5268B6DF8BBB}" type="sibTrans" cxnId="{848E5C5C-4188-4B66-82BC-ECC26B2DA97E}">
      <dgm:prSet/>
      <dgm:spPr/>
      <dgm:t>
        <a:bodyPr/>
        <a:lstStyle/>
        <a:p>
          <a:pPr latinLnBrk="1"/>
          <a:endParaRPr lang="ko-KR" altLang="en-US"/>
        </a:p>
      </dgm:t>
    </dgm:pt>
    <dgm:pt modelId="{2C85278C-699E-4E9B-8BA0-8C29B8B90A44}">
      <dgm:prSet phldrT="[텍스트]" custT="1"/>
      <dgm:spPr/>
      <dgm:t>
        <a:bodyPr/>
        <a:lstStyle/>
        <a:p>
          <a:pPr latinLnBrk="1"/>
          <a:r>
            <a:rPr lang="en-US" altLang="ko-KR" sz="3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NS</a:t>
          </a:r>
          <a:endParaRPr lang="ko-KR" altLang="en-US" sz="3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40BEB833-1293-441A-8D12-1C00E0CBA3BD}" type="parTrans" cxnId="{7A806093-72AB-49E4-B46E-83236E76BCF9}">
      <dgm:prSet/>
      <dgm:spPr/>
      <dgm:t>
        <a:bodyPr/>
        <a:lstStyle/>
        <a:p>
          <a:pPr latinLnBrk="1"/>
          <a:endParaRPr lang="ko-KR" altLang="en-US"/>
        </a:p>
      </dgm:t>
    </dgm:pt>
    <dgm:pt modelId="{68703E61-B312-44B0-8ABA-FC0EB17D452F}" type="sibTrans" cxnId="{7A806093-72AB-49E4-B46E-83236E76BCF9}">
      <dgm:prSet/>
      <dgm:spPr/>
      <dgm:t>
        <a:bodyPr/>
        <a:lstStyle/>
        <a:p>
          <a:pPr latinLnBrk="1"/>
          <a:endParaRPr lang="ko-KR" altLang="en-US"/>
        </a:p>
      </dgm:t>
    </dgm:pt>
    <dgm:pt modelId="{285BE637-6F8A-43C1-A4AE-C313DF7D3712}">
      <dgm:prSet phldrT="[텍스트]" custT="1"/>
      <dgm:spPr/>
      <dgm:t>
        <a:bodyPr/>
        <a:lstStyle/>
        <a:p>
          <a:pPr latinLnBrk="1"/>
          <a:r>
            <a:rPr lang="en-US" altLang="ko-KR" sz="3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GS</a:t>
          </a:r>
          <a:endParaRPr lang="ko-KR" altLang="en-US" sz="3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E40B476-88C0-41F2-BD04-4CF4FDFA1EB5}" type="parTrans" cxnId="{32E7ECA7-217C-438E-ABD5-BD9CF70C646A}">
      <dgm:prSet/>
      <dgm:spPr/>
      <dgm:t>
        <a:bodyPr/>
        <a:lstStyle/>
        <a:p>
          <a:pPr latinLnBrk="1"/>
          <a:endParaRPr lang="ko-KR" altLang="en-US"/>
        </a:p>
      </dgm:t>
    </dgm:pt>
    <dgm:pt modelId="{17466695-8970-4CAB-ACD0-72350F259FAB}" type="sibTrans" cxnId="{32E7ECA7-217C-438E-ABD5-BD9CF70C646A}">
      <dgm:prSet/>
      <dgm:spPr/>
      <dgm:t>
        <a:bodyPr/>
        <a:lstStyle/>
        <a:p>
          <a:pPr latinLnBrk="1"/>
          <a:endParaRPr lang="ko-KR" altLang="en-US"/>
        </a:p>
      </dgm:t>
    </dgm:pt>
    <dgm:pt modelId="{F826493A-AA8A-40E9-B8BF-73583CB507C4}" type="pres">
      <dgm:prSet presAssocID="{414B4DC4-3195-46EE-9028-38DACAA2F3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7C38D-CB00-49F3-B919-215E2B02318B}" type="pres">
      <dgm:prSet presAssocID="{5B5EF5B8-F6F4-42EE-AB3D-AA5299C71EBC}" presName="circ1" presStyleLbl="vennNode1" presStyleIdx="0" presStyleCnt="3" custLinFactNeighborX="7909" custLinFactNeighborY="4756"/>
      <dgm:spPr/>
      <dgm:t>
        <a:bodyPr/>
        <a:lstStyle/>
        <a:p>
          <a:pPr latinLnBrk="1"/>
          <a:endParaRPr lang="ko-KR" altLang="en-US"/>
        </a:p>
      </dgm:t>
    </dgm:pt>
    <dgm:pt modelId="{D2A8192D-7EA0-4BFB-B4FF-A6B7ED49A3CE}" type="pres">
      <dgm:prSet presAssocID="{5B5EF5B8-F6F4-42EE-AB3D-AA5299C71E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0AA7E3-7465-4875-932D-6339A0347D89}" type="pres">
      <dgm:prSet presAssocID="{2C85278C-699E-4E9B-8BA0-8C29B8B90A44}" presName="circ2" presStyleLbl="vennNode1" presStyleIdx="1" presStyleCnt="3" custLinFactNeighborX="8655" custLinFactNeighborY="-18284"/>
      <dgm:spPr/>
      <dgm:t>
        <a:bodyPr/>
        <a:lstStyle/>
        <a:p>
          <a:pPr latinLnBrk="1"/>
          <a:endParaRPr lang="ko-KR" altLang="en-US"/>
        </a:p>
      </dgm:t>
    </dgm:pt>
    <dgm:pt modelId="{67EFD2E8-AE4A-4D84-B1A7-8EFA3D7F08E6}" type="pres">
      <dgm:prSet presAssocID="{2C85278C-699E-4E9B-8BA0-8C29B8B90A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FCEF96-BCA0-4806-994A-493E052015D1}" type="pres">
      <dgm:prSet presAssocID="{285BE637-6F8A-43C1-A4AE-C313DF7D3712}" presName="circ3" presStyleLbl="vennNode1" presStyleIdx="2" presStyleCnt="3" custLinFactNeighborX="9794" custLinFactNeighborY="-7761"/>
      <dgm:spPr/>
      <dgm:t>
        <a:bodyPr/>
        <a:lstStyle/>
        <a:p>
          <a:pPr latinLnBrk="1"/>
          <a:endParaRPr lang="ko-KR" altLang="en-US"/>
        </a:p>
      </dgm:t>
    </dgm:pt>
    <dgm:pt modelId="{1A59FF83-BDA4-4BA8-8623-324D2971F2DE}" type="pres">
      <dgm:prSet presAssocID="{285BE637-6F8A-43C1-A4AE-C313DF7D37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2E7ECA7-217C-438E-ABD5-BD9CF70C646A}" srcId="{414B4DC4-3195-46EE-9028-38DACAA2F32F}" destId="{285BE637-6F8A-43C1-A4AE-C313DF7D3712}" srcOrd="2" destOrd="0" parTransId="{3E40B476-88C0-41F2-BD04-4CF4FDFA1EB5}" sibTransId="{17466695-8970-4CAB-ACD0-72350F259FAB}"/>
    <dgm:cxn modelId="{7A806093-72AB-49E4-B46E-83236E76BCF9}" srcId="{414B4DC4-3195-46EE-9028-38DACAA2F32F}" destId="{2C85278C-699E-4E9B-8BA0-8C29B8B90A44}" srcOrd="1" destOrd="0" parTransId="{40BEB833-1293-441A-8D12-1C00E0CBA3BD}" sibTransId="{68703E61-B312-44B0-8ABA-FC0EB17D452F}"/>
    <dgm:cxn modelId="{F664D1A6-D6F4-43A5-8C2B-06BB6B27AC44}" type="presOf" srcId="{414B4DC4-3195-46EE-9028-38DACAA2F32F}" destId="{F826493A-AA8A-40E9-B8BF-73583CB507C4}" srcOrd="0" destOrd="0" presId="urn:microsoft.com/office/officeart/2005/8/layout/venn1"/>
    <dgm:cxn modelId="{8048898E-2889-45B3-8765-326544A72B05}" type="presOf" srcId="{2C85278C-699E-4E9B-8BA0-8C29B8B90A44}" destId="{67EFD2E8-AE4A-4D84-B1A7-8EFA3D7F08E6}" srcOrd="1" destOrd="0" presId="urn:microsoft.com/office/officeart/2005/8/layout/venn1"/>
    <dgm:cxn modelId="{3E4EE26C-B826-4985-A637-481F40A1C8A1}" type="presOf" srcId="{285BE637-6F8A-43C1-A4AE-C313DF7D3712}" destId="{1A59FF83-BDA4-4BA8-8623-324D2971F2DE}" srcOrd="1" destOrd="0" presId="urn:microsoft.com/office/officeart/2005/8/layout/venn1"/>
    <dgm:cxn modelId="{25CC84E7-9691-4BBA-809C-795938D40B4A}" type="presOf" srcId="{285BE637-6F8A-43C1-A4AE-C313DF7D3712}" destId="{57FCEF96-BCA0-4806-994A-493E052015D1}" srcOrd="0" destOrd="0" presId="urn:microsoft.com/office/officeart/2005/8/layout/venn1"/>
    <dgm:cxn modelId="{848E5C5C-4188-4B66-82BC-ECC26B2DA97E}" srcId="{414B4DC4-3195-46EE-9028-38DACAA2F32F}" destId="{5B5EF5B8-F6F4-42EE-AB3D-AA5299C71EBC}" srcOrd="0" destOrd="0" parTransId="{162AA2AC-8B35-49BC-AEB5-B80FA0627FF7}" sibTransId="{D73825DB-DAD5-47ED-9BD9-5268B6DF8BBB}"/>
    <dgm:cxn modelId="{8F1C4C89-952D-4B46-85DF-93EEEAFF9E66}" type="presOf" srcId="{5B5EF5B8-F6F4-42EE-AB3D-AA5299C71EBC}" destId="{D2A8192D-7EA0-4BFB-B4FF-A6B7ED49A3CE}" srcOrd="1" destOrd="0" presId="urn:microsoft.com/office/officeart/2005/8/layout/venn1"/>
    <dgm:cxn modelId="{A242CD17-107E-46CD-B5AB-EB602032CC88}" type="presOf" srcId="{5B5EF5B8-F6F4-42EE-AB3D-AA5299C71EBC}" destId="{0897C38D-CB00-49F3-B919-215E2B02318B}" srcOrd="0" destOrd="0" presId="urn:microsoft.com/office/officeart/2005/8/layout/venn1"/>
    <dgm:cxn modelId="{99FDD357-E1C2-442A-AB93-005CD9335B1E}" type="presOf" srcId="{2C85278C-699E-4E9B-8BA0-8C29B8B90A44}" destId="{D90AA7E3-7465-4875-932D-6339A0347D89}" srcOrd="0" destOrd="0" presId="urn:microsoft.com/office/officeart/2005/8/layout/venn1"/>
    <dgm:cxn modelId="{64157FB9-23EB-4B4B-9EAC-6A5D1AD3CFEE}" type="presParOf" srcId="{F826493A-AA8A-40E9-B8BF-73583CB507C4}" destId="{0897C38D-CB00-49F3-B919-215E2B02318B}" srcOrd="0" destOrd="0" presId="urn:microsoft.com/office/officeart/2005/8/layout/venn1"/>
    <dgm:cxn modelId="{13D6F618-B365-42D1-8E44-19B83C91D157}" type="presParOf" srcId="{F826493A-AA8A-40E9-B8BF-73583CB507C4}" destId="{D2A8192D-7EA0-4BFB-B4FF-A6B7ED49A3CE}" srcOrd="1" destOrd="0" presId="urn:microsoft.com/office/officeart/2005/8/layout/venn1"/>
    <dgm:cxn modelId="{70A31D08-9B5D-4E8F-BE92-532D987DF566}" type="presParOf" srcId="{F826493A-AA8A-40E9-B8BF-73583CB507C4}" destId="{D90AA7E3-7465-4875-932D-6339A0347D89}" srcOrd="2" destOrd="0" presId="urn:microsoft.com/office/officeart/2005/8/layout/venn1"/>
    <dgm:cxn modelId="{F5F411CC-B619-4616-BF7F-435D9C876068}" type="presParOf" srcId="{F826493A-AA8A-40E9-B8BF-73583CB507C4}" destId="{67EFD2E8-AE4A-4D84-B1A7-8EFA3D7F08E6}" srcOrd="3" destOrd="0" presId="urn:microsoft.com/office/officeart/2005/8/layout/venn1"/>
    <dgm:cxn modelId="{F42BED5F-FE89-4983-B959-1C03E9660C46}" type="presParOf" srcId="{F826493A-AA8A-40E9-B8BF-73583CB507C4}" destId="{57FCEF96-BCA0-4806-994A-493E052015D1}" srcOrd="4" destOrd="0" presId="urn:microsoft.com/office/officeart/2005/8/layout/venn1"/>
    <dgm:cxn modelId="{15A9958F-7BC8-49AA-9905-1F1F30BA953D}" type="presParOf" srcId="{F826493A-AA8A-40E9-B8BF-73583CB507C4}" destId="{1A59FF83-BDA4-4BA8-8623-324D2971F2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B4DC4-3195-46EE-9028-38DACAA2F32F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5B5EF5B8-F6F4-42EE-AB3D-AA5299C71EBC}">
      <dgm:prSet phldrT="[텍스트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36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rPr>
            <a:t>호흡기</a:t>
          </a:r>
          <a:endParaRPr lang="en-US" altLang="ko-KR" sz="3600" b="1" dirty="0" smtClean="0">
            <a:solidFill>
              <a:srgbClr val="7030A0"/>
            </a:solidFill>
            <a:latin typeface="맑은 고딕" pitchFamily="50" charset="-127"/>
            <a:ea typeface="맑은 고딕" pitchFamily="50" charset="-127"/>
          </a:endParaRPr>
        </a:p>
        <a:p>
          <a:pPr latinLnBrk="1"/>
          <a:r>
            <a:rPr lang="ko-KR" altLang="en-US" sz="36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rPr>
            <a:t>센터</a:t>
          </a:r>
          <a:endParaRPr lang="ko-KR" altLang="en-US" sz="3600" b="1" dirty="0">
            <a:solidFill>
              <a:srgbClr val="7030A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62AA2AC-8B35-49BC-AEB5-B80FA0627FF7}" type="parTrans" cxnId="{848E5C5C-4188-4B66-82BC-ECC26B2DA97E}">
      <dgm:prSet/>
      <dgm:spPr/>
      <dgm:t>
        <a:bodyPr/>
        <a:lstStyle/>
        <a:p>
          <a:pPr latinLnBrk="1"/>
          <a:endParaRPr lang="ko-KR" altLang="en-US"/>
        </a:p>
      </dgm:t>
    </dgm:pt>
    <dgm:pt modelId="{D73825DB-DAD5-47ED-9BD9-5268B6DF8BBB}" type="sibTrans" cxnId="{848E5C5C-4188-4B66-82BC-ECC26B2DA97E}">
      <dgm:prSet/>
      <dgm:spPr/>
      <dgm:t>
        <a:bodyPr/>
        <a:lstStyle/>
        <a:p>
          <a:pPr latinLnBrk="1"/>
          <a:endParaRPr lang="ko-KR" altLang="en-US"/>
        </a:p>
      </dgm:t>
    </dgm:pt>
    <dgm:pt modelId="{2C85278C-699E-4E9B-8BA0-8C29B8B90A44}">
      <dgm:prSet phldrT="[텍스트]" custT="1"/>
      <dgm:spPr/>
      <dgm:t>
        <a:bodyPr/>
        <a:lstStyle/>
        <a:p>
          <a:pPr algn="l" latinLnBrk="1"/>
          <a:r>
            <a:rPr lang="ko-KR" altLang="en-US" sz="3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심장</a:t>
          </a:r>
          <a:endParaRPr lang="en-US" altLang="ko-KR" sz="3600" b="1"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  <a:p>
          <a:pPr algn="l" latinLnBrk="1"/>
          <a:r>
            <a:rPr lang="ko-KR" altLang="en-US" sz="3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센터</a:t>
          </a:r>
          <a:endParaRPr lang="ko-KR" altLang="en-US" sz="3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40BEB833-1293-441A-8D12-1C00E0CBA3BD}" type="parTrans" cxnId="{7A806093-72AB-49E4-B46E-83236E76BCF9}">
      <dgm:prSet/>
      <dgm:spPr/>
      <dgm:t>
        <a:bodyPr/>
        <a:lstStyle/>
        <a:p>
          <a:pPr latinLnBrk="1"/>
          <a:endParaRPr lang="ko-KR" altLang="en-US"/>
        </a:p>
      </dgm:t>
    </dgm:pt>
    <dgm:pt modelId="{68703E61-B312-44B0-8ABA-FC0EB17D452F}" type="sibTrans" cxnId="{7A806093-72AB-49E4-B46E-83236E76BCF9}">
      <dgm:prSet/>
      <dgm:spPr/>
      <dgm:t>
        <a:bodyPr/>
        <a:lstStyle/>
        <a:p>
          <a:pPr latinLnBrk="1"/>
          <a:endParaRPr lang="ko-KR" altLang="en-US"/>
        </a:p>
      </dgm:t>
    </dgm:pt>
    <dgm:pt modelId="{285BE637-6F8A-43C1-A4AE-C313DF7D3712}">
      <dgm:prSet phldrT="[텍스트]" custT="1"/>
      <dgm:spPr>
        <a:solidFill>
          <a:srgbClr val="FFFF00">
            <a:alpha val="50000"/>
          </a:srgbClr>
        </a:solidFill>
      </dgm:spPr>
      <dgm:t>
        <a:bodyPr/>
        <a:lstStyle/>
        <a:p>
          <a:pPr latinLnBrk="1"/>
          <a:r>
            <a:rPr lang="ko-KR" altLang="en-US" sz="3600" b="1" dirty="0" smtClean="0">
              <a:solidFill>
                <a:srgbClr val="00B0F0"/>
              </a:solidFill>
              <a:latin typeface="맑은 고딕" pitchFamily="50" charset="-127"/>
              <a:ea typeface="맑은 고딕" pitchFamily="50" charset="-127"/>
            </a:rPr>
            <a:t>암 센터</a:t>
          </a:r>
          <a:endParaRPr lang="ko-KR" altLang="en-US" sz="3600" b="1" dirty="0">
            <a:solidFill>
              <a:srgbClr val="00B0F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E40B476-88C0-41F2-BD04-4CF4FDFA1EB5}" type="parTrans" cxnId="{32E7ECA7-217C-438E-ABD5-BD9CF70C646A}">
      <dgm:prSet/>
      <dgm:spPr/>
      <dgm:t>
        <a:bodyPr/>
        <a:lstStyle/>
        <a:p>
          <a:pPr latinLnBrk="1"/>
          <a:endParaRPr lang="ko-KR" altLang="en-US"/>
        </a:p>
      </dgm:t>
    </dgm:pt>
    <dgm:pt modelId="{17466695-8970-4CAB-ACD0-72350F259FAB}" type="sibTrans" cxnId="{32E7ECA7-217C-438E-ABD5-BD9CF70C646A}">
      <dgm:prSet/>
      <dgm:spPr/>
      <dgm:t>
        <a:bodyPr/>
        <a:lstStyle/>
        <a:p>
          <a:pPr latinLnBrk="1"/>
          <a:endParaRPr lang="ko-KR" altLang="en-US"/>
        </a:p>
      </dgm:t>
    </dgm:pt>
    <dgm:pt modelId="{F826493A-AA8A-40E9-B8BF-73583CB507C4}" type="pres">
      <dgm:prSet presAssocID="{414B4DC4-3195-46EE-9028-38DACAA2F3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7C38D-CB00-49F3-B919-215E2B02318B}" type="pres">
      <dgm:prSet presAssocID="{5B5EF5B8-F6F4-42EE-AB3D-AA5299C71EBC}" presName="circ1" presStyleLbl="vennNode1" presStyleIdx="0" presStyleCnt="3" custScaleX="123175" custScaleY="121416" custLinFactNeighborX="7909" custLinFactNeighborY="4756"/>
      <dgm:spPr/>
      <dgm:t>
        <a:bodyPr/>
        <a:lstStyle/>
        <a:p>
          <a:pPr latinLnBrk="1"/>
          <a:endParaRPr lang="ko-KR" altLang="en-US"/>
        </a:p>
      </dgm:t>
    </dgm:pt>
    <dgm:pt modelId="{D2A8192D-7EA0-4BFB-B4FF-A6B7ED49A3CE}" type="pres">
      <dgm:prSet presAssocID="{5B5EF5B8-F6F4-42EE-AB3D-AA5299C71E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0AA7E3-7465-4875-932D-6339A0347D89}" type="pres">
      <dgm:prSet presAssocID="{2C85278C-699E-4E9B-8BA0-8C29B8B90A44}" presName="circ2" presStyleLbl="vennNode1" presStyleIdx="1" presStyleCnt="3" custScaleX="141128" custScaleY="124212" custLinFactNeighborX="7016" custLinFactNeighborY="-3933"/>
      <dgm:spPr/>
      <dgm:t>
        <a:bodyPr/>
        <a:lstStyle/>
        <a:p>
          <a:pPr latinLnBrk="1"/>
          <a:endParaRPr lang="ko-KR" altLang="en-US"/>
        </a:p>
      </dgm:t>
    </dgm:pt>
    <dgm:pt modelId="{67EFD2E8-AE4A-4D84-B1A7-8EFA3D7F08E6}" type="pres">
      <dgm:prSet presAssocID="{2C85278C-699E-4E9B-8BA0-8C29B8B90A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FCEF96-BCA0-4806-994A-493E052015D1}" type="pres">
      <dgm:prSet presAssocID="{285BE637-6F8A-43C1-A4AE-C313DF7D3712}" presName="circ3" presStyleLbl="vennNode1" presStyleIdx="2" presStyleCnt="3" custScaleX="113240" custScaleY="112415" custLinFactNeighborX="-5371" custLinFactNeighborY="-12318"/>
      <dgm:spPr/>
      <dgm:t>
        <a:bodyPr/>
        <a:lstStyle/>
        <a:p>
          <a:pPr latinLnBrk="1"/>
          <a:endParaRPr lang="ko-KR" altLang="en-US"/>
        </a:p>
      </dgm:t>
    </dgm:pt>
    <dgm:pt modelId="{1A59FF83-BDA4-4BA8-8623-324D2971F2DE}" type="pres">
      <dgm:prSet presAssocID="{285BE637-6F8A-43C1-A4AE-C313DF7D37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2E7ECA7-217C-438E-ABD5-BD9CF70C646A}" srcId="{414B4DC4-3195-46EE-9028-38DACAA2F32F}" destId="{285BE637-6F8A-43C1-A4AE-C313DF7D3712}" srcOrd="2" destOrd="0" parTransId="{3E40B476-88C0-41F2-BD04-4CF4FDFA1EB5}" sibTransId="{17466695-8970-4CAB-ACD0-72350F259FAB}"/>
    <dgm:cxn modelId="{7A806093-72AB-49E4-B46E-83236E76BCF9}" srcId="{414B4DC4-3195-46EE-9028-38DACAA2F32F}" destId="{2C85278C-699E-4E9B-8BA0-8C29B8B90A44}" srcOrd="1" destOrd="0" parTransId="{40BEB833-1293-441A-8D12-1C00E0CBA3BD}" sibTransId="{68703E61-B312-44B0-8ABA-FC0EB17D452F}"/>
    <dgm:cxn modelId="{045C17C6-F384-45EA-A268-2ED88291FF71}" type="presOf" srcId="{285BE637-6F8A-43C1-A4AE-C313DF7D3712}" destId="{57FCEF96-BCA0-4806-994A-493E052015D1}" srcOrd="0" destOrd="0" presId="urn:microsoft.com/office/officeart/2005/8/layout/venn1"/>
    <dgm:cxn modelId="{CA55AB26-44CC-497D-B390-134758C71C6F}" type="presOf" srcId="{5B5EF5B8-F6F4-42EE-AB3D-AA5299C71EBC}" destId="{D2A8192D-7EA0-4BFB-B4FF-A6B7ED49A3CE}" srcOrd="1" destOrd="0" presId="urn:microsoft.com/office/officeart/2005/8/layout/venn1"/>
    <dgm:cxn modelId="{848E5C5C-4188-4B66-82BC-ECC26B2DA97E}" srcId="{414B4DC4-3195-46EE-9028-38DACAA2F32F}" destId="{5B5EF5B8-F6F4-42EE-AB3D-AA5299C71EBC}" srcOrd="0" destOrd="0" parTransId="{162AA2AC-8B35-49BC-AEB5-B80FA0627FF7}" sibTransId="{D73825DB-DAD5-47ED-9BD9-5268B6DF8BBB}"/>
    <dgm:cxn modelId="{85DC232B-4EA7-4A2B-841A-1543764EF9EF}" type="presOf" srcId="{414B4DC4-3195-46EE-9028-38DACAA2F32F}" destId="{F826493A-AA8A-40E9-B8BF-73583CB507C4}" srcOrd="0" destOrd="0" presId="urn:microsoft.com/office/officeart/2005/8/layout/venn1"/>
    <dgm:cxn modelId="{00415578-44F9-4D19-BE88-564CF2B154A2}" type="presOf" srcId="{285BE637-6F8A-43C1-A4AE-C313DF7D3712}" destId="{1A59FF83-BDA4-4BA8-8623-324D2971F2DE}" srcOrd="1" destOrd="0" presId="urn:microsoft.com/office/officeart/2005/8/layout/venn1"/>
    <dgm:cxn modelId="{958147A4-8861-4609-81B9-E741CB6CE719}" type="presOf" srcId="{5B5EF5B8-F6F4-42EE-AB3D-AA5299C71EBC}" destId="{0897C38D-CB00-49F3-B919-215E2B02318B}" srcOrd="0" destOrd="0" presId="urn:microsoft.com/office/officeart/2005/8/layout/venn1"/>
    <dgm:cxn modelId="{1636FFAF-D2FA-49CE-B0EA-133867015324}" type="presOf" srcId="{2C85278C-699E-4E9B-8BA0-8C29B8B90A44}" destId="{67EFD2E8-AE4A-4D84-B1A7-8EFA3D7F08E6}" srcOrd="1" destOrd="0" presId="urn:microsoft.com/office/officeart/2005/8/layout/venn1"/>
    <dgm:cxn modelId="{AB87876D-B395-4FD5-BACE-07B8A506B631}" type="presOf" srcId="{2C85278C-699E-4E9B-8BA0-8C29B8B90A44}" destId="{D90AA7E3-7465-4875-932D-6339A0347D89}" srcOrd="0" destOrd="0" presId="urn:microsoft.com/office/officeart/2005/8/layout/venn1"/>
    <dgm:cxn modelId="{F29ED458-0B82-4A95-AB42-27055BD3D63D}" type="presParOf" srcId="{F826493A-AA8A-40E9-B8BF-73583CB507C4}" destId="{0897C38D-CB00-49F3-B919-215E2B02318B}" srcOrd="0" destOrd="0" presId="urn:microsoft.com/office/officeart/2005/8/layout/venn1"/>
    <dgm:cxn modelId="{F7471E8B-EA24-4468-8B56-588463DECB4D}" type="presParOf" srcId="{F826493A-AA8A-40E9-B8BF-73583CB507C4}" destId="{D2A8192D-7EA0-4BFB-B4FF-A6B7ED49A3CE}" srcOrd="1" destOrd="0" presId="urn:microsoft.com/office/officeart/2005/8/layout/venn1"/>
    <dgm:cxn modelId="{B0C51E5E-C512-43A4-BB6A-01C0CCA5714F}" type="presParOf" srcId="{F826493A-AA8A-40E9-B8BF-73583CB507C4}" destId="{D90AA7E3-7465-4875-932D-6339A0347D89}" srcOrd="2" destOrd="0" presId="urn:microsoft.com/office/officeart/2005/8/layout/venn1"/>
    <dgm:cxn modelId="{41B82978-7134-4960-AF88-389E3F90FFC6}" type="presParOf" srcId="{F826493A-AA8A-40E9-B8BF-73583CB507C4}" destId="{67EFD2E8-AE4A-4D84-B1A7-8EFA3D7F08E6}" srcOrd="3" destOrd="0" presId="urn:microsoft.com/office/officeart/2005/8/layout/venn1"/>
    <dgm:cxn modelId="{08AD2658-EC80-4E1B-8814-E5A29FB7AB55}" type="presParOf" srcId="{F826493A-AA8A-40E9-B8BF-73583CB507C4}" destId="{57FCEF96-BCA0-4806-994A-493E052015D1}" srcOrd="4" destOrd="0" presId="urn:microsoft.com/office/officeart/2005/8/layout/venn1"/>
    <dgm:cxn modelId="{5CA28615-3049-43F4-B19A-66D1DE018784}" type="presParOf" srcId="{F826493A-AA8A-40E9-B8BF-73583CB507C4}" destId="{1A59FF83-BDA4-4BA8-8623-324D2971F2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0.34746</cdr:x>
      <cdr:y>0.67143</cdr:y>
    </cdr:from>
    <cdr:to>
      <cdr:x>0.35593</cdr:x>
      <cdr:y>0.84286</cdr:y>
    </cdr:to>
    <cdr:sp macro="" textlink="">
      <cdr:nvSpPr>
        <cdr:cNvPr id="5" name="직선 연결선 4"/>
        <cdr:cNvSpPr/>
      </cdr:nvSpPr>
      <cdr:spPr>
        <a:xfrm xmlns:a="http://schemas.openxmlformats.org/drawingml/2006/main" flipV="1">
          <a:off x="2952328" y="3384376"/>
          <a:ext cx="72008" cy="8640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0.39831</cdr:x>
      <cdr:y>0.77143</cdr:y>
    </cdr:from>
    <cdr:to>
      <cdr:x>0.41525</cdr:x>
      <cdr:y>0.81429</cdr:y>
    </cdr:to>
    <cdr:sp macro="" textlink="">
      <cdr:nvSpPr>
        <cdr:cNvPr id="7" name="직선 연결선 6"/>
        <cdr:cNvSpPr/>
      </cdr:nvSpPr>
      <cdr:spPr>
        <a:xfrm xmlns:a="http://schemas.openxmlformats.org/drawingml/2006/main" flipV="1">
          <a:off x="3384376" y="3888432"/>
          <a:ext cx="144016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 dirty="0">
            <a:solidFill>
              <a:srgbClr val="080808"/>
            </a:solidFill>
          </a:endParaRPr>
        </a:p>
      </cdr:txBody>
    </cdr:sp>
  </cdr:relSizeAnchor>
  <cdr:relSizeAnchor xmlns:cdr="http://schemas.openxmlformats.org/drawingml/2006/chartDrawing">
    <cdr:from>
      <cdr:x>0.37288</cdr:x>
      <cdr:y>0.5</cdr:y>
    </cdr:from>
    <cdr:to>
      <cdr:x>0.39831</cdr:x>
      <cdr:y>0.8</cdr:y>
    </cdr:to>
    <cdr:sp macro="" textlink="">
      <cdr:nvSpPr>
        <cdr:cNvPr id="19" name="직선 연결선 18"/>
        <cdr:cNvSpPr/>
      </cdr:nvSpPr>
      <cdr:spPr>
        <a:xfrm xmlns:a="http://schemas.openxmlformats.org/drawingml/2006/main" flipV="1">
          <a:off x="3168352" y="2520280"/>
          <a:ext cx="216024" cy="15121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/>
          <a:endParaRPr lang="en-US" altLang="en-US" dirty="0" smtClean="0"/>
        </a:p>
        <a:p xmlns:a="http://schemas.openxmlformats.org/drawingml/2006/main">
          <a:endParaRPr lang="ko-KR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A618A-1FA7-4B00-AD78-81DA500CC2A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E6F5-3D4A-41CC-A8BB-A34E0A625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9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9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E7A807-ED6F-4F0B-90AB-E727E8AB8984}" type="datetimeFigureOut">
              <a:rPr lang="ko-KR" altLang="en-US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950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4845" y="4646533"/>
            <a:ext cx="5318760" cy="4401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91368"/>
            <a:ext cx="2880995" cy="489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65916" y="9291368"/>
            <a:ext cx="2880995" cy="489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7954819-F078-465C-8A00-3DF52EAD77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29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1D0BE-FA49-4A44-BBE5-B101084744C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BD2A6-CAA3-4D8F-B86D-3B04B9F654D2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8AF8-5322-43A0-918B-A0E28ED7C95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8BFEC-657E-470B-8983-AFA1668661CF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7E331-2D46-408D-987A-15A71D33E2B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B2F01-B4D5-435A-9189-832C8EF63221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BACC2-B388-4181-B2A1-B5B022C3F8D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3D7530-4B7C-4C9E-B34B-478723AF692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A13BD4-A2BB-419C-A21F-E27BA1A035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0FEF24-5067-4CFA-974D-1B0E9D2178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7C8AC-AD6E-49BC-8B0D-332374B289A2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47C8F-E385-45E3-84C0-5A22E3ECB9F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3ECB9-CB8E-46FA-8F52-D518C53554C3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0BA22-2654-4304-B395-229B27FD42A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4BCC2-F279-4703-A032-C615E7821CF5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D4C6-3ED2-49A6-9BFC-E5521B6F51A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4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6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4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6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D8573-BC3D-48EE-9048-F0A61B277AA0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F94C6-1163-42BF-8418-22E16ECF462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E3866-E413-476B-B107-319068FE393B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128BD-8D43-42C2-BE43-4C042A36B46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A713B-11D5-4049-AB40-88BD0C6D0D02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006E8-D351-4942-85DD-B7FB29B4F5E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900"/>
            </a:lvl4pPr>
            <a:lvl5pPr marL="1828684" indent="0">
              <a:buNone/>
              <a:defRPr sz="900"/>
            </a:lvl5pPr>
            <a:lvl6pPr marL="2285854" indent="0">
              <a:buNone/>
              <a:defRPr sz="900"/>
            </a:lvl6pPr>
            <a:lvl7pPr marL="2743025" indent="0">
              <a:buNone/>
              <a:defRPr sz="900"/>
            </a:lvl7pPr>
            <a:lvl8pPr marL="3200196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F2FC5-EBF8-4308-9054-197365C8BA53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BCDBB-C436-4DB2-A422-D084BB7FA3B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4" indent="0">
              <a:buNone/>
              <a:defRPr sz="2000"/>
            </a:lvl5pPr>
            <a:lvl6pPr marL="2285854" indent="0">
              <a:buNone/>
              <a:defRPr sz="2000"/>
            </a:lvl6pPr>
            <a:lvl7pPr marL="2743025" indent="0">
              <a:buNone/>
              <a:defRPr sz="2000"/>
            </a:lvl7pPr>
            <a:lvl8pPr marL="3200196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900"/>
            </a:lvl4pPr>
            <a:lvl5pPr marL="1828684" indent="0">
              <a:buNone/>
              <a:defRPr sz="900"/>
            </a:lvl5pPr>
            <a:lvl6pPr marL="2285854" indent="0">
              <a:buNone/>
              <a:defRPr sz="900"/>
            </a:lvl6pPr>
            <a:lvl7pPr marL="2743025" indent="0">
              <a:buNone/>
              <a:defRPr sz="900"/>
            </a:lvl7pPr>
            <a:lvl8pPr marL="3200196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D9582-912A-4054-B595-5ED39B01A8F4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C68A3-C9DF-4C2E-A7C4-137A4AAFE6B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B571E0-3B08-4FFC-B9B8-B479156DADE2}" type="datetimeFigureOut">
              <a:rPr lang="ko-KR" altLang="en-US" smtClean="0"/>
              <a:pPr>
                <a:defRPr/>
              </a:pPr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3E4AE8-B00F-4347-A1BA-89810CCD14D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34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2" indent="-285732" algn="l" defTabSz="91434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6" algn="l" defTabSz="91434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6" algn="l" defTabSz="91434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6" algn="l" defTabSz="91434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6" algn="l" defTabSz="91434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1" indent="-228586" algn="l" defTabSz="91434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6" algn="l" defTabSz="91434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2" indent="-228586" algn="l" defTabSz="91434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6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en.wikipedia.org/wiki/Image:Gray961.png" TargetMode="Externa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en.wikipedia.org/wiki/Image:Heart_transplant.jpg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transplantation-soc.org/accme.php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8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72400" cy="17145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ko-KR" alt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의 사 </a:t>
            </a:r>
            <a:r>
              <a:rPr lang="en-US" altLang="ko-KR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M.D.</a:t>
            </a:r>
            <a:endParaRPr lang="en-US" altLang="ko-KR" sz="10000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5445225"/>
            <a:ext cx="8458200" cy="947737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sz="2400" b="1" dirty="0" smtClean="0"/>
              <a:t>교수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의사  문  동  석</a:t>
            </a:r>
          </a:p>
          <a:p>
            <a:pPr>
              <a:defRPr/>
            </a:pPr>
            <a:endParaRPr lang="ko-KR" altLang="en-US" sz="2400" b="1" dirty="0" smtClean="0"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5" name="그림 4" descr="75792_18569_27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8906" y="2708920"/>
            <a:ext cx="5898039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7200" b="1" dirty="0" smtClean="0">
                <a:solidFill>
                  <a:srgbClr val="0033CC"/>
                </a:solidFill>
                <a:latin typeface="+mj-ea"/>
              </a:rPr>
              <a:t>doctor</a:t>
            </a:r>
            <a:endParaRPr lang="ko-KR" altLang="en-US" sz="7200" b="1" dirty="0">
              <a:solidFill>
                <a:srgbClr val="0033CC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중세 유럽부터 사용된 용어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가르치는 사람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라틴어 </a:t>
            </a:r>
            <a:r>
              <a:rPr lang="en-US" altLang="ko-KR" sz="2400" dirty="0" err="1" smtClean="0"/>
              <a:t>docere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가르치다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와 사람을 뜻하는 접미어</a:t>
            </a:r>
            <a:r>
              <a:rPr lang="en-US" altLang="ko-KR" sz="2400" dirty="0" smtClean="0"/>
              <a:t>-tor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학식이 높은 사람에게 붙이는 존칭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차차 최고의 학술학위 명칭</a:t>
            </a:r>
            <a:r>
              <a:rPr lang="en-US" altLang="ko-KR" sz="2400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4" name="그림 3" descr="CMEAr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4293096"/>
            <a:ext cx="195861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pPr algn="l"/>
            <a:r>
              <a:rPr lang="en-US" altLang="ko-KR" sz="3400" b="1" dirty="0">
                <a:solidFill>
                  <a:srgbClr val="FFFF00"/>
                </a:solidFill>
                <a:latin typeface="Bookman Old Style" pitchFamily="18" charset="0"/>
                <a:ea typeface="바탕체" pitchFamily="17" charset="-127"/>
              </a:rPr>
              <a:t> </a:t>
            </a:r>
            <a:r>
              <a:rPr lang="en-US" altLang="ko-KR" sz="4000" b="1" dirty="0">
                <a:solidFill>
                  <a:srgbClr val="0000FF"/>
                </a:solidFill>
                <a:latin typeface="+mn-ea"/>
                <a:ea typeface="+mn-ea"/>
              </a:rPr>
              <a:t>Beginnings of thoracic surgery</a:t>
            </a:r>
            <a:r>
              <a:rPr lang="en-US" altLang="ko-K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 </a:t>
            </a:r>
            <a:endParaRPr lang="en-US" altLang="ko-KR" sz="4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1200"/>
            <a:ext cx="7632848" cy="35909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00FF"/>
                </a:solidFill>
                <a:ea typeface="나눔고딕" pitchFamily="50" charset="-127"/>
              </a:rPr>
              <a:t>1846, ether </a:t>
            </a:r>
            <a:r>
              <a:rPr lang="en-US" altLang="ko-KR" sz="2400" b="1" dirty="0" smtClean="0">
                <a:solidFill>
                  <a:srgbClr val="0000FF"/>
                </a:solidFill>
                <a:ea typeface="나눔고딕" pitchFamily="50" charset="-127"/>
              </a:rPr>
              <a:t>anesthesia; William Morton,</a:t>
            </a:r>
            <a:r>
              <a:rPr lang="ko-KR" altLang="en-US" sz="2400" b="1" dirty="0" smtClean="0">
                <a:solidFill>
                  <a:srgbClr val="0000FF"/>
                </a:solidFill>
                <a:ea typeface="나눔고딕" pitchFamily="50" charset="-127"/>
              </a:rPr>
              <a:t>발치</a:t>
            </a:r>
            <a:endParaRPr lang="en-US" altLang="ko-KR" sz="2400" b="1" dirty="0">
              <a:solidFill>
                <a:srgbClr val="0000FF"/>
              </a:solidFill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1847, application of surgical techniques </a:t>
            </a:r>
            <a:r>
              <a:rPr lang="en-US" altLang="ko-KR" sz="2000" dirty="0" smtClean="0">
                <a:ea typeface="나눔고딕" pitchFamily="50" charset="-127"/>
              </a:rPr>
              <a:t>to </a:t>
            </a:r>
            <a:r>
              <a:rPr lang="en-US" altLang="ko-KR" sz="2000" dirty="0">
                <a:ea typeface="나눔고딕" pitchFamily="50" charset="-127"/>
              </a:rPr>
              <a:t>disease of thorax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1877, early resection for carcinoma of </a:t>
            </a:r>
            <a:r>
              <a:rPr lang="en-US" altLang="ko-KR" sz="2000" dirty="0" smtClean="0">
                <a:ea typeface="나눔고딕" pitchFamily="50" charset="-127"/>
              </a:rPr>
              <a:t>cervical  </a:t>
            </a:r>
            <a:r>
              <a:rPr lang="en-US" altLang="ko-KR" sz="2000" dirty="0">
                <a:ea typeface="나눔고딕" pitchFamily="50" charset="-127"/>
              </a:rPr>
              <a:t>esophagus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1882, artificial </a:t>
            </a:r>
            <a:r>
              <a:rPr lang="en-US" altLang="ko-KR" sz="2000" dirty="0" err="1">
                <a:ea typeface="나눔고딕" pitchFamily="50" charset="-127"/>
              </a:rPr>
              <a:t>pneumothorax</a:t>
            </a:r>
            <a:r>
              <a:rPr lang="en-US" altLang="ko-KR" sz="2000" dirty="0">
                <a:ea typeface="나눔고딕" pitchFamily="50" charset="-127"/>
              </a:rPr>
              <a:t> for  </a:t>
            </a:r>
            <a:r>
              <a:rPr lang="en-US" altLang="ko-KR" sz="2000" dirty="0" err="1" smtClean="0">
                <a:ea typeface="나눔고딕" pitchFamily="50" charset="-127"/>
              </a:rPr>
              <a:t>tuberculous</a:t>
            </a:r>
            <a:r>
              <a:rPr lang="en-US" altLang="ko-KR" sz="2000" dirty="0" smtClean="0">
                <a:ea typeface="나눔고딕" pitchFamily="50" charset="-127"/>
              </a:rPr>
              <a:t>  </a:t>
            </a:r>
            <a:r>
              <a:rPr lang="en-US" altLang="ko-KR" sz="2000" dirty="0">
                <a:ea typeface="나눔고딕" pitchFamily="50" charset="-127"/>
              </a:rPr>
              <a:t>cavities</a:t>
            </a:r>
          </a:p>
          <a:p>
            <a:pPr>
              <a:buFont typeface="Wingdings" pitchFamily="2" charset="2"/>
              <a:buNone/>
            </a:pPr>
            <a:endParaRPr lang="en-US" altLang="ko-KR" sz="2400" b="1" dirty="0">
              <a:solidFill>
                <a:schemeClr val="hlink"/>
              </a:solidFill>
              <a:latin typeface="Arial" pitchFamily="34" charset="0"/>
              <a:ea typeface="새굴림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0000FF"/>
                </a:solidFill>
                <a:latin typeface="+mn-ea"/>
                <a:ea typeface="+mn-ea"/>
              </a:rPr>
              <a:t>Beginnings of Thoracic Surgery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203032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1885, </a:t>
            </a:r>
            <a:r>
              <a:rPr lang="en-US" altLang="ko-KR" sz="2000" dirty="0" smtClean="0">
                <a:ea typeface="나눔고딕" pitchFamily="50" charset="-127"/>
              </a:rPr>
              <a:t>Rib </a:t>
            </a:r>
            <a:r>
              <a:rPr lang="en-US" altLang="ko-KR" sz="2000" dirty="0">
                <a:ea typeface="나눔고딕" pitchFamily="50" charset="-127"/>
              </a:rPr>
              <a:t>resections for collapsing lung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1897, </a:t>
            </a:r>
            <a:r>
              <a:rPr lang="en-US" altLang="ko-KR" sz="2000" dirty="0" smtClean="0">
                <a:ea typeface="나눔고딕" pitchFamily="50" charset="-127"/>
              </a:rPr>
              <a:t>Suture </a:t>
            </a:r>
            <a:r>
              <a:rPr lang="en-US" altLang="ko-KR" sz="2000" dirty="0">
                <a:ea typeface="나눔고딕" pitchFamily="50" charset="-127"/>
              </a:rPr>
              <a:t>of stab wound of RV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1897, </a:t>
            </a:r>
            <a:r>
              <a:rPr lang="en-US" altLang="ko-KR" sz="2000" dirty="0" smtClean="0">
                <a:ea typeface="나눔고딕" pitchFamily="50" charset="-127"/>
              </a:rPr>
              <a:t>Visceral </a:t>
            </a:r>
            <a:r>
              <a:rPr lang="en-US" altLang="ko-KR" sz="2000" dirty="0" err="1">
                <a:ea typeface="나눔고딕" pitchFamily="50" charset="-127"/>
              </a:rPr>
              <a:t>pleurectomy</a:t>
            </a:r>
            <a:r>
              <a:rPr lang="en-US" altLang="ko-KR" sz="2000" dirty="0">
                <a:ea typeface="나눔고딕" pitchFamily="50" charset="-127"/>
              </a:rPr>
              <a:t> in radical 	        treatment of </a:t>
            </a:r>
            <a:r>
              <a:rPr lang="en-US" altLang="ko-KR" sz="2000" dirty="0" err="1">
                <a:ea typeface="나눔고딕" pitchFamily="50" charset="-127"/>
              </a:rPr>
              <a:t>empyema</a:t>
            </a:r>
            <a:endParaRPr lang="en-US" altLang="ko-KR" sz="2000" dirty="0"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00FF"/>
                </a:solidFill>
                <a:ea typeface="나눔고딕" pitchFamily="50" charset="-127"/>
              </a:rPr>
              <a:t>1911, H.C. </a:t>
            </a:r>
            <a:r>
              <a:rPr lang="en-US" altLang="ko-KR" sz="2000" b="1" dirty="0" err="1">
                <a:solidFill>
                  <a:srgbClr val="0000FF"/>
                </a:solidFill>
                <a:ea typeface="나눔고딕" pitchFamily="50" charset="-127"/>
              </a:rPr>
              <a:t>Jacobaeus</a:t>
            </a:r>
            <a:r>
              <a:rPr lang="en-US" altLang="ko-KR" sz="2000" b="1" dirty="0">
                <a:ea typeface="나눔고딕" pitchFamily="50" charset="-127"/>
              </a:rPr>
              <a:t>	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err="1">
                <a:ea typeface="나눔고딕" pitchFamily="50" charset="-127"/>
              </a:rPr>
              <a:t>Thoracoscope</a:t>
            </a:r>
            <a:r>
              <a:rPr lang="en-US" altLang="ko-KR" sz="2000" dirty="0">
                <a:ea typeface="나눔고딕" pitchFamily="50" charset="-127"/>
              </a:rPr>
              <a:t> for closed </a:t>
            </a:r>
            <a:r>
              <a:rPr lang="en-US" altLang="ko-KR" sz="2000" dirty="0" err="1">
                <a:ea typeface="나눔고딕" pitchFamily="50" charset="-127"/>
              </a:rPr>
              <a:t>intrapleural</a:t>
            </a:r>
            <a:r>
              <a:rPr lang="en-US" altLang="ko-KR" sz="2000" dirty="0">
                <a:ea typeface="나눔고딕" pitchFamily="50" charset="-127"/>
              </a:rPr>
              <a:t> </a:t>
            </a:r>
            <a:r>
              <a:rPr lang="en-US" altLang="ko-KR" sz="2000" dirty="0" err="1">
                <a:ea typeface="나눔고딕" pitchFamily="50" charset="-127"/>
              </a:rPr>
              <a:t>pneumonolysis</a:t>
            </a:r>
            <a:endParaRPr lang="en-US" altLang="ko-KR" sz="2000" dirty="0">
              <a:ea typeface="나눔고딕" pitchFamily="50" charset="-127"/>
            </a:endParaRPr>
          </a:p>
        </p:txBody>
      </p:sp>
      <p:pic>
        <p:nvPicPr>
          <p:cNvPr id="593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994972" y="3717032"/>
            <a:ext cx="1678294" cy="2527197"/>
          </a:xfrm>
          <a:noFill/>
          <a:ln w="57150">
            <a:solidFill>
              <a:schemeClr val="tx1"/>
            </a:solidFill>
          </a:ln>
        </p:spPr>
      </p:pic>
      <p:pic>
        <p:nvPicPr>
          <p:cNvPr id="5" name="내용 개체 틀 3" descr="b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1988840"/>
            <a:ext cx="1962912" cy="146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9113" cy="6477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3000" b="1" dirty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ko-KR" sz="30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ko-KR" sz="2800" b="1" dirty="0">
                <a:solidFill>
                  <a:schemeClr val="tx1"/>
                </a:solidFill>
                <a:latin typeface="+mn-ea"/>
                <a:ea typeface="+mn-ea"/>
              </a:rPr>
              <a:t>INTRAOPERATIVE CONTROL OF  RESPIRATION</a:t>
            </a:r>
            <a:r>
              <a:rPr lang="en-US" altLang="ko-KR" sz="3000" b="1" dirty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ko-KR" sz="3000" b="1" dirty="0">
                <a:solidFill>
                  <a:srgbClr val="FF0000"/>
                </a:solidFill>
                <a:latin typeface="+mn-ea"/>
                <a:ea typeface="+mn-ea"/>
              </a:rPr>
            </a:br>
            <a:endParaRPr lang="en-US" altLang="ko-KR" sz="3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776"/>
            <a:ext cx="7772400" cy="50405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ea typeface="나눔고딕" pitchFamily="50" charset="-127"/>
              </a:rPr>
              <a:t>1965, 1</a:t>
            </a:r>
            <a:r>
              <a:rPr lang="en-US" altLang="ko-KR" sz="2800" b="1" baseline="30000" dirty="0" smtClean="0">
                <a:solidFill>
                  <a:srgbClr val="0000FF"/>
                </a:solidFill>
                <a:ea typeface="나눔고딕" pitchFamily="50" charset="-127"/>
              </a:rPr>
              <a:t>st </a:t>
            </a:r>
            <a:r>
              <a:rPr lang="en-US" altLang="ko-KR" sz="2800" b="1" baseline="30000" dirty="0">
                <a:solidFill>
                  <a:srgbClr val="0000FF"/>
                </a:solidFill>
                <a:ea typeface="나눔고딕" pitchFamily="50" charset="-127"/>
              </a:rPr>
              <a:t>milestone</a:t>
            </a:r>
            <a:r>
              <a:rPr lang="en-US" altLang="ko-KR" sz="2800" b="1" dirty="0">
                <a:solidFill>
                  <a:srgbClr val="0000FF"/>
                </a:solidFill>
                <a:ea typeface="나눔고딕" pitchFamily="50" charset="-127"/>
              </a:rPr>
              <a:t>, </a:t>
            </a:r>
            <a:r>
              <a:rPr lang="en-US" altLang="ko-KR" sz="2800" b="1" dirty="0" err="1" smtClean="0">
                <a:solidFill>
                  <a:srgbClr val="0000FF"/>
                </a:solidFill>
                <a:ea typeface="나눔고딕" pitchFamily="50" charset="-127"/>
              </a:rPr>
              <a:t>Eloesser</a:t>
            </a:r>
            <a:endParaRPr lang="en-US" altLang="ko-KR" sz="2800" b="1" dirty="0">
              <a:solidFill>
                <a:srgbClr val="0000FF"/>
              </a:solidFill>
              <a:ea typeface="나눔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b="1" dirty="0">
                <a:solidFill>
                  <a:srgbClr val="0000FF"/>
                </a:solidFill>
                <a:ea typeface="나눔고딕" pitchFamily="50" charset="-127"/>
              </a:rPr>
              <a:t>Birth of modern chest surgery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a typeface="나눔고딕" pitchFamily="50" charset="-127"/>
              </a:rPr>
              <a:t>1904, To </a:t>
            </a:r>
            <a:r>
              <a:rPr lang="en-US" altLang="ko-KR" sz="2400" dirty="0">
                <a:ea typeface="나눔고딕" pitchFamily="50" charset="-127"/>
              </a:rPr>
              <a:t>limited success until control of respiration </a:t>
            </a:r>
            <a:r>
              <a:rPr lang="en-US" altLang="ko-KR" sz="2400" dirty="0" smtClean="0">
                <a:ea typeface="나눔고딕" pitchFamily="50" charset="-127"/>
              </a:rPr>
              <a:t>in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>
                <a:ea typeface="나눔고딕" pitchFamily="50" charset="-127"/>
              </a:rPr>
              <a:t>               open chest-Development </a:t>
            </a:r>
            <a:r>
              <a:rPr lang="en-US" altLang="ko-KR" sz="2400" dirty="0">
                <a:ea typeface="나눔고딕" pitchFamily="50" charset="-127"/>
              </a:rPr>
              <a:t>of a differential pressure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a typeface="나눔고딕" pitchFamily="50" charset="-127"/>
              </a:rPr>
              <a:t>1903, Methodology </a:t>
            </a:r>
            <a:r>
              <a:rPr lang="en-US" altLang="ko-KR" sz="2400" dirty="0">
                <a:ea typeface="나눔고딕" pitchFamily="50" charset="-127"/>
              </a:rPr>
              <a:t>for control of respiration during </a:t>
            </a:r>
            <a:r>
              <a:rPr lang="en-US" altLang="ko-KR" sz="2400" dirty="0" smtClean="0">
                <a:ea typeface="나눔고딕" pitchFamily="50" charset="-127"/>
              </a:rPr>
              <a:t>surgery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>
                <a:ea typeface="나눔고딕" pitchFamily="50" charset="-127"/>
              </a:rPr>
              <a:t>              -</a:t>
            </a:r>
            <a:r>
              <a:rPr lang="en-US" altLang="ko-KR" sz="2400" dirty="0">
                <a:ea typeface="나눔고딕" pitchFamily="50" charset="-127"/>
              </a:rPr>
              <a:t>Negative </a:t>
            </a:r>
            <a:r>
              <a:rPr lang="en-US" altLang="ko-KR" sz="2400" dirty="0" smtClean="0">
                <a:ea typeface="나눔고딕" pitchFamily="50" charset="-127"/>
              </a:rPr>
              <a:t>chamber</a:t>
            </a:r>
            <a:endParaRPr lang="en-US" altLang="ko-KR" sz="2400" dirty="0"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0000FF"/>
                </a:solidFill>
                <a:effectLst/>
                <a:ea typeface="나눔고딕" pitchFamily="50" charset="-127"/>
              </a:rPr>
              <a:t>1905</a:t>
            </a:r>
            <a:r>
              <a:rPr lang="en-US" altLang="ko-KR" sz="2400" dirty="0" smtClean="0">
                <a:effectLst/>
                <a:ea typeface="나눔고딕" pitchFamily="50" charset="-127"/>
              </a:rPr>
              <a:t>, </a:t>
            </a:r>
            <a:r>
              <a:rPr lang="en-US" altLang="ko-KR" sz="2400" dirty="0" smtClean="0">
                <a:ea typeface="나눔고딕" pitchFamily="50" charset="-127"/>
              </a:rPr>
              <a:t>Applying </a:t>
            </a:r>
            <a:r>
              <a:rPr lang="en-US" altLang="ko-KR" sz="2400" dirty="0">
                <a:ea typeface="나눔고딕" pitchFamily="50" charset="-127"/>
              </a:rPr>
              <a:t>anesthesia &amp; positive pressure</a:t>
            </a:r>
            <a:r>
              <a:rPr lang="en-US" altLang="ko-KR" sz="2400" dirty="0" smtClean="0">
                <a:ea typeface="나눔고딕" pitchFamily="50" charset="-127"/>
              </a:rPr>
              <a:t>,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2400" dirty="0" smtClean="0">
                <a:ea typeface="나눔고딕" pitchFamily="50" charset="-127"/>
              </a:rPr>
              <a:t>        Continuous </a:t>
            </a:r>
            <a:r>
              <a:rPr lang="en-US" altLang="ko-KR" sz="2400" dirty="0">
                <a:ea typeface="나눔고딕" pitchFamily="50" charset="-127"/>
              </a:rPr>
              <a:t>respiration without respiratory </a:t>
            </a:r>
            <a:r>
              <a:rPr lang="en-US" altLang="ko-KR" sz="2400" dirty="0" smtClean="0">
                <a:ea typeface="나눔고딕" pitchFamily="50" charset="-127"/>
              </a:rPr>
              <a:t>movements </a:t>
            </a:r>
            <a:endParaRPr lang="en-US" altLang="ko-KR" sz="2400" dirty="0">
              <a:ea typeface="나눔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ea typeface="나눔고딕" pitchFamily="50" charset="-127"/>
              </a:rPr>
              <a:t>1910, </a:t>
            </a:r>
            <a:r>
              <a:rPr lang="ko-KR" altLang="en-US" sz="2400" dirty="0" err="1" smtClean="0">
                <a:ea typeface="나눔고딕" pitchFamily="50" charset="-127"/>
              </a:rPr>
              <a:t>엘스버거</a:t>
            </a:r>
            <a:r>
              <a:rPr lang="ko-KR" altLang="en-US" sz="2400" dirty="0" smtClean="0">
                <a:ea typeface="나눔고딕" pitchFamily="50" charset="-127"/>
              </a:rPr>
              <a:t> </a:t>
            </a:r>
            <a:r>
              <a:rPr lang="ko-KR" altLang="en-US" sz="2400" dirty="0" err="1">
                <a:ea typeface="나눔고딕" pitchFamily="50" charset="-127"/>
              </a:rPr>
              <a:t>기관내</a:t>
            </a:r>
            <a:r>
              <a:rPr lang="ko-KR" altLang="en-US" sz="2400" dirty="0">
                <a:ea typeface="나눔고딕" pitchFamily="50" charset="-127"/>
              </a:rPr>
              <a:t> 마취  흉부수술성공</a:t>
            </a:r>
            <a:r>
              <a:rPr lang="ko-KR" altLang="en-US" sz="2400" dirty="0">
                <a:latin typeface="나눔고딕" pitchFamily="50" charset="-127"/>
                <a:ea typeface="나눔고딕" pitchFamily="50" charset="-127"/>
              </a:rPr>
              <a:t/>
            </a:r>
            <a:br>
              <a:rPr lang="ko-KR" altLang="en-US" sz="2400" dirty="0">
                <a:latin typeface="나눔고딕" pitchFamily="50" charset="-127"/>
                <a:ea typeface="나눔고딕" pitchFamily="50" charset="-127"/>
              </a:rPr>
            </a:b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1200" b="1" dirty="0">
              <a:solidFill>
                <a:schemeClr val="hlink"/>
              </a:solidFill>
              <a:latin typeface="¹UAAA¼"/>
              <a:ea typeface="바탕체" pitchFamily="17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Leo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Eloesser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(1881-1976)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A thoracic surgeon, was born in San Francisco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undergraduate years at Berkeley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in 1901 went to Germany to study medicine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faculty of Stanford Medical School in 1912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ea typeface="나눔고딕" pitchFamily="50" charset="-127"/>
              </a:rPr>
              <a:t>In  Spanish Civil War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ea typeface="나눔고딕" pitchFamily="50" charset="-127"/>
              </a:rPr>
              <a:t>World War II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in China with Eighth Route Army under auspices of UNICEF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472518" cy="1371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2000" dirty="0">
                <a:solidFill>
                  <a:schemeClr val="tx1"/>
                </a:solidFill>
                <a:latin typeface="¹UAAA¼"/>
                <a:ea typeface="바탕체" pitchFamily="17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¹UAAA¼"/>
                <a:ea typeface="바탕체" pitchFamily="17" charset="-127"/>
              </a:rPr>
            </a:br>
            <a:r>
              <a:rPr lang="en-US" altLang="ko-KR" sz="3200" dirty="0">
                <a:solidFill>
                  <a:srgbClr val="FFFF00"/>
                </a:solidFill>
                <a:latin typeface="¹UAAA¼"/>
                <a:ea typeface="바탕체" pitchFamily="17" charset="-127"/>
              </a:rPr>
              <a:t> </a:t>
            </a:r>
            <a:r>
              <a:rPr lang="en-US" altLang="ko-KR" sz="4000" b="1" dirty="0">
                <a:solidFill>
                  <a:srgbClr val="0000FF"/>
                </a:solidFill>
                <a:latin typeface="+mn-ea"/>
                <a:ea typeface="+mn-ea"/>
              </a:rPr>
              <a:t>BASIS OF PULMONARY RESECTION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472254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rgbClr val="0000FF"/>
                </a:solidFill>
                <a:ea typeface="나눔고딕" pitchFamily="50" charset="-127"/>
              </a:rPr>
              <a:t>Lobectomy: </a:t>
            </a:r>
            <a:r>
              <a:rPr lang="en-US" altLang="ko-KR" sz="2200" dirty="0">
                <a:ea typeface="나눔고딕" pitchFamily="50" charset="-127"/>
              </a:rPr>
              <a:t>2nd milestone</a:t>
            </a:r>
            <a:r>
              <a:rPr lang="en-US" altLang="ko-KR" sz="2200" b="1" dirty="0">
                <a:solidFill>
                  <a:srgbClr val="0000FF"/>
                </a:solidFill>
                <a:ea typeface="나눔고딕" pitchFamily="50" charset="-127"/>
              </a:rPr>
              <a:t>, </a:t>
            </a:r>
            <a:r>
              <a:rPr lang="en-US" altLang="ko-KR" sz="2200" b="1" u="sng" dirty="0" smtClean="0">
                <a:solidFill>
                  <a:srgbClr val="0000FF"/>
                </a:solidFill>
                <a:ea typeface="나눔고딕" pitchFamily="50" charset="-127"/>
              </a:rPr>
              <a:t>Brunn</a:t>
            </a:r>
            <a:endParaRPr lang="en-US" altLang="ko-KR" sz="2200" b="1" dirty="0">
              <a:solidFill>
                <a:srgbClr val="0000FF"/>
              </a:solidFill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ea typeface="나눔고딕" pitchFamily="50" charset="-127"/>
              </a:rPr>
              <a:t>Staged operation was considered essential: </a:t>
            </a:r>
            <a:endParaRPr lang="en-US" altLang="ko-KR" sz="2200" dirty="0" smtClean="0">
              <a:ea typeface="나눔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200" dirty="0">
                <a:ea typeface="나눔고딕" pitchFamily="50" charset="-127"/>
              </a:rPr>
              <a:t>	</a:t>
            </a:r>
            <a:r>
              <a:rPr lang="en-US" altLang="ko-KR" sz="2200" dirty="0" smtClean="0">
                <a:ea typeface="나눔고딕" pitchFamily="50" charset="-127"/>
              </a:rPr>
              <a:t>	fear </a:t>
            </a:r>
            <a:r>
              <a:rPr lang="en-US" altLang="ko-KR" sz="2200" dirty="0">
                <a:ea typeface="나눔고딕" pitchFamily="50" charset="-127"/>
              </a:rPr>
              <a:t>of bronchial stump blowout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ea typeface="나눔고딕" pitchFamily="50" charset="-127"/>
              </a:rPr>
              <a:t>14 single </a:t>
            </a:r>
            <a:r>
              <a:rPr lang="en-US" altLang="ko-KR" sz="2200" dirty="0" err="1">
                <a:ea typeface="나눔고딕" pitchFamily="50" charset="-127"/>
              </a:rPr>
              <a:t>lobectomies</a:t>
            </a:r>
            <a:r>
              <a:rPr lang="en-US" altLang="ko-KR" sz="2200" dirty="0">
                <a:ea typeface="나눔고딕" pitchFamily="50" charset="-127"/>
              </a:rPr>
              <a:t> for </a:t>
            </a:r>
            <a:r>
              <a:rPr lang="en-US" altLang="ko-KR" sz="2200" dirty="0" err="1" smtClean="0">
                <a:ea typeface="나눔고딕" pitchFamily="50" charset="-127"/>
              </a:rPr>
              <a:t>bronchiectasis</a:t>
            </a:r>
            <a:endParaRPr lang="en-US" altLang="ko-KR" sz="2200" dirty="0" smtClean="0">
              <a:ea typeface="나눔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>
                <a:ea typeface="나눔고딕" pitchFamily="50" charset="-127"/>
              </a:rPr>
              <a:t>                      </a:t>
            </a:r>
            <a:r>
              <a:rPr lang="en-US" altLang="ko-KR" sz="2200" dirty="0">
                <a:ea typeface="나눔고딕" pitchFamily="50" charset="-127"/>
              </a:rPr>
              <a:t>with 6 deaths (43%), 1922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/>
              <a:t/>
            </a:r>
            <a:br>
              <a:rPr lang="en-US" altLang="ko-KR" sz="2400" b="1" dirty="0"/>
            </a:br>
            <a:endParaRPr lang="en-US" altLang="ko-KR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400" b="1" dirty="0"/>
          </a:p>
          <a:p>
            <a:pPr>
              <a:lnSpc>
                <a:spcPct val="80000"/>
              </a:lnSpc>
            </a:pPr>
            <a:endParaRPr lang="en-US" altLang="ko-K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5" descr="250px-Gray9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573016"/>
            <a:ext cx="1875228" cy="2279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Pioneering dates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7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ea typeface="나눔고딕" pitchFamily="50" charset="-127"/>
              </a:rPr>
              <a:t>1895: first pneumonectomy in </a:t>
            </a:r>
            <a:r>
              <a:rPr lang="en-US" altLang="ko-KR" sz="2000" b="1" dirty="0" smtClean="0">
                <a:ea typeface="나눔고딕" pitchFamily="50" charset="-127"/>
              </a:rPr>
              <a:t>multiple stages </a:t>
            </a:r>
          </a:p>
          <a:p>
            <a:pPr>
              <a:buNone/>
            </a:pPr>
            <a:r>
              <a:rPr lang="en-US" altLang="ko-KR" sz="2000" dirty="0" smtClean="0">
                <a:ea typeface="나눔고딕" pitchFamily="50" charset="-127"/>
              </a:rPr>
              <a:t>				by 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William Macewen </a:t>
            </a:r>
          </a:p>
          <a:p>
            <a:pPr>
              <a:buNone/>
            </a:pPr>
            <a:r>
              <a:rPr lang="en-US" altLang="ko-KR" sz="2000" dirty="0" smtClean="0">
                <a:ea typeface="나눔고딕" pitchFamily="50" charset="-127"/>
              </a:rPr>
              <a:t>				tuberculosis &amp; emphysema</a:t>
            </a:r>
          </a:p>
          <a:p>
            <a:r>
              <a:rPr lang="en-US" altLang="ko-KR" sz="2000" dirty="0" smtClean="0">
                <a:ea typeface="나눔고딕" pitchFamily="50" charset="-127"/>
              </a:rPr>
              <a:t>1931: first successful pneumonectomy in </a:t>
            </a:r>
            <a:r>
              <a:rPr lang="en-US" altLang="ko-KR" sz="2000" b="1" dirty="0" smtClean="0">
                <a:ea typeface="나눔고딕" pitchFamily="50" charset="-127"/>
              </a:rPr>
              <a:t>two stages</a:t>
            </a:r>
            <a:r>
              <a:rPr lang="en-US" altLang="ko-KR" sz="2000" dirty="0" smtClean="0">
                <a:ea typeface="나눔고딕" pitchFamily="50" charset="-127"/>
              </a:rPr>
              <a:t> </a:t>
            </a:r>
          </a:p>
          <a:p>
            <a:pPr>
              <a:buNone/>
            </a:pPr>
            <a:r>
              <a:rPr lang="en-US" altLang="ko-KR" sz="2000" dirty="0" smtClean="0">
                <a:ea typeface="나눔고딕" pitchFamily="50" charset="-127"/>
              </a:rPr>
              <a:t>				by 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Rudolph Nissen </a:t>
            </a:r>
          </a:p>
          <a:p>
            <a:pPr>
              <a:buNone/>
            </a:pPr>
            <a:r>
              <a:rPr lang="en-US" altLang="ko-KR" sz="2000" dirty="0" smtClean="0">
                <a:ea typeface="나눔고딕" pitchFamily="50" charset="-127"/>
              </a:rPr>
              <a:t>				crush injury to  thorax</a:t>
            </a:r>
          </a:p>
          <a:p>
            <a:r>
              <a:rPr lang="en-US" altLang="ko-KR" sz="2000" dirty="0" smtClean="0">
                <a:ea typeface="나눔고딕" pitchFamily="50" charset="-127"/>
              </a:rPr>
              <a:t>1932: first lobectomy, by 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Harold Brunn</a:t>
            </a:r>
          </a:p>
          <a:p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1933: first successful </a:t>
            </a:r>
            <a:r>
              <a:rPr lang="en-US" altLang="ko-KR" sz="2000" b="1" dirty="0" smtClean="0">
                <a:solidFill>
                  <a:srgbClr val="0000FF"/>
                </a:solidFill>
                <a:ea typeface="나눔고딕" pitchFamily="50" charset="-127"/>
              </a:rPr>
              <a:t>single-stage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 total pneumonectomy</a:t>
            </a:r>
          </a:p>
          <a:p>
            <a:pPr>
              <a:buNone/>
            </a:pPr>
            <a:r>
              <a:rPr lang="en-US" altLang="ko-KR" sz="2000" dirty="0" smtClean="0">
                <a:ea typeface="나눔고딕" pitchFamily="50" charset="-127"/>
              </a:rPr>
              <a:t>                           by </a:t>
            </a:r>
            <a:r>
              <a:rPr lang="en-US" altLang="ko-KR" sz="2000" b="1" u="sng" dirty="0" smtClean="0">
                <a:solidFill>
                  <a:srgbClr val="0000FF"/>
                </a:solidFill>
                <a:ea typeface="나눔고딕" pitchFamily="50" charset="-127"/>
              </a:rPr>
              <a:t>Graham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 and Singer</a:t>
            </a:r>
          </a:p>
          <a:p>
            <a:r>
              <a:rPr lang="en-US" altLang="ko-KR" sz="2000" dirty="0" smtClean="0">
                <a:ea typeface="나눔고딕" pitchFamily="50" charset="-127"/>
              </a:rPr>
              <a:t>1939: first segmentectomy, by 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Churchill and Belsey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William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Macewen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22 June 1848 – 22 March 1924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Scottish surgeon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pioneer in modern brain surgery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development of bone graft surgery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surgical treatment of hernia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ea typeface="나눔고딕" pitchFamily="50" charset="-127"/>
              </a:rPr>
              <a:t>pneumonectomy</a:t>
            </a: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 (removal of the lungs)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ea typeface="나눔고딕" pitchFamily="50" charset="-127"/>
              </a:rPr>
              <a:t>technique of </a:t>
            </a:r>
            <a:r>
              <a:rPr lang="en-US" altLang="ko-KR" sz="2000" b="1" dirty="0" smtClean="0">
                <a:solidFill>
                  <a:srgbClr val="0000FF"/>
                </a:solidFill>
                <a:ea typeface="나눔고딕" pitchFamily="50" charset="-127"/>
              </a:rPr>
              <a:t>endotracheal anesthesia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ea typeface="나눔고딕" pitchFamily="50" charset="-127"/>
              </a:rPr>
              <a:t>described in 1880, and still in use today</a:t>
            </a:r>
            <a:endParaRPr lang="ko-KR" altLang="en-US" sz="2000" b="1" dirty="0">
              <a:solidFill>
                <a:srgbClr val="0000FF"/>
              </a:solidFill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0000FF"/>
                </a:solidFill>
                <a:latin typeface="+mn-ea"/>
                <a:ea typeface="+mn-ea"/>
              </a:rPr>
              <a:t>First modern closed Lobectomy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989138"/>
            <a:ext cx="831853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Ligating </a:t>
            </a:r>
            <a:r>
              <a:rPr lang="en-US" altLang="ko-KR" sz="2000" dirty="0">
                <a:ea typeface="나눔고딕" pitchFamily="50" charset="-127"/>
              </a:rPr>
              <a:t>vessels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Suturing </a:t>
            </a:r>
            <a:r>
              <a:rPr lang="en-US" altLang="ko-KR" sz="2000" dirty="0" err="1">
                <a:ea typeface="나눔고딕" pitchFamily="50" charset="-127"/>
              </a:rPr>
              <a:t>hilar</a:t>
            </a:r>
            <a:r>
              <a:rPr lang="en-US" altLang="ko-KR" sz="2000" dirty="0">
                <a:ea typeface="나눔고딕" pitchFamily="50" charset="-127"/>
              </a:rPr>
              <a:t> stump of lung over severed bronchus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Closing </a:t>
            </a:r>
            <a:r>
              <a:rPr lang="en-US" altLang="ko-KR" sz="2000" dirty="0">
                <a:ea typeface="나눔고딕" pitchFamily="50" charset="-127"/>
              </a:rPr>
              <a:t>the chest, 1918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System </a:t>
            </a:r>
            <a:r>
              <a:rPr lang="en-US" altLang="ko-KR" sz="2000" dirty="0">
                <a:ea typeface="나눔고딕" pitchFamily="50" charset="-127"/>
              </a:rPr>
              <a:t>of closed chest </a:t>
            </a:r>
            <a:r>
              <a:rPr lang="en-US" altLang="ko-KR" sz="2000" dirty="0" smtClean="0">
                <a:ea typeface="나눔고딕" pitchFamily="50" charset="-127"/>
              </a:rPr>
              <a:t>drainage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 </a:t>
            </a:r>
            <a:r>
              <a:rPr lang="en-US" altLang="ko-KR" sz="2000" dirty="0">
                <a:ea typeface="나눔고딕" pitchFamily="50" charset="-127"/>
              </a:rPr>
              <a:t>to maintain expansion of residual lung</a:t>
            </a:r>
          </a:p>
        </p:txBody>
      </p:sp>
      <p:pic>
        <p:nvPicPr>
          <p:cNvPr id="13319" name="Picture 7" descr="DSC017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143636" y="4572008"/>
            <a:ext cx="2102075" cy="139941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solidFill>
                  <a:srgbClr val="0000FF"/>
                </a:solidFill>
                <a:latin typeface="+mn-ea"/>
                <a:ea typeface="+mn-ea"/>
              </a:rPr>
              <a:t>Successful one-stage pneumonectomy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786182" y="2636912"/>
            <a:ext cx="4900618" cy="38639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for </a:t>
            </a:r>
            <a:r>
              <a:rPr lang="en-US" altLang="ko-KR" sz="2000" dirty="0" smtClean="0">
                <a:ea typeface="나눔고딕" pitchFamily="50" charset="-127"/>
              </a:rPr>
              <a:t>carcinoma,1933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Suturing </a:t>
            </a:r>
            <a:r>
              <a:rPr lang="en-US" altLang="ko-KR" sz="2000" dirty="0">
                <a:ea typeface="나눔고딕" pitchFamily="50" charset="-127"/>
              </a:rPr>
              <a:t>bronchus with interrupted </a:t>
            </a:r>
            <a:r>
              <a:rPr lang="en-US" altLang="ko-KR" sz="2000" dirty="0" smtClean="0">
                <a:ea typeface="나눔고딕" pitchFamily="50" charset="-127"/>
              </a:rPr>
              <a:t>medium silk sutures</a:t>
            </a:r>
            <a:r>
              <a:rPr lang="en-US" altLang="ko-KR" sz="2000" dirty="0">
                <a:ea typeface="나눔고딕" pitchFamily="50" charset="-127"/>
              </a:rPr>
              <a:t/>
            </a:r>
            <a:br>
              <a:rPr lang="en-US" altLang="ko-KR" sz="2000" dirty="0">
                <a:ea typeface="나눔고딕" pitchFamily="50" charset="-127"/>
              </a:rPr>
            </a:br>
            <a:endParaRPr lang="en-US" altLang="ko-KR" sz="2000" dirty="0"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나눔고딕" pitchFamily="50" charset="-127"/>
              </a:rPr>
              <a:t>Techniques of </a:t>
            </a:r>
            <a:r>
              <a:rPr lang="en-US" altLang="ko-KR" sz="2000" dirty="0" err="1">
                <a:ea typeface="나눔고딕" pitchFamily="50" charset="-127"/>
              </a:rPr>
              <a:t>hilar</a:t>
            </a:r>
            <a:r>
              <a:rPr lang="en-US" altLang="ko-KR" sz="2000" dirty="0">
                <a:ea typeface="나눔고딕" pitchFamily="50" charset="-127"/>
              </a:rPr>
              <a:t> </a:t>
            </a:r>
            <a:r>
              <a:rPr lang="en-US" altLang="ko-KR" sz="2000" dirty="0" smtClean="0">
                <a:ea typeface="나눔고딕" pitchFamily="50" charset="-127"/>
              </a:rPr>
              <a:t>dissection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Bronchial </a:t>
            </a:r>
            <a:r>
              <a:rPr lang="en-US" altLang="ko-KR" sz="2000" dirty="0">
                <a:ea typeface="나눔고딕" pitchFamily="50" charset="-127"/>
              </a:rPr>
              <a:t>stump closure</a:t>
            </a:r>
            <a:r>
              <a:rPr lang="en-US" altLang="ko-K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나눔고딕" pitchFamily="50" charset="-127"/>
              </a:rPr>
              <a:t/>
            </a:r>
            <a:br>
              <a:rPr lang="en-US" altLang="ko-K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나눔고딕" pitchFamily="50" charset="-127"/>
              </a:rPr>
            </a:br>
            <a:endParaRPr lang="en-US" altLang="ko-KR" sz="2000" dirty="0">
              <a:effectLst>
                <a:outerShdw blurRad="38100" dist="38100" dir="2700000" algn="tl">
                  <a:srgbClr val="FFFFFF"/>
                </a:outerShdw>
              </a:effectLst>
              <a:ea typeface="나눔고딕" pitchFamily="50" charset="-127"/>
            </a:endParaRPr>
          </a:p>
        </p:txBody>
      </p:sp>
      <p:pic>
        <p:nvPicPr>
          <p:cNvPr id="6" name="Picture 6" descr="lobectomy, pneumonectomy, wedge resection, segmentectom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451" y="2348879"/>
            <a:ext cx="2747417" cy="38896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776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>
                <a:solidFill>
                  <a:srgbClr val="0000FF"/>
                </a:solidFill>
                <a:latin typeface="+mn-ea"/>
                <a:ea typeface="+mn-ea"/>
              </a:rPr>
              <a:t>Pneumonectomy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492896"/>
            <a:ext cx="5286412" cy="37913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400" b="1" dirty="0" smtClean="0">
                <a:ea typeface="나눔고딕" pitchFamily="50" charset="-127"/>
              </a:rPr>
              <a:t>3th. Milestone, Graham</a:t>
            </a:r>
            <a:r>
              <a:rPr lang="en-US" altLang="ko-KR" sz="2400" dirty="0" smtClean="0">
                <a:ea typeface="나눔고딕" pitchFamily="50" charset="-127"/>
              </a:rPr>
              <a:t/>
            </a:r>
            <a:br>
              <a:rPr lang="en-US" altLang="ko-KR" sz="2400" dirty="0" smtClean="0">
                <a:ea typeface="나눔고딕" pitchFamily="50" charset="-127"/>
              </a:rPr>
            </a:br>
            <a:endParaRPr lang="en-US" altLang="ko-KR" sz="2400" dirty="0" smtClean="0">
              <a:ea typeface="나눔고딕" pitchFamily="50" charset="-127"/>
            </a:endParaRPr>
          </a:p>
          <a:p>
            <a:pPr lvl="1"/>
            <a:r>
              <a:rPr lang="en-US" altLang="ko-KR" sz="2000" dirty="0" smtClean="0">
                <a:ea typeface="나눔고딕" pitchFamily="50" charset="-127"/>
              </a:rPr>
              <a:t>risk of hemorrhage</a:t>
            </a:r>
            <a:r>
              <a:rPr lang="en-US" altLang="ko-K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나눔고딕" pitchFamily="50" charset="-127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나눔고딕" pitchFamily="50" charset="-127"/>
              </a:rPr>
              <a:t>		</a:t>
            </a:r>
            <a:r>
              <a:rPr lang="en-US" altLang="ko-KR" sz="2000" dirty="0" smtClean="0">
                <a:solidFill>
                  <a:schemeClr val="tx2"/>
                </a:solidFill>
                <a:ea typeface="나눔고딕" pitchFamily="50" charset="-127"/>
              </a:rPr>
              <a:t>prevention of hemorrhage, 1932</a:t>
            </a:r>
          </a:p>
          <a:p>
            <a:pPr lvl="1"/>
            <a:r>
              <a:rPr lang="en-US" altLang="ko-KR" sz="2000" dirty="0" smtClean="0">
                <a:ea typeface="나눔고딕" pitchFamily="50" charset="-127"/>
              </a:rPr>
              <a:t>bronchial fistula</a:t>
            </a:r>
          </a:p>
          <a:p>
            <a:pPr lvl="1"/>
            <a:r>
              <a:rPr lang="en-US" altLang="ko-KR" sz="2000" dirty="0" smtClean="0">
                <a:ea typeface="나눔고딕" pitchFamily="50" charset="-127"/>
              </a:rPr>
              <a:t>Fear of sudden occlusion of MPA</a:t>
            </a:r>
          </a:p>
          <a:p>
            <a:pPr lvl="1"/>
            <a:r>
              <a:rPr lang="en-US" altLang="ko-KR" sz="2000" dirty="0" smtClean="0">
                <a:ea typeface="나눔고딕" pitchFamily="50" charset="-127"/>
              </a:rPr>
              <a:t>MASSIVE pulmonary embolus?</a:t>
            </a:r>
            <a:r>
              <a:rPr lang="en-US" altLang="ko-K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나눔고딕" pitchFamily="50" charset="-127"/>
                <a:ea typeface="나눔고딕" pitchFamily="50" charset="-127"/>
              </a:rPr>
            </a:br>
            <a:endParaRPr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6" descr="lobectomy, pneumonectomy, wedge resection, segmentectom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415214"/>
            <a:ext cx="2453204" cy="347314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83568" y="148478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+mn-lt"/>
              </a:rPr>
              <a:t>"Evarts A.</a:t>
            </a:r>
            <a:r>
              <a:rPr lang="en-US" altLang="ko-KR" sz="2000" b="1" dirty="0" smtClean="0">
                <a:latin typeface="+mn-lt"/>
              </a:rPr>
              <a:t> Graham </a:t>
            </a:r>
            <a:r>
              <a:rPr lang="en-US" altLang="ko-KR" sz="2000" dirty="0" smtClean="0">
                <a:latin typeface="+mn-lt"/>
              </a:rPr>
              <a:t>and the first pneumonectomy for lung cancer". </a:t>
            </a:r>
            <a:r>
              <a:rPr lang="en-US" altLang="ko-KR" sz="2000" i="1" dirty="0" smtClean="0">
                <a:latin typeface="+mn-lt"/>
              </a:rPr>
              <a:t>Journal of Clinical Oncology</a:t>
            </a:r>
            <a:r>
              <a:rPr lang="en-US" altLang="ko-KR" sz="2000" dirty="0" smtClean="0">
                <a:latin typeface="+mn-lt"/>
              </a:rPr>
              <a:t> 26 (19): 3268–3275..</a:t>
            </a:r>
            <a:endParaRPr lang="ko-KR" alt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6000" b="1" dirty="0" smtClean="0">
                <a:solidFill>
                  <a:schemeClr val="bg1"/>
                </a:solidFill>
                <a:latin typeface="+mj-ea"/>
              </a:rPr>
              <a:t>Surgery</a:t>
            </a:r>
            <a:endParaRPr lang="ko-KR" altLang="en-US" sz="6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그리스어 </a:t>
            </a:r>
            <a:r>
              <a:rPr lang="en-US" altLang="ko-KR" sz="2000" dirty="0" smtClean="0"/>
              <a:t>'</a:t>
            </a:r>
            <a:r>
              <a:rPr lang="en-US" altLang="ko-KR" sz="2000" dirty="0" err="1" smtClean="0"/>
              <a:t>cheir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손 </a:t>
            </a:r>
            <a:r>
              <a:rPr lang="en-US" altLang="ko-KR" sz="2000" dirty="0" smtClean="0"/>
              <a:t>+ </a:t>
            </a:r>
            <a:r>
              <a:rPr lang="en-US" altLang="ko-KR" sz="2000" dirty="0" err="1" smtClean="0"/>
              <a:t>ergon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일자리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의 합성어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cheirourgia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손으로 일하는 것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수공예 작업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라틴어 </a:t>
            </a:r>
            <a:r>
              <a:rPr lang="en-US" altLang="ko-KR" sz="2000" dirty="0" err="1" smtClean="0"/>
              <a:t>chirurgia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옛 프랑스어 </a:t>
            </a:r>
            <a:r>
              <a:rPr lang="en-US" altLang="ko-KR" sz="2000" dirty="0" err="1" smtClean="0"/>
              <a:t>surgerie</a:t>
            </a:r>
            <a:r>
              <a:rPr lang="ko-KR" altLang="en-US" sz="2000" dirty="0" smtClean="0"/>
              <a:t>를 거쳐 영어로 된 것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어원으로 볼 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외과의 초기개념은 신체외부의 질병을 손으로 조작하여 치료한다는 것</a:t>
            </a:r>
            <a:endParaRPr lang="en-US" altLang="ko-KR" sz="2000" dirty="0" smtClean="0"/>
          </a:p>
        </p:txBody>
      </p:sp>
      <p:pic>
        <p:nvPicPr>
          <p:cNvPr id="5" name="그림 4" descr="175px-Michael_DeBake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7" y="4149081"/>
            <a:ext cx="1384176" cy="219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ko-KR" sz="2000" b="1" dirty="0">
                <a:solidFill>
                  <a:schemeClr val="tx1"/>
                </a:solidFill>
                <a:latin typeface="¹UAAA¼"/>
                <a:ea typeface="바탕체" pitchFamily="17" charset="-127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¹UAAA¼"/>
                <a:ea typeface="바탕체" pitchFamily="17" charset="-127"/>
              </a:rPr>
            </a:br>
            <a:endParaRPr lang="en-US" altLang="ko-KR" sz="2000" b="1" dirty="0">
              <a:solidFill>
                <a:schemeClr val="tx1"/>
              </a:solidFill>
              <a:latin typeface="¹UAAA¼"/>
              <a:ea typeface="바탕체" pitchFamily="17" charset="-127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28604"/>
            <a:ext cx="5616575" cy="538640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4000" b="1" dirty="0">
                <a:solidFill>
                  <a:srgbClr val="0000FF"/>
                </a:solidFill>
                <a:latin typeface="+mn-ea"/>
              </a:rPr>
              <a:t>Esophagectomy</a:t>
            </a:r>
            <a:r>
              <a:rPr lang="en-US" altLang="ko-KR" sz="3300" b="1" dirty="0">
                <a:solidFill>
                  <a:srgbClr val="CCFF33"/>
                </a:solidFill>
                <a:latin typeface="Arial" pitchFamily="34" charset="0"/>
                <a:ea typeface="바탕체" pitchFamily="17" charset="-127"/>
              </a:rPr>
              <a:t/>
            </a:r>
            <a:br>
              <a:rPr lang="en-US" altLang="ko-KR" sz="3300" b="1" dirty="0">
                <a:solidFill>
                  <a:srgbClr val="CCFF33"/>
                </a:solidFill>
                <a:latin typeface="Arial" pitchFamily="34" charset="0"/>
                <a:ea typeface="바탕체" pitchFamily="17" charset="-127"/>
              </a:rPr>
            </a:br>
            <a:endParaRPr lang="en-US" altLang="ko-KR" sz="3300" b="1" dirty="0">
              <a:solidFill>
                <a:srgbClr val="CCFF33"/>
              </a:solidFill>
              <a:latin typeface="Arial" pitchFamily="34" charset="0"/>
              <a:ea typeface="바탕체" pitchFamily="17" charset="-127"/>
            </a:endParaRPr>
          </a:p>
          <a:p>
            <a:r>
              <a:rPr lang="en-US" altLang="ko-KR" sz="2200" dirty="0">
                <a:solidFill>
                  <a:srgbClr val="000000"/>
                </a:solidFill>
                <a:ea typeface="나눔고딕" pitchFamily="50" charset="-127"/>
              </a:rPr>
              <a:t>contemporary development of positive-pressure intratracheal anesthesia</a:t>
            </a:r>
          </a:p>
          <a:p>
            <a:pPr>
              <a:buFont typeface="Wingdings" pitchFamily="2" charset="2"/>
              <a:buNone/>
            </a:pPr>
            <a:endParaRPr lang="en-US" altLang="ko-KR" sz="2200" dirty="0">
              <a:solidFill>
                <a:srgbClr val="000000"/>
              </a:solidFill>
              <a:ea typeface="나눔고딕" pitchFamily="50" charset="-127"/>
            </a:endParaRPr>
          </a:p>
          <a:p>
            <a:r>
              <a:rPr lang="en-US" altLang="ko-KR" sz="2200" dirty="0">
                <a:solidFill>
                  <a:srgbClr val="000000"/>
                </a:solidFill>
                <a:ea typeface="나눔고딕" pitchFamily="50" charset="-127"/>
              </a:rPr>
              <a:t>permitted direct </a:t>
            </a:r>
            <a:r>
              <a:rPr lang="en-US" altLang="ko-KR" sz="2200" dirty="0" err="1">
                <a:solidFill>
                  <a:srgbClr val="000000"/>
                </a:solidFill>
                <a:ea typeface="나눔고딕" pitchFamily="50" charset="-127"/>
              </a:rPr>
              <a:t>transthoracic</a:t>
            </a:r>
            <a:r>
              <a:rPr lang="en-US" altLang="ko-KR" sz="2200" dirty="0">
                <a:solidFill>
                  <a:srgbClr val="000000"/>
                </a:solidFill>
                <a:ea typeface="나눔고딕" pitchFamily="50" charset="-127"/>
              </a:rPr>
              <a:t> approach to esophageal resection</a:t>
            </a:r>
          </a:p>
          <a:p>
            <a:r>
              <a:rPr lang="en-US" altLang="ko-KR" sz="2200" dirty="0">
                <a:solidFill>
                  <a:srgbClr val="000000"/>
                </a:solidFill>
                <a:ea typeface="나눔고딕" pitchFamily="50" charset="-127"/>
              </a:rPr>
              <a:t>1901, </a:t>
            </a:r>
            <a:r>
              <a:rPr lang="en-US" altLang="ko-KR" sz="2200" dirty="0" err="1">
                <a:solidFill>
                  <a:srgbClr val="000000"/>
                </a:solidFill>
                <a:ea typeface="나눔고딕" pitchFamily="50" charset="-127"/>
              </a:rPr>
              <a:t>Dobromysslow</a:t>
            </a:r>
            <a:endParaRPr lang="en-US" altLang="ko-KR" sz="2200" dirty="0">
              <a:solidFill>
                <a:srgbClr val="000000"/>
              </a:solidFill>
              <a:ea typeface="나눔고딕" pitchFamily="50" charset="-127"/>
            </a:endParaRPr>
          </a:p>
          <a:p>
            <a:r>
              <a:rPr lang="en-US" altLang="ko-KR" sz="2200" b="1" dirty="0">
                <a:solidFill>
                  <a:srgbClr val="000000"/>
                </a:solidFill>
                <a:ea typeface="나눔고딕" pitchFamily="50" charset="-127"/>
              </a:rPr>
              <a:t>1978, Mark </a:t>
            </a:r>
            <a:r>
              <a:rPr lang="en-US" altLang="ko-KR" sz="2200" b="1" dirty="0" err="1">
                <a:solidFill>
                  <a:srgbClr val="000000"/>
                </a:solidFill>
                <a:ea typeface="나눔고딕" pitchFamily="50" charset="-127"/>
              </a:rPr>
              <a:t>Orringer</a:t>
            </a:r>
            <a:r>
              <a:rPr lang="en-US" altLang="ko-KR" sz="20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20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</a:br>
            <a:endParaRPr lang="en-US" altLang="ko-KR" sz="12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6084168" y="3284984"/>
          <a:ext cx="2448272" cy="3215280"/>
        </p:xfrm>
        <a:graphic>
          <a:graphicData uri="http://schemas.openxmlformats.org/presentationml/2006/ole">
            <p:oleObj spid="_x0000_s1026" name="Image" r:id="rId3" imgW="18908577" imgH="21755030" progId="">
              <p:embed/>
            </p:oleObj>
          </a:graphicData>
        </a:graphic>
      </p:graphicFrame>
      <p:pic>
        <p:nvPicPr>
          <p:cNvPr id="8204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980728"/>
            <a:ext cx="2313376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ko-KR" sz="2000" b="1">
                <a:solidFill>
                  <a:schemeClr val="tx1"/>
                </a:solidFill>
                <a:latin typeface="¹UAAA¼"/>
                <a:ea typeface="바탕체" pitchFamily="17" charset="-127"/>
              </a:rPr>
              <a:t/>
            </a:r>
            <a:br>
              <a:rPr lang="en-US" altLang="ko-KR" sz="2000" b="1">
                <a:solidFill>
                  <a:schemeClr val="tx1"/>
                </a:solidFill>
                <a:latin typeface="¹UAAA¼"/>
                <a:ea typeface="바탕체" pitchFamily="17" charset="-127"/>
              </a:rPr>
            </a:br>
            <a:r>
              <a:rPr lang="en-US" altLang="ko-KR" sz="2000" b="1">
                <a:solidFill>
                  <a:schemeClr val="tx1"/>
                </a:solidFill>
                <a:latin typeface="¹UAAA¼"/>
                <a:ea typeface="바탕체" pitchFamily="17" charset="-127"/>
              </a:rPr>
              <a:t/>
            </a:r>
            <a:br>
              <a:rPr lang="en-US" altLang="ko-KR" sz="2000" b="1">
                <a:solidFill>
                  <a:schemeClr val="tx1"/>
                </a:solidFill>
                <a:latin typeface="¹UAAA¼"/>
                <a:ea typeface="바탕체" pitchFamily="17" charset="-127"/>
              </a:rPr>
            </a:br>
            <a:r>
              <a:rPr lang="en-US" altLang="ko-KR" sz="2000">
                <a:solidFill>
                  <a:schemeClr val="tx1"/>
                </a:solidFill>
                <a:latin typeface="¹UAAA¼"/>
                <a:ea typeface="바탕체" pitchFamily="17" charset="-127"/>
              </a:rPr>
              <a:t/>
            </a:r>
            <a:br>
              <a:rPr lang="en-US" altLang="ko-KR" sz="2000">
                <a:solidFill>
                  <a:schemeClr val="tx1"/>
                </a:solidFill>
                <a:latin typeface="¹UAAA¼"/>
                <a:ea typeface="바탕체" pitchFamily="17" charset="-127"/>
              </a:rPr>
            </a:br>
            <a:endParaRPr lang="en-US" altLang="ko-KR" sz="2000">
              <a:solidFill>
                <a:schemeClr val="tx1"/>
              </a:solidFill>
              <a:latin typeface="¹UAAA¼"/>
              <a:ea typeface="바탕체" pitchFamily="17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5184824" cy="54006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3600" b="1" dirty="0" smtClean="0">
                <a:solidFill>
                  <a:srgbClr val="0000FF"/>
                </a:solidFill>
                <a:latin typeface="+mn-ea"/>
              </a:rPr>
              <a:t>GLOBAL GACTORS</a:t>
            </a:r>
            <a:r>
              <a:rPr lang="en-US" altLang="ko-KR" sz="1500" b="1" dirty="0">
                <a:solidFill>
                  <a:schemeClr val="hlink"/>
                </a:solidFill>
                <a:latin typeface="Arial" pitchFamily="34" charset="0"/>
                <a:ea typeface="바탕체" pitchFamily="17" charset="-127"/>
              </a:rPr>
              <a:t/>
            </a:r>
            <a:br>
              <a:rPr lang="en-US" altLang="ko-KR" sz="1500" b="1" dirty="0">
                <a:solidFill>
                  <a:schemeClr val="hlink"/>
                </a:solidFill>
                <a:latin typeface="Arial" pitchFamily="34" charset="0"/>
                <a:ea typeface="바탕체" pitchFamily="17" charset="-127"/>
              </a:rPr>
            </a:br>
            <a:endParaRPr lang="en-US" altLang="ko-KR" sz="1500" b="1" dirty="0">
              <a:solidFill>
                <a:schemeClr val="hlink"/>
              </a:solidFill>
              <a:latin typeface="Arial" pitchFamily="34" charset="0"/>
              <a:ea typeface="바탕체" pitchFamily="17" charset="-127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1500" b="1" dirty="0">
              <a:solidFill>
                <a:schemeClr val="hlink"/>
              </a:solidFill>
              <a:latin typeface="Arial" pitchFamily="34" charset="0"/>
              <a:ea typeface="바탕체" pitchFamily="17" charset="-127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1500" b="1" dirty="0">
              <a:solidFill>
                <a:schemeClr val="hlink"/>
              </a:solidFill>
              <a:latin typeface="Arial" pitchFamily="34" charset="0"/>
              <a:ea typeface="바탕체" pitchFamily="17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0000FF"/>
                </a:solidFill>
                <a:latin typeface="+mj-ea"/>
                <a:ea typeface="+mj-ea"/>
              </a:rPr>
              <a:t>Tuberculosis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</a:b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0000FF"/>
                </a:solidFill>
                <a:latin typeface="+mj-ea"/>
                <a:ea typeface="+mj-ea"/>
              </a:rPr>
              <a:t>World War I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     Open 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chest wounds </a:t>
            </a:r>
            <a:endParaRPr lang="en-US" altLang="ko-KR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en-US" altLang="ko-KR" sz="2400" dirty="0" err="1" smtClean="0">
                <a:solidFill>
                  <a:srgbClr val="000000"/>
                </a:solidFill>
                <a:latin typeface="+mj-ea"/>
                <a:ea typeface="+mj-ea"/>
              </a:rPr>
              <a:t>Empyema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	</a:t>
            </a: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buNone/>
            </a:pP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0000FF"/>
                </a:solidFill>
                <a:latin typeface="+mj-ea"/>
                <a:ea typeface="+mj-ea"/>
              </a:rPr>
              <a:t>World War II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/>
            </a:r>
            <a:b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	</a:t>
            </a:r>
            <a:r>
              <a:rPr lang="en-US" altLang="ko-K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P</a:t>
            </a:r>
            <a:r>
              <a:rPr lang="en-US" altLang="ko-KR" sz="2400" dirty="0" err="1" smtClean="0">
                <a:solidFill>
                  <a:srgbClr val="000000"/>
                </a:solidFill>
                <a:latin typeface="+mj-ea"/>
                <a:ea typeface="+mj-ea"/>
              </a:rPr>
              <a:t>neumothorax</a:t>
            </a: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        </a:t>
            </a:r>
            <a:r>
              <a:rPr lang="en-US" altLang="ko-KR" sz="240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+mj-ea"/>
                <a:ea typeface="+mj-ea"/>
              </a:rPr>
              <a:t>Hemothorax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9226" name="Picture 10" descr="East travel 2006 1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4128" y="908720"/>
            <a:ext cx="2952006" cy="2214344"/>
          </a:xfrm>
        </p:spPr>
      </p:pic>
      <p:pic>
        <p:nvPicPr>
          <p:cNvPr id="9227" name="Picture 11" descr="East travel 2006 1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3573016"/>
            <a:ext cx="3024014" cy="226801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3600" b="1" dirty="0" smtClean="0">
                <a:solidFill>
                  <a:srgbClr val="0000FF"/>
                </a:solidFill>
              </a:rPr>
              <a:t>History of Minimal Access Surgery</a:t>
            </a:r>
            <a:endParaRPr lang="ko-KR" alt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405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sz="2300" b="1" i="1" u="sng" dirty="0" smtClean="0"/>
              <a:t>1585,</a:t>
            </a:r>
            <a:r>
              <a:rPr lang="en-US" altLang="ko-KR" sz="2300" dirty="0" smtClean="0"/>
              <a:t> </a:t>
            </a:r>
            <a:r>
              <a:rPr lang="en-US" altLang="ko-KR" sz="2300" dirty="0" err="1" smtClean="0"/>
              <a:t>Aranzi</a:t>
            </a:r>
            <a:r>
              <a:rPr lang="en-US" altLang="ko-KR" sz="2300" dirty="0" smtClean="0"/>
              <a:t>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first to use a light source for endoscopic procedure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focusing sunlight through  flask of water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Projecting light into nasal cavity</a:t>
            </a:r>
          </a:p>
          <a:p>
            <a:pPr>
              <a:lnSpc>
                <a:spcPct val="160000"/>
              </a:lnSpc>
            </a:pPr>
            <a:r>
              <a:rPr lang="en-US" altLang="ko-KR" sz="2300" b="1" i="1" u="sng" dirty="0" smtClean="0"/>
              <a:t>1706,</a:t>
            </a:r>
            <a:r>
              <a:rPr lang="en-US" altLang="ko-KR" sz="2300" dirty="0" smtClean="0"/>
              <a:t> The term “</a:t>
            </a:r>
            <a:r>
              <a:rPr lang="en-US" altLang="ko-KR" sz="2300" dirty="0" err="1" smtClean="0"/>
              <a:t>trocar</a:t>
            </a:r>
            <a:r>
              <a:rPr lang="en-US" altLang="ko-KR" sz="2300" dirty="0" smtClean="0"/>
              <a:t>,” was coined in 1706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three-faced instrument consisting of perforator enclosed in metal </a:t>
            </a:r>
            <a:r>
              <a:rPr lang="en-US" altLang="ko-KR" sz="2300" dirty="0" err="1" smtClean="0">
                <a:ea typeface="나눔명조" pitchFamily="18" charset="-127"/>
              </a:rPr>
              <a:t>cannula</a:t>
            </a:r>
            <a:endParaRPr lang="en-US" altLang="ko-KR" sz="2300" dirty="0" smtClean="0">
              <a:ea typeface="나눔명조" pitchFamily="18" charset="-127"/>
            </a:endParaRPr>
          </a:p>
          <a:p>
            <a:pPr>
              <a:lnSpc>
                <a:spcPct val="160000"/>
              </a:lnSpc>
            </a:pPr>
            <a:r>
              <a:rPr lang="en-US" altLang="ko-KR" sz="2300" b="1" i="1" u="sng" dirty="0" smtClean="0"/>
              <a:t>1806,</a:t>
            </a:r>
            <a:r>
              <a:rPr lang="en-US" altLang="ko-KR" sz="2300" dirty="0" smtClean="0"/>
              <a:t> Philip </a:t>
            </a:r>
            <a:r>
              <a:rPr lang="en-US" altLang="ko-KR" sz="2300" dirty="0" err="1" smtClean="0"/>
              <a:t>Bozzini</a:t>
            </a:r>
            <a:r>
              <a:rPr lang="en-US" altLang="ko-KR" sz="2300" dirty="0" smtClean="0"/>
              <a:t>, built an instrument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introduced in human body to visualize  internal organs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He called this instrument "LICHTLEITER".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err="1" smtClean="0">
                <a:ea typeface="나눔명조" pitchFamily="18" charset="-127"/>
              </a:rPr>
              <a:t>aluminium</a:t>
            </a:r>
            <a:r>
              <a:rPr lang="en-US" altLang="ko-KR" sz="2300" dirty="0" smtClean="0">
                <a:ea typeface="나눔명조" pitchFamily="18" charset="-127"/>
              </a:rPr>
              <a:t> tube to visualize  genitourinary tract</a:t>
            </a:r>
          </a:p>
          <a:p>
            <a:pPr>
              <a:lnSpc>
                <a:spcPct val="160000"/>
              </a:lnSpc>
            </a:pPr>
            <a:r>
              <a:rPr lang="en-US" altLang="ko-KR" sz="2300" b="1" i="1" u="sng" dirty="0" smtClean="0"/>
              <a:t>1853,</a:t>
            </a:r>
            <a:r>
              <a:rPr lang="en-US" altLang="ko-KR" sz="2300" dirty="0" smtClean="0"/>
              <a:t> Antoine Jean </a:t>
            </a:r>
            <a:r>
              <a:rPr lang="en-US" altLang="ko-KR" sz="2300" dirty="0" err="1" smtClean="0"/>
              <a:t>Desormeaux</a:t>
            </a:r>
            <a:r>
              <a:rPr lang="en-US" altLang="ko-KR" sz="2300" dirty="0" smtClean="0"/>
              <a:t>, a French surgeon </a:t>
            </a:r>
          </a:p>
          <a:p>
            <a:pPr lvl="1">
              <a:lnSpc>
                <a:spcPct val="160000"/>
              </a:lnSpc>
            </a:pPr>
            <a:r>
              <a:rPr lang="en-US" altLang="ko-KR" sz="2300" dirty="0" smtClean="0">
                <a:ea typeface="나눔명조" pitchFamily="18" charset="-127"/>
              </a:rPr>
              <a:t>first introduced the '</a:t>
            </a:r>
            <a:r>
              <a:rPr lang="en-US" altLang="ko-KR" sz="2300" dirty="0" err="1" smtClean="0">
                <a:ea typeface="나눔명조" pitchFamily="18" charset="-127"/>
              </a:rPr>
              <a:t>Lichtleiter</a:t>
            </a:r>
            <a:r>
              <a:rPr lang="en-US" altLang="ko-KR" sz="2300" dirty="0" smtClean="0">
                <a:ea typeface="나눔명조" pitchFamily="18" charset="-127"/>
              </a:rPr>
              <a:t>" of </a:t>
            </a:r>
            <a:r>
              <a:rPr lang="en-US" altLang="ko-KR" sz="2300" dirty="0" err="1" smtClean="0">
                <a:ea typeface="나눔명조" pitchFamily="18" charset="-127"/>
              </a:rPr>
              <a:t>Bozzini</a:t>
            </a:r>
            <a:r>
              <a:rPr lang="en-US" altLang="ko-KR" sz="2300" dirty="0" smtClean="0">
                <a:ea typeface="나눔명조" pitchFamily="18" charset="-127"/>
              </a:rPr>
              <a:t> to a patient </a:t>
            </a:r>
          </a:p>
          <a:p>
            <a:pPr lvl="1">
              <a:lnSpc>
                <a:spcPct val="160000"/>
              </a:lnSpc>
            </a:pPr>
            <a:r>
              <a:rPr lang="en-US" altLang="ko-KR" sz="2300" b="1" dirty="0" smtClean="0">
                <a:ea typeface="나눔명조" pitchFamily="18" charset="-127"/>
              </a:rPr>
              <a:t>"Father of Endoscopy”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3200" b="1" dirty="0">
                <a:solidFill>
                  <a:srgbClr val="0000FF"/>
                </a:solidFill>
                <a:latin typeface="+mn-ea"/>
                <a:ea typeface="+mn-ea"/>
              </a:rPr>
              <a:t>VIDEO-ASSISTED THORACIC SURGERY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15537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Over </a:t>
            </a:r>
            <a:r>
              <a:rPr lang="en-US" altLang="ko-KR" sz="2000" dirty="0" smtClean="0">
                <a:latin typeface="+mj-ea"/>
                <a:ea typeface="+mj-ea"/>
              </a:rPr>
              <a:t>last </a:t>
            </a:r>
            <a:r>
              <a:rPr lang="en-US" altLang="ko-KR" sz="2000" dirty="0">
                <a:latin typeface="+mj-ea"/>
                <a:ea typeface="+mj-ea"/>
              </a:rPr>
              <a:t>5-10 </a:t>
            </a:r>
            <a:r>
              <a:rPr lang="en-US" altLang="ko-KR" sz="2000" dirty="0" smtClean="0">
                <a:latin typeface="+mj-ea"/>
                <a:ea typeface="+mj-ea"/>
              </a:rPr>
              <a:t>years, </a:t>
            </a:r>
            <a:r>
              <a:rPr lang="en-US" altLang="ko-KR" sz="2000" dirty="0">
                <a:latin typeface="+mj-ea"/>
                <a:ea typeface="+mj-ea"/>
              </a:rPr>
              <a:t>field of minimally invasive surgery </a:t>
            </a:r>
            <a:endParaRPr lang="en-US" altLang="ko-KR" sz="20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expanded dramatically 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Initially used primarily by </a:t>
            </a:r>
            <a:r>
              <a:rPr lang="en-US" altLang="ko-KR" sz="2000" dirty="0" smtClean="0">
                <a:latin typeface="+mj-ea"/>
                <a:ea typeface="+mj-ea"/>
              </a:rPr>
              <a:t>gynecologists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minimally </a:t>
            </a:r>
            <a:r>
              <a:rPr lang="en-US" altLang="ko-KR" sz="2000" dirty="0">
                <a:latin typeface="+mj-ea"/>
                <a:ea typeface="+mj-ea"/>
              </a:rPr>
              <a:t>invasive techniques </a:t>
            </a:r>
            <a:r>
              <a:rPr lang="en-US" altLang="ko-KR" sz="2000" dirty="0" smtClean="0">
                <a:latin typeface="+mj-ea"/>
                <a:ea typeface="+mj-ea"/>
              </a:rPr>
              <a:t>&amp; </a:t>
            </a:r>
            <a:r>
              <a:rPr lang="en-US" altLang="ko-KR" sz="2000" dirty="0">
                <a:latin typeface="+mj-ea"/>
                <a:ea typeface="+mj-ea"/>
              </a:rPr>
              <a:t>equipment were adapted for general surgical (abdominal) </a:t>
            </a:r>
            <a:r>
              <a:rPr lang="en-US" altLang="ko-KR" sz="2000" dirty="0" smtClean="0">
                <a:latin typeface="+mj-ea"/>
                <a:ea typeface="+mj-ea"/>
              </a:rPr>
              <a:t>procedures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For pulmonary </a:t>
            </a:r>
            <a:r>
              <a:rPr lang="en-US" altLang="ko-KR" sz="2000" b="1" dirty="0">
                <a:latin typeface="+mj-ea"/>
                <a:ea typeface="+mj-ea"/>
              </a:rPr>
              <a:t>resection</a:t>
            </a:r>
            <a:r>
              <a:rPr lang="en-US" altLang="ko-KR" sz="2000" dirty="0">
                <a:latin typeface="+mj-ea"/>
                <a:ea typeface="+mj-ea"/>
              </a:rPr>
              <a:t>, pleural biopsy, removal of </a:t>
            </a:r>
            <a:r>
              <a:rPr lang="en-US" altLang="ko-KR" sz="2000" dirty="0" err="1">
                <a:latin typeface="+mj-ea"/>
                <a:ea typeface="+mj-ea"/>
              </a:rPr>
              <a:t>mediastinal</a:t>
            </a:r>
            <a:r>
              <a:rPr lang="en-US" altLang="ko-KR" sz="2000" dirty="0">
                <a:latin typeface="+mj-ea"/>
                <a:ea typeface="+mj-ea"/>
              </a:rPr>
              <a:t> tumors, and </a:t>
            </a:r>
            <a:r>
              <a:rPr lang="en-US" altLang="ko-KR" sz="2000" dirty="0" err="1">
                <a:latin typeface="+mj-ea"/>
                <a:ea typeface="+mj-ea"/>
              </a:rPr>
              <a:t>sympathectomy</a:t>
            </a:r>
            <a:r>
              <a:rPr lang="en-US" altLang="ko-KR" sz="2000" dirty="0">
                <a:latin typeface="+mj-ea"/>
                <a:ea typeface="+mj-ea"/>
              </a:rPr>
              <a:t> (for reflex sympathetic dystrophy and </a:t>
            </a:r>
            <a:r>
              <a:rPr lang="en-US" altLang="ko-KR" sz="2000" dirty="0" err="1" smtClean="0">
                <a:latin typeface="+mj-ea"/>
                <a:ea typeface="+mj-ea"/>
              </a:rPr>
              <a:t>hyperhydrosis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en-US" altLang="ko-KR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4716239"/>
          </a:xfrm>
        </p:spPr>
        <p:txBody>
          <a:bodyPr>
            <a:normAutofit/>
          </a:bodyPr>
          <a:lstStyle/>
          <a:p>
            <a:pPr algn="ctr"/>
            <a:r>
              <a:rPr lang="ko-KR" altLang="en-US" sz="9600" dirty="0" smtClean="0"/>
              <a:t>뇌 사</a:t>
            </a:r>
            <a:endParaRPr lang="ko-KR" altLang="en-US" sz="96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ko-KR" altLang="en-US" sz="7200" b="1" dirty="0" smtClean="0">
                <a:solidFill>
                  <a:schemeClr val="accent2"/>
                </a:solidFill>
                <a:latin typeface="+mj-lt"/>
              </a:rPr>
              <a:t>동물실험</a:t>
            </a:r>
            <a:r>
              <a:rPr lang="ko-KR" altLang="en-US" sz="7200" b="1" dirty="0" smtClean="0">
                <a:solidFill>
                  <a:srgbClr val="0000FF"/>
                </a:solidFill>
                <a:latin typeface="+mj-lt"/>
              </a:rPr>
              <a:t> 장기기증</a:t>
            </a:r>
            <a:endParaRPr lang="ko-KR" altLang="en-US" sz="72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63272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First Lung Transplantation </a:t>
            </a:r>
            <a:b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in Korea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8003232" cy="420933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Doo </a:t>
            </a:r>
            <a:r>
              <a:rPr lang="en-US" altLang="ko-KR" sz="2000" dirty="0" err="1" smtClean="0">
                <a:ea typeface="나눔고딕" pitchFamily="50" charset="-127"/>
                <a:cs typeface="Times New Roman" pitchFamily="18" charset="0"/>
              </a:rPr>
              <a:t>Yun</a:t>
            </a: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, Lee (Jul 7</a:t>
            </a:r>
            <a:r>
              <a:rPr lang="en-US" altLang="ko-KR" sz="2000" baseline="30000" dirty="0" smtClean="0">
                <a:ea typeface="나눔고딕" pitchFamily="50" charset="-127"/>
                <a:cs typeface="Times New Roman" pitchFamily="18" charset="0"/>
              </a:rPr>
              <a:t>th</a:t>
            </a: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, 1996)</a:t>
            </a:r>
            <a:r>
              <a:rPr lang="ko-KR" altLang="en-US" sz="2000" dirty="0" smtClean="0">
                <a:ea typeface="나눔고딕" pitchFamily="50" charset="-127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Recipient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51years old male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Idiopathic pulmonary fibrosis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  <a:cs typeface="Times New Roman" pitchFamily="18" charset="0"/>
              </a:rPr>
              <a:t>Right lung transplantation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Survival-</a:t>
            </a:r>
            <a:r>
              <a:rPr lang="en-US" altLang="ko-KR" sz="1800" dirty="0" smtClean="0">
                <a:ea typeface="나눔고딕" pitchFamily="50" charset="-127"/>
              </a:rPr>
              <a:t>3 months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dirty="0" smtClean="0">
                <a:ea typeface="나눔고딕" pitchFamily="50" charset="-127"/>
              </a:rPr>
              <a:t> Cause of death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 err="1" smtClean="0">
                <a:ea typeface="나눔고딕" pitchFamily="50" charset="-127"/>
              </a:rPr>
              <a:t>Aspergillosis</a:t>
            </a:r>
            <a:r>
              <a:rPr lang="en-US" altLang="ko-KR" sz="2000" dirty="0" smtClean="0">
                <a:ea typeface="나눔고딕" pitchFamily="50" charset="-127"/>
              </a:rPr>
              <a:t>, CMV infection</a:t>
            </a:r>
          </a:p>
        </p:txBody>
      </p:sp>
      <p:pic>
        <p:nvPicPr>
          <p:cNvPr id="4" name="Picture 4" descr="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3861048"/>
            <a:ext cx="2887468" cy="215964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ko-KR" b="1" dirty="0" smtClean="0">
                <a:solidFill>
                  <a:srgbClr val="0000FF"/>
                </a:solidFill>
                <a:latin typeface="+mn-ea"/>
                <a:ea typeface="+mn-ea"/>
              </a:rPr>
              <a:t>Animal lab</a:t>
            </a:r>
            <a:endParaRPr lang="ko-KR" altLang="en-US" b="1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20484" name="Picture 4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556792"/>
            <a:ext cx="3144548" cy="431576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4" descr="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556792"/>
            <a:ext cx="3456384" cy="238291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폐 이식의 </a:t>
            </a:r>
            <a:r>
              <a:rPr lang="ko-KR" altLang="en-US" b="1" dirty="0">
                <a:solidFill>
                  <a:srgbClr val="0000FF"/>
                </a:solidFill>
                <a:latin typeface="+mj-ea"/>
              </a:rPr>
              <a:t>역사</a:t>
            </a:r>
            <a:r>
              <a:rPr lang="en-US" altLang="ko-KR" b="1" dirty="0">
                <a:solidFill>
                  <a:srgbClr val="0000FF"/>
                </a:solidFill>
                <a:latin typeface="+mj-ea"/>
              </a:rPr>
              <a:t>(</a:t>
            </a:r>
            <a:r>
              <a:rPr lang="ko-KR" altLang="en-US" b="1" dirty="0">
                <a:solidFill>
                  <a:srgbClr val="0000FF"/>
                </a:solidFill>
                <a:latin typeface="+mj-ea"/>
              </a:rPr>
              <a:t>한국</a:t>
            </a:r>
            <a:r>
              <a:rPr lang="en-US" altLang="ko-KR" b="1" dirty="0">
                <a:solidFill>
                  <a:srgbClr val="0000FF"/>
                </a:solidFill>
                <a:latin typeface="+mj-ea"/>
              </a:rPr>
              <a:t>)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60851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b="1" dirty="0">
                <a:solidFill>
                  <a:srgbClr val="0000FF"/>
                </a:solidFill>
                <a:latin typeface="+mj-ea"/>
                <a:ea typeface="+mj-ea"/>
              </a:rPr>
              <a:t>Case 1 	Single lung		</a:t>
            </a:r>
            <a:r>
              <a:rPr lang="en-US" altLang="ko-KR" sz="2000" b="1" u="sng" dirty="0" smtClean="0">
                <a:solidFill>
                  <a:srgbClr val="0000FF"/>
                </a:solidFill>
                <a:effectLst/>
                <a:latin typeface="+mj-ea"/>
                <a:ea typeface="+mj-ea"/>
              </a:rPr>
              <a:t>J</a:t>
            </a:r>
            <a:r>
              <a:rPr lang="en-US" altLang="ko-KR" sz="2000" b="1" dirty="0" smtClean="0">
                <a:solidFill>
                  <a:srgbClr val="0000FF"/>
                </a:solidFill>
                <a:effectLst/>
                <a:latin typeface="+mj-ea"/>
                <a:ea typeface="+mj-ea"/>
              </a:rPr>
              <a:t>uly,7,1996</a:t>
            </a:r>
            <a:endParaRPr lang="en-US" altLang="ko-KR" sz="2000" b="1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pPr lvl="2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expired at 3 mo, </a:t>
            </a:r>
            <a:r>
              <a:rPr lang="en-US" altLang="ko-KR" sz="2000" dirty="0" smtClean="0">
                <a:latin typeface="+mj-ea"/>
                <a:ea typeface="+mj-ea"/>
              </a:rPr>
              <a:t>Fungal infection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+mj-ea"/>
                <a:ea typeface="+mj-ea"/>
              </a:rPr>
              <a:t>Case 2	Double </a:t>
            </a:r>
            <a:r>
              <a:rPr lang="en-US" altLang="ko-KR" sz="2000" dirty="0" smtClean="0">
                <a:latin typeface="+mj-ea"/>
                <a:ea typeface="+mj-ea"/>
              </a:rPr>
              <a:t>lung (</a:t>
            </a:r>
            <a:r>
              <a:rPr lang="ko-KR" altLang="en-US" sz="2000" dirty="0" smtClean="0">
                <a:latin typeface="+mj-ea"/>
                <a:ea typeface="+mj-ea"/>
              </a:rPr>
              <a:t>서울대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en-US" altLang="ko-KR" sz="2000" dirty="0">
              <a:latin typeface="+mj-ea"/>
              <a:ea typeface="+mj-ea"/>
            </a:endParaRPr>
          </a:p>
          <a:p>
            <a:pPr lvl="2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expired at 18 d, </a:t>
            </a:r>
            <a:endParaRPr lang="en-US" altLang="ko-KR" sz="2000" dirty="0" smtClean="0">
              <a:latin typeface="+mj-ea"/>
              <a:ea typeface="+mj-ea"/>
            </a:endParaRPr>
          </a:p>
          <a:p>
            <a:pPr lvl="2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      pulmonary edema infection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+mj-ea"/>
                <a:ea typeface="+mj-ea"/>
              </a:rPr>
              <a:t>Case 3	Single lung</a:t>
            </a:r>
          </a:p>
          <a:p>
            <a:pPr lvl="2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doing well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endParaRPr lang="en-US" altLang="ko-KR" sz="2000" dirty="0">
              <a:latin typeface="+mj-ea"/>
              <a:ea typeface="+mj-ea"/>
            </a:endParaRPr>
          </a:p>
        </p:txBody>
      </p:sp>
      <p:pic>
        <p:nvPicPr>
          <p:cNvPr id="21513" name="Picture 9" descr="Diagram illustrating the placement of a donor heart in an orthotopic procedure. Notice how the back of the patient's left atrium and great vessels are left in place.">
            <a:hlinkClick r:id="rId2" tooltip="Diagram illustrating the placement of a donor heart in an orthotopic procedure. Notice how the back of the patient's left atrium and great vessels are left in place.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93305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34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심 폐 이식의 </a:t>
            </a:r>
            <a:r>
              <a:rPr lang="ko-KR" altLang="en-US" b="1" dirty="0">
                <a:solidFill>
                  <a:srgbClr val="0000FF"/>
                </a:solidFill>
                <a:latin typeface="+mj-ea"/>
              </a:rPr>
              <a:t>역사</a:t>
            </a:r>
            <a:r>
              <a:rPr lang="en-US" altLang="ko-KR" b="1" dirty="0">
                <a:solidFill>
                  <a:srgbClr val="0000FF"/>
                </a:solidFill>
                <a:latin typeface="+mj-ea"/>
              </a:rPr>
              <a:t>(</a:t>
            </a:r>
            <a:r>
              <a:rPr lang="ko-KR" altLang="en-US" b="1" dirty="0">
                <a:solidFill>
                  <a:srgbClr val="0000FF"/>
                </a:solidFill>
                <a:latin typeface="+mj-ea"/>
              </a:rPr>
              <a:t>한국</a:t>
            </a:r>
            <a:r>
              <a:rPr lang="en-US" altLang="ko-KR" b="1" dirty="0">
                <a:solidFill>
                  <a:srgbClr val="0000FF"/>
                </a:solidFill>
                <a:latin typeface="+mj-ea"/>
              </a:rPr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+mj-ea"/>
                <a:ea typeface="+mj-ea"/>
              </a:rPr>
              <a:t>Case 3	Heart-Lung</a:t>
            </a:r>
          </a:p>
          <a:p>
            <a:pPr marL="381000" lvl="2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expired at 12 mo, </a:t>
            </a:r>
            <a:r>
              <a:rPr lang="en-US" altLang="ko-KR" sz="2000" dirty="0" smtClean="0">
                <a:latin typeface="+mj-ea"/>
                <a:ea typeface="+mj-ea"/>
              </a:rPr>
              <a:t>Candida </a:t>
            </a:r>
            <a:r>
              <a:rPr lang="en-US" altLang="ko-KR" sz="2000" dirty="0">
                <a:latin typeface="+mj-ea"/>
                <a:ea typeface="+mj-ea"/>
              </a:rPr>
              <a:t>infection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+mj-ea"/>
                <a:ea typeface="+mj-ea"/>
              </a:rPr>
              <a:t>Case 4	Heart-lung</a:t>
            </a:r>
          </a:p>
          <a:p>
            <a:pPr marL="381000" lvl="2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doing very well, 25 mo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+mj-ea"/>
                <a:ea typeface="+mj-ea"/>
              </a:rPr>
              <a:t>Case 5	Heart-Lung</a:t>
            </a:r>
          </a:p>
          <a:p>
            <a:pPr marL="190500" lvl="1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struggle with pseudomonas infection, </a:t>
            </a:r>
            <a:r>
              <a:rPr lang="en-US" altLang="ko-KR" sz="2000" dirty="0" smtClean="0">
                <a:latin typeface="+mj-ea"/>
                <a:ea typeface="+mj-ea"/>
              </a:rPr>
              <a:t> 22 </a:t>
            </a:r>
            <a:r>
              <a:rPr lang="en-US" altLang="ko-KR" sz="2000" dirty="0">
                <a:latin typeface="+mj-ea"/>
                <a:ea typeface="+mj-ea"/>
              </a:rPr>
              <a:t>mo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+mj-ea"/>
                <a:ea typeface="+mj-ea"/>
              </a:rPr>
              <a:t>Case 7	Heart-lung</a:t>
            </a:r>
          </a:p>
          <a:p>
            <a:pPr marL="190500" lvl="1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latin typeface="+mj-ea"/>
                <a:ea typeface="+mj-ea"/>
              </a:rPr>
              <a:t>		doing very well, 3 mo</a:t>
            </a:r>
          </a:p>
          <a:p>
            <a:pPr marL="190500" lvl="1" indent="0">
              <a:lnSpc>
                <a:spcPct val="150000"/>
              </a:lnSpc>
              <a:buFont typeface="Wingdings" pitchFamily="2" charset="2"/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190500" lvl="1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Case…8…11….19…29...</a:t>
            </a:r>
            <a:endParaRPr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그림 4" descr="119079695743_200709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4437112"/>
            <a:ext cx="1853952" cy="18539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+mj-ea"/>
              </a:rPr>
              <a:t>超고난도 양측 </a:t>
            </a:r>
            <a:r>
              <a:rPr lang="ko-KR" altLang="en-US" sz="3600" b="1" dirty="0" err="1" smtClean="0">
                <a:solidFill>
                  <a:srgbClr val="0000FF"/>
                </a:solidFill>
                <a:latin typeface="+mj-ea"/>
              </a:rPr>
              <a:t>폐이식</a:t>
            </a:r>
            <a:r>
              <a:rPr lang="en-US" altLang="ko-KR" sz="3600" b="1" dirty="0" smtClean="0">
                <a:solidFill>
                  <a:srgbClr val="0000FF"/>
                </a:solidFill>
                <a:latin typeface="+mj-ea"/>
              </a:rPr>
              <a:t/>
            </a:r>
            <a:br>
              <a:rPr lang="en-US" altLang="ko-KR" sz="3600" b="1" dirty="0" smtClean="0">
                <a:solidFill>
                  <a:srgbClr val="0000FF"/>
                </a:solidFill>
                <a:latin typeface="+mj-ea"/>
              </a:rPr>
            </a:br>
            <a:r>
              <a:rPr lang="ko-KR" altLang="en-US" sz="3600" b="1" dirty="0" smtClean="0">
                <a:solidFill>
                  <a:srgbClr val="0000FF"/>
                </a:solidFill>
                <a:latin typeface="+mj-ea"/>
              </a:rPr>
              <a:t>국내 첫 동일환자에 다시 적용</a:t>
            </a:r>
            <a:r>
              <a:rPr lang="ko-KR" altLang="en-US" sz="3600" dirty="0" smtClean="0">
                <a:solidFill>
                  <a:srgbClr val="0000FF"/>
                </a:solidFill>
                <a:latin typeface="+mj-ea"/>
              </a:rPr>
              <a:t> </a:t>
            </a:r>
            <a:endParaRPr lang="ko-KR" altLang="en-US" sz="3600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99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지금까지 총 </a:t>
            </a:r>
            <a:r>
              <a:rPr lang="en-US" altLang="ko-KR" sz="1600" dirty="0" smtClean="0">
                <a:latin typeface="+mj-ea"/>
                <a:ea typeface="+mj-ea"/>
              </a:rPr>
              <a:t>29</a:t>
            </a:r>
            <a:r>
              <a:rPr lang="ko-KR" altLang="en-US" sz="1600" dirty="0" smtClean="0">
                <a:latin typeface="+mj-ea"/>
                <a:ea typeface="+mj-ea"/>
              </a:rPr>
              <a:t>건의 </a:t>
            </a:r>
            <a:r>
              <a:rPr lang="ko-KR" altLang="en-US" sz="1600" dirty="0" err="1" smtClean="0">
                <a:latin typeface="+mj-ea"/>
                <a:ea typeface="+mj-ea"/>
              </a:rPr>
              <a:t>폐이식을</a:t>
            </a:r>
            <a:r>
              <a:rPr lang="ko-KR" altLang="en-US" sz="1600" dirty="0" smtClean="0">
                <a:latin typeface="+mj-ea"/>
                <a:ea typeface="+mj-ea"/>
              </a:rPr>
              <a:t> 진행해 이 분야에서 가장 많은 수술건수를 보유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 많은 장기생존자를 외래 추적관찰 중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최근 </a:t>
            </a:r>
            <a:r>
              <a:rPr lang="en-US" altLang="ko-KR" sz="1600" dirty="0" smtClean="0">
                <a:latin typeface="+mj-ea"/>
                <a:ea typeface="+mj-ea"/>
              </a:rPr>
              <a:t>10</a:t>
            </a:r>
            <a:r>
              <a:rPr lang="ko-KR" altLang="en-US" sz="1600" dirty="0" err="1" smtClean="0">
                <a:latin typeface="+mj-ea"/>
                <a:ea typeface="+mj-ea"/>
              </a:rPr>
              <a:t>여시간에</a:t>
            </a:r>
            <a:r>
              <a:rPr lang="ko-KR" altLang="en-US" sz="1600" dirty="0" smtClean="0">
                <a:latin typeface="+mj-ea"/>
                <a:ea typeface="+mj-ea"/>
              </a:rPr>
              <a:t> 걸쳐 </a:t>
            </a:r>
            <a:r>
              <a:rPr lang="en-US" altLang="ko-KR" sz="1600" dirty="0" smtClean="0">
                <a:latin typeface="+mj-ea"/>
                <a:ea typeface="+mj-ea"/>
              </a:rPr>
              <a:t>10</a:t>
            </a:r>
            <a:r>
              <a:rPr lang="ko-KR" altLang="en-US" sz="1600" dirty="0" err="1" smtClean="0">
                <a:latin typeface="+mj-ea"/>
                <a:ea typeface="+mj-ea"/>
              </a:rPr>
              <a:t>년전에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atin typeface="+mj-ea"/>
                <a:ea typeface="+mj-ea"/>
              </a:rPr>
              <a:t>폐이식을</a:t>
            </a:r>
            <a:r>
              <a:rPr lang="ko-KR" altLang="en-US" sz="1600" dirty="0" smtClean="0">
                <a:latin typeface="+mj-ea"/>
                <a:ea typeface="+mj-ea"/>
              </a:rPr>
              <a:t> 시행했던 </a:t>
            </a:r>
            <a:r>
              <a:rPr lang="en-US" altLang="ko-KR" sz="1600" dirty="0" smtClean="0">
                <a:latin typeface="+mj-ea"/>
                <a:ea typeface="+mj-ea"/>
              </a:rPr>
              <a:t>44</a:t>
            </a:r>
            <a:r>
              <a:rPr lang="ko-KR" altLang="en-US" sz="1600" dirty="0" smtClean="0">
                <a:latin typeface="+mj-ea"/>
                <a:ea typeface="+mj-ea"/>
              </a:rPr>
              <a:t>살의 여자 환자에게 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두 번째 양측 </a:t>
            </a:r>
            <a:r>
              <a:rPr lang="ko-KR" altLang="en-US" sz="1600" b="1" dirty="0" err="1" smtClean="0">
                <a:latin typeface="+mj-ea"/>
                <a:ea typeface="+mj-ea"/>
              </a:rPr>
              <a:t>폐이식을</a:t>
            </a:r>
            <a:r>
              <a:rPr lang="ko-KR" altLang="en-US" sz="1600" b="1" dirty="0" smtClean="0">
                <a:latin typeface="+mj-ea"/>
                <a:ea typeface="+mj-ea"/>
              </a:rPr>
              <a:t> 성공적으로 시행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지난해 </a:t>
            </a:r>
            <a:r>
              <a:rPr lang="en-US" altLang="ko-KR" sz="1600" dirty="0" smtClean="0">
                <a:latin typeface="+mj-ea"/>
                <a:ea typeface="+mj-ea"/>
              </a:rPr>
              <a:t>7</a:t>
            </a:r>
            <a:r>
              <a:rPr lang="ko-KR" altLang="en-US" sz="1600" dirty="0" smtClean="0">
                <a:latin typeface="+mj-ea"/>
                <a:ea typeface="+mj-ea"/>
              </a:rPr>
              <a:t>월부터 약간의 호흡곤란</a:t>
            </a:r>
            <a:r>
              <a:rPr lang="en-US" altLang="ko-KR" sz="1600" dirty="0" smtClean="0">
                <a:latin typeface="+mj-ea"/>
                <a:ea typeface="+mj-ea"/>
              </a:rPr>
              <a:t>/</a:t>
            </a:r>
            <a:r>
              <a:rPr lang="ko-KR" altLang="en-US" sz="1600" dirty="0" smtClean="0">
                <a:latin typeface="+mj-ea"/>
                <a:ea typeface="+mj-ea"/>
              </a:rPr>
              <a:t>지난 </a:t>
            </a:r>
            <a:r>
              <a:rPr lang="en-US" altLang="ko-KR" sz="1600" dirty="0" smtClean="0">
                <a:latin typeface="+mj-ea"/>
                <a:ea typeface="+mj-ea"/>
              </a:rPr>
              <a:t>12</a:t>
            </a:r>
            <a:r>
              <a:rPr lang="ko-KR" altLang="en-US" sz="1600" dirty="0" smtClean="0">
                <a:latin typeface="+mj-ea"/>
                <a:ea typeface="+mj-ea"/>
              </a:rPr>
              <a:t>월 산소호흡기와 휠체어에 의지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이식수술 약 </a:t>
            </a:r>
            <a:r>
              <a:rPr lang="en-US" altLang="ko-KR" sz="1600" dirty="0" smtClean="0"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atin typeface="+mj-ea"/>
                <a:ea typeface="+mj-ea"/>
              </a:rPr>
              <a:t>주일 전부터는 인공호흡기에 의존</a:t>
            </a:r>
            <a:r>
              <a:rPr lang="en-US" altLang="ko-KR" sz="1600" dirty="0" smtClean="0">
                <a:latin typeface="+mj-ea"/>
                <a:ea typeface="+mj-ea"/>
              </a:rPr>
              <a:t>,</a:t>
            </a:r>
            <a:r>
              <a:rPr lang="ko-KR" altLang="en-US" sz="1600" dirty="0" smtClean="0">
                <a:latin typeface="+mj-ea"/>
                <a:ea typeface="+mj-ea"/>
              </a:rPr>
              <a:t> 중환자실에서 생명을 연명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4" name="Picture 4" descr="two lung vent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4653136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o-KR" altLang="en-US" dirty="0" smtClean="0">
                <a:solidFill>
                  <a:srgbClr val="0033CC"/>
                </a:solidFill>
              </a:rPr>
              <a:t> </a:t>
            </a:r>
            <a:r>
              <a:rPr lang="en-US" altLang="ko-KR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Thorax</a:t>
            </a:r>
            <a:endParaRPr lang="ko-KR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332038"/>
            <a:ext cx="8229600" cy="34732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가슴을 가리키는 그리스어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갑옷의 가슴받이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앞뒤 판이 있는 몸통갑옷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몸통 갑옷 안에 있는 신체 부위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가슴을 가리키다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히포크라테스와 </a:t>
            </a:r>
            <a:r>
              <a:rPr lang="ko-KR" altLang="en-US" sz="2000" b="1" dirty="0" err="1" smtClean="0"/>
              <a:t>갈렌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영어</a:t>
            </a:r>
            <a:r>
              <a:rPr lang="en-US" altLang="ko-KR" sz="2000" dirty="0" smtClean="0"/>
              <a:t>;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14</a:t>
            </a:r>
            <a:r>
              <a:rPr lang="ko-KR" altLang="en-US" sz="2000" dirty="0" smtClean="0"/>
              <a:t>세기경부터 사용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Chest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4149080"/>
            <a:ext cx="2388954" cy="21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지난 </a:t>
            </a:r>
            <a:r>
              <a:rPr lang="en-US" altLang="ko-KR" sz="2000" dirty="0" smtClean="0">
                <a:latin typeface="+mj-ea"/>
                <a:ea typeface="+mj-ea"/>
              </a:rPr>
              <a:t>2000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3</a:t>
            </a:r>
            <a:r>
              <a:rPr lang="ko-KR" altLang="en-US" sz="2000" dirty="0" smtClean="0">
                <a:latin typeface="+mj-ea"/>
                <a:ea typeface="+mj-ea"/>
              </a:rPr>
              <a:t>월 아이젠 </a:t>
            </a:r>
            <a:r>
              <a:rPr lang="ko-KR" altLang="en-US" sz="2000" dirty="0" err="1" smtClean="0">
                <a:latin typeface="+mj-ea"/>
                <a:ea typeface="+mj-ea"/>
              </a:rPr>
              <a:t>멩거</a:t>
            </a:r>
            <a:r>
              <a:rPr lang="ko-KR" altLang="en-US" sz="2000" dirty="0" smtClean="0">
                <a:latin typeface="+mj-ea"/>
                <a:ea typeface="+mj-ea"/>
              </a:rPr>
              <a:t> 증후군</a:t>
            </a:r>
            <a:endParaRPr lang="en-US" altLang="ko-KR" sz="20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10</a:t>
            </a:r>
            <a:r>
              <a:rPr lang="ko-KR" altLang="en-US" sz="2000" dirty="0" smtClean="0">
                <a:latin typeface="+mj-ea"/>
                <a:ea typeface="+mj-ea"/>
              </a:rPr>
              <a:t>년 전에 선천성 심장질환 교정과 양측 폐 이식 수술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차 폐 이식 수술 후 탁구와 무용을 즐기고 </a:t>
            </a:r>
            <a:endParaRPr lang="en-US" altLang="ko-KR" sz="20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폐 이식 관련 인터넷 카페를 운영</a:t>
            </a:r>
            <a:endParaRPr lang="en-US" altLang="ko-KR" sz="2000" dirty="0" smtClean="0">
              <a:latin typeface="+mj-ea"/>
              <a:ea typeface="+mj-ea"/>
            </a:endParaRPr>
          </a:p>
          <a:p>
            <a:pPr eaLnBrk="1" hangingPunct="1"/>
            <a:endParaRPr lang="ko-KR" altLang="en-US" dirty="0" smtClean="0"/>
          </a:p>
        </p:txBody>
      </p:sp>
      <p:pic>
        <p:nvPicPr>
          <p:cNvPr id="53252" name="Picture 4" descr="OPD 2005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924944"/>
            <a:ext cx="2246078" cy="299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상하이 동물실험실</a:t>
            </a:r>
            <a:endParaRPr lang="ko-KR" altLang="en-US" b="1" dirty="0">
              <a:solidFill>
                <a:srgbClr val="0000FF"/>
              </a:solidFill>
              <a:latin typeface="+mj-ea"/>
            </a:endParaRPr>
          </a:p>
        </p:txBody>
      </p:sp>
      <p:pic>
        <p:nvPicPr>
          <p:cNvPr id="4" name="내용 개체 틀 3" descr="상하이 YTSG 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상하이 동물실험실</a:t>
            </a:r>
            <a:endParaRPr lang="ko-KR" altLang="en-US" b="1" dirty="0">
              <a:solidFill>
                <a:srgbClr val="0000FF"/>
              </a:solidFill>
              <a:latin typeface="+mj-ea"/>
            </a:endParaRPr>
          </a:p>
        </p:txBody>
      </p:sp>
      <p:pic>
        <p:nvPicPr>
          <p:cNvPr id="4" name="내용 개체 틀 3" descr="상하이 YTSG 0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내용 개체 틀 3" descr="상하이 YTSG 02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976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2800" b="1" dirty="0">
                <a:solidFill>
                  <a:srgbClr val="0000FF"/>
                </a:solidFill>
                <a:latin typeface="+mn-ea"/>
                <a:ea typeface="+mn-ea"/>
              </a:rPr>
              <a:t>EVOLUTION OF GENERAL THORACIC SURGERY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8291264" cy="5112568"/>
          </a:xfrm>
        </p:spPr>
        <p:txBody>
          <a:bodyPr/>
          <a:lstStyle/>
          <a:p>
            <a:r>
              <a:rPr lang="en-US" altLang="ko-KR" sz="2800" dirty="0" smtClean="0">
                <a:ea typeface="바탕체" pitchFamily="17" charset="-127"/>
              </a:rPr>
              <a:t>4</a:t>
            </a:r>
            <a:r>
              <a:rPr lang="en-US" altLang="ko-KR" sz="2800" baseline="30000" dirty="0" smtClean="0">
                <a:ea typeface="바탕체" pitchFamily="17" charset="-127"/>
              </a:rPr>
              <a:t>th</a:t>
            </a:r>
            <a:r>
              <a:rPr lang="en-US" altLang="ko-KR" sz="2800" dirty="0">
                <a:ea typeface="바탕체" pitchFamily="17" charset="-127"/>
              </a:rPr>
              <a:t>. </a:t>
            </a:r>
            <a:r>
              <a:rPr lang="en-US" altLang="ko-KR" sz="2800" dirty="0" smtClean="0">
                <a:ea typeface="바탕체" pitchFamily="17" charset="-127"/>
              </a:rPr>
              <a:t>Milestone(1937</a:t>
            </a:r>
            <a:r>
              <a:rPr lang="en-US" altLang="ko-KR" sz="2800" dirty="0">
                <a:ea typeface="바탕체" pitchFamily="17" charset="-127"/>
              </a:rPr>
              <a:t>) </a:t>
            </a:r>
            <a:r>
              <a:rPr lang="en-US" altLang="ko-KR" sz="2800" dirty="0" smtClean="0"/>
              <a:t>John </a:t>
            </a:r>
            <a:r>
              <a:rPr lang="en-US" altLang="ko-KR" sz="2800" dirty="0" err="1" smtClean="0"/>
              <a:t>Heysham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/>
              <a:t>Gibbon </a:t>
            </a:r>
            <a:r>
              <a:rPr lang="en-US" altLang="ko-KR" sz="2800" b="1" dirty="0" err="1" smtClean="0"/>
              <a:t>Jr</a:t>
            </a:r>
            <a:endParaRPr lang="en-US" altLang="ko-KR" sz="2800" b="1" dirty="0">
              <a:ea typeface="바탕체" pitchFamily="17" charset="-127"/>
            </a:endParaRPr>
          </a:p>
          <a:p>
            <a:r>
              <a:rPr lang="en-US" altLang="ko-KR" sz="2400" b="1" dirty="0">
                <a:solidFill>
                  <a:srgbClr val="0000FF"/>
                </a:solidFill>
                <a:ea typeface="바탕체" pitchFamily="17" charset="-127"/>
              </a:rPr>
              <a:t>development of extracorporeal circulation</a:t>
            </a:r>
            <a: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바탕체" pitchFamily="17" charset="-127"/>
              </a:rPr>
              <a:t/>
            </a:r>
            <a:b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바탕체" pitchFamily="17" charset="-127"/>
              </a:rPr>
            </a:br>
            <a:endParaRPr lang="en-US" altLang="ko-KR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바탕체" pitchFamily="17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256490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September 29, 1903 – February 5, 1973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latin typeface="+mn-lt"/>
                <a:ea typeface="나눔고딕" pitchFamily="50" charset="-127"/>
              </a:rPr>
              <a:t>heart-lung machine, </a:t>
            </a:r>
            <a:r>
              <a:rPr lang="en-US" altLang="ko-KR" sz="2000" dirty="0" smtClean="0">
                <a:latin typeface="+mn-lt"/>
                <a:ea typeface="나눔고딕" pitchFamily="50" charset="-127"/>
              </a:rPr>
              <a:t>first open heart surgery (a repair of ASD)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Princeton University in 1923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MD from Jefferson Medical College of Philadelphia in 1927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He was the son of Dr. John </a:t>
            </a:r>
            <a:r>
              <a:rPr lang="en-US" altLang="ko-KR" sz="2000" dirty="0" err="1" smtClean="0">
                <a:latin typeface="+mn-lt"/>
                <a:ea typeface="나눔고딕" pitchFamily="50" charset="-127"/>
              </a:rPr>
              <a:t>Heysham</a:t>
            </a:r>
            <a:r>
              <a:rPr lang="en-US" altLang="ko-KR" sz="2000" dirty="0" smtClean="0">
                <a:latin typeface="+mn-lt"/>
                <a:ea typeface="나눔고딕" pitchFamily="50" charset="-127"/>
              </a:rPr>
              <a:t> Gibbon, Sr.,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Marjorie Young Gibbon (daughter of General Samuel Young),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 his father, grandfather Robert, great-grandfather John,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lt"/>
                <a:ea typeface="나눔고딕" pitchFamily="50" charset="-127"/>
              </a:rPr>
              <a:t> and great-great grandfather</a:t>
            </a:r>
            <a:endParaRPr lang="ko-KR" altLang="en-US" sz="2000" dirty="0">
              <a:latin typeface="+mn-lt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John Webster Kirklin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April 5, 1917-April 21, 2004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born in  Indiana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Harvard Medical School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Mayo Clinic, in Rochester, Minnesota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latin typeface="+mj-ea"/>
                <a:ea typeface="+mj-ea"/>
              </a:rPr>
              <a:t>for refining </a:t>
            </a: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heart-lung machine</a:t>
            </a:r>
            <a:r>
              <a:rPr lang="en-US" altLang="ko-KR" sz="2000" dirty="0" smtClean="0">
                <a:solidFill>
                  <a:srgbClr val="0000FF"/>
                </a:solidFill>
                <a:latin typeface="+mj-ea"/>
                <a:ea typeface="+mj-ea"/>
              </a:rPr>
              <a:t>, by </a:t>
            </a: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John Gibbon</a:t>
            </a:r>
            <a:endParaRPr lang="en-US" altLang="ko-KR" sz="20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responsible for bringing heart-lung machine into routine use in heart surgery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UAB named its Kirklin Clinic in his honor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0000FF"/>
                </a:solidFill>
                <a:latin typeface="+mj-ea"/>
              </a:rPr>
              <a:t>인공심폐기</a:t>
            </a:r>
            <a:r>
              <a:rPr lang="ko-KR" altLang="en-US" dirty="0">
                <a:solidFill>
                  <a:srgbClr val="0000FF"/>
                </a:solidFill>
                <a:latin typeface="+mj-ea"/>
              </a:rPr>
              <a:t> 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4038600" cy="4968552"/>
          </a:xfrm>
          <a:ln>
            <a:solidFill>
              <a:srgbClr val="0000FF"/>
            </a:solidFill>
          </a:ln>
        </p:spPr>
        <p:txBody>
          <a:bodyPr>
            <a:normAutofit fontScale="62500" lnSpcReduction="20000"/>
          </a:bodyPr>
          <a:lstStyle/>
          <a:p>
            <a:pPr lvl="1">
              <a:lnSpc>
                <a:spcPct val="150000"/>
              </a:lnSpc>
              <a:buClr>
                <a:srgbClr val="0000FF"/>
              </a:buClr>
              <a:buNone/>
            </a:pPr>
            <a:r>
              <a:rPr lang="en-US" altLang="ko-KR" sz="3800" b="1" dirty="0">
                <a:solidFill>
                  <a:srgbClr val="0000FF"/>
                </a:solidFill>
              </a:rPr>
              <a:t>John Gibbon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ko-KR" sz="2600" dirty="0"/>
              <a:t>1931 </a:t>
            </a:r>
            <a:r>
              <a:rPr lang="ko-KR" altLang="en-US" sz="2600" dirty="0" err="1"/>
              <a:t>보스톤의</a:t>
            </a:r>
            <a:r>
              <a:rPr lang="ko-KR" altLang="en-US" sz="2600" dirty="0"/>
              <a:t> 밤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ko-KR" altLang="en-US" sz="2600" dirty="0"/>
              <a:t>필라델피아 </a:t>
            </a:r>
            <a:r>
              <a:rPr lang="ko-KR" altLang="en-US" sz="2600" dirty="0" err="1"/>
              <a:t>제퍼슨</a:t>
            </a:r>
            <a:r>
              <a:rPr lang="ko-KR" altLang="en-US" sz="2600" dirty="0"/>
              <a:t> 의대 외과교수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ko-KR" sz="2600" dirty="0"/>
              <a:t>22</a:t>
            </a:r>
            <a:r>
              <a:rPr lang="ko-KR" altLang="en-US" sz="2600" dirty="0"/>
              <a:t>년간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ko-KR" altLang="en-US" sz="2600" b="1" dirty="0">
                <a:solidFill>
                  <a:srgbClr val="0000FF"/>
                </a:solidFill>
              </a:rPr>
              <a:t>밤거리</a:t>
            </a:r>
            <a:r>
              <a:rPr lang="en-US" altLang="ko-KR" sz="2600" b="1" dirty="0">
                <a:solidFill>
                  <a:srgbClr val="0000FF"/>
                </a:solidFill>
              </a:rPr>
              <a:t>-</a:t>
            </a:r>
            <a:r>
              <a:rPr lang="ko-KR" altLang="en-US" sz="2600" b="1" dirty="0">
                <a:solidFill>
                  <a:srgbClr val="0000FF"/>
                </a:solidFill>
              </a:rPr>
              <a:t>고양이 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ko-KR" sz="2600" dirty="0"/>
              <a:t>1953</a:t>
            </a:r>
            <a:r>
              <a:rPr lang="ko-KR" altLang="en-US" sz="2600" dirty="0"/>
              <a:t>년 </a:t>
            </a:r>
            <a:r>
              <a:rPr lang="en-US" altLang="ko-KR" sz="2600" dirty="0"/>
              <a:t>-2</a:t>
            </a:r>
            <a:r>
              <a:rPr lang="ko-KR" altLang="en-US" sz="2600" dirty="0"/>
              <a:t>번째 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ko-KR" sz="2600" dirty="0"/>
              <a:t>18</a:t>
            </a:r>
            <a:r>
              <a:rPr lang="ko-KR" altLang="en-US" sz="2600" dirty="0" err="1"/>
              <a:t>세된</a:t>
            </a:r>
            <a:r>
              <a:rPr lang="ko-KR" altLang="en-US" sz="2600" dirty="0"/>
              <a:t> 여자환자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ko-KR" altLang="en-US" sz="2600" dirty="0" err="1"/>
              <a:t>심방중격</a:t>
            </a:r>
            <a:r>
              <a:rPr lang="ko-KR" altLang="en-US" sz="2600" dirty="0"/>
              <a:t> </a:t>
            </a:r>
            <a:r>
              <a:rPr lang="ko-KR" altLang="en-US" sz="2600" dirty="0" err="1"/>
              <a:t>결손증</a:t>
            </a:r>
            <a:r>
              <a:rPr lang="ko-KR" altLang="en-US" sz="2600" dirty="0"/>
              <a:t> 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ko-KR" altLang="en-US" sz="2600" b="1" dirty="0"/>
              <a:t>인공심폐기를 </a:t>
            </a:r>
            <a:r>
              <a:rPr lang="ko-KR" altLang="en-US" sz="2600" b="1" dirty="0">
                <a:latin typeface="Arial"/>
              </a:rPr>
              <a:t> </a:t>
            </a:r>
            <a:r>
              <a:rPr lang="ko-KR" altLang="en-US" sz="2600" b="1" dirty="0"/>
              <a:t>사용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ko-KR" sz="2600" b="1" dirty="0" err="1"/>
              <a:t>Debakey</a:t>
            </a:r>
            <a:r>
              <a:rPr lang="en-US" altLang="ko-KR" sz="2600" b="1" dirty="0"/>
              <a:t>-roller pump</a:t>
            </a:r>
            <a:r>
              <a:rPr lang="en-US" altLang="ko-KR" sz="2600" b="1" dirty="0">
                <a:latin typeface="Arial"/>
              </a:rPr>
              <a:t> </a:t>
            </a:r>
            <a:endParaRPr lang="en-US" altLang="ko-KR" sz="2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300" dirty="0">
                <a:latin typeface="Arial"/>
              </a:rPr>
              <a:t> </a:t>
            </a:r>
            <a:r>
              <a:rPr lang="en-US" altLang="ko-KR" sz="2300" dirty="0"/>
              <a:t> </a:t>
            </a:r>
          </a:p>
          <a:p>
            <a:pPr>
              <a:lnSpc>
                <a:spcPct val="80000"/>
              </a:lnSpc>
            </a:pPr>
            <a:endParaRPr lang="en-US" altLang="ko-K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/>
              <a:t> 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  <a:ln>
            <a:solidFill>
              <a:srgbClr val="0000FF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sz="3800" b="1" dirty="0">
                <a:solidFill>
                  <a:srgbClr val="0000FF"/>
                </a:solidFill>
                <a:latin typeface="+mn-ea"/>
              </a:rPr>
              <a:t>John Kirklin</a:t>
            </a:r>
            <a:r>
              <a:rPr lang="en-US" altLang="ko-KR" sz="3800" b="1" dirty="0">
                <a:latin typeface="+mn-ea"/>
              </a:rPr>
              <a:t> </a:t>
            </a:r>
          </a:p>
          <a:p>
            <a:pPr lvl="1">
              <a:lnSpc>
                <a:spcPct val="170000"/>
              </a:lnSpc>
            </a:pPr>
            <a:r>
              <a:rPr lang="ko-KR" altLang="en-US" dirty="0" err="1">
                <a:latin typeface="+mn-ea"/>
              </a:rPr>
              <a:t>로체스터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메이요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클리닉</a:t>
            </a:r>
            <a:r>
              <a:rPr lang="ko-KR" altLang="en-US" dirty="0">
                <a:latin typeface="+mn-ea"/>
              </a:rPr>
              <a:t> </a:t>
            </a:r>
          </a:p>
          <a:p>
            <a:pPr lvl="1">
              <a:lnSpc>
                <a:spcPct val="170000"/>
              </a:lnSpc>
            </a:pPr>
            <a:r>
              <a:rPr lang="ko-KR" altLang="en-US" dirty="0" err="1">
                <a:latin typeface="+mn-ea"/>
              </a:rPr>
              <a:t>버밍햄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앨러바마</a:t>
            </a:r>
            <a:r>
              <a:rPr lang="ko-KR" altLang="en-US" dirty="0">
                <a:latin typeface="+mn-ea"/>
              </a:rPr>
              <a:t> 주립대학 교수 </a:t>
            </a:r>
          </a:p>
          <a:p>
            <a:pPr lvl="1">
              <a:lnSpc>
                <a:spcPct val="170000"/>
              </a:lnSpc>
            </a:pPr>
            <a:r>
              <a:rPr lang="en-US" altLang="ko-KR" dirty="0">
                <a:latin typeface="+mn-ea"/>
              </a:rPr>
              <a:t>1953</a:t>
            </a:r>
            <a:r>
              <a:rPr lang="ko-KR" altLang="en-US" dirty="0">
                <a:latin typeface="+mn-ea"/>
              </a:rPr>
              <a:t>년 </a:t>
            </a:r>
          </a:p>
          <a:p>
            <a:pPr lvl="2">
              <a:lnSpc>
                <a:spcPct val="170000"/>
              </a:lnSpc>
            </a:pPr>
            <a:r>
              <a:rPr lang="ko-KR" altLang="en-US" sz="2400" dirty="0">
                <a:latin typeface="+mn-ea"/>
              </a:rPr>
              <a:t>인공심폐기를 이용한 수술 발전</a:t>
            </a:r>
          </a:p>
          <a:p>
            <a:pPr lvl="1">
              <a:lnSpc>
                <a:spcPct val="170000"/>
              </a:lnSpc>
            </a:pPr>
            <a:r>
              <a:rPr lang="ko-KR" altLang="en-US" dirty="0" err="1">
                <a:latin typeface="+mn-ea"/>
              </a:rPr>
              <a:t>심실중격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결손증</a:t>
            </a:r>
            <a:endParaRPr lang="ko-KR" altLang="en-US" dirty="0">
              <a:latin typeface="+mn-ea"/>
            </a:endParaRPr>
          </a:p>
          <a:p>
            <a:pPr lvl="1">
              <a:lnSpc>
                <a:spcPct val="170000"/>
              </a:lnSpc>
            </a:pPr>
            <a:r>
              <a:rPr lang="ko-KR" altLang="en-US" dirty="0" err="1">
                <a:latin typeface="+mn-ea"/>
              </a:rPr>
              <a:t>활로사징증수술</a:t>
            </a:r>
            <a:endParaRPr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b="1" dirty="0">
                <a:solidFill>
                  <a:srgbClr val="0000FF"/>
                </a:solidFill>
                <a:latin typeface="+mj-ea"/>
              </a:rPr>
              <a:t>심장이식 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수술</a:t>
            </a:r>
            <a:endParaRPr lang="en-US" altLang="ko-KR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  <a:buFontTx/>
              <a:buNone/>
            </a:pPr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Norman </a:t>
            </a:r>
            <a:r>
              <a:rPr lang="en-US" altLang="ko-KR" b="1" dirty="0" err="1" smtClean="0">
                <a:solidFill>
                  <a:srgbClr val="0000FF"/>
                </a:solidFill>
                <a:latin typeface="+mj-ea"/>
                <a:ea typeface="+mj-ea"/>
              </a:rPr>
              <a:t>Shumway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ko-KR" altLang="en-US" b="1" dirty="0" err="1">
                <a:solidFill>
                  <a:srgbClr val="0000FF"/>
                </a:solidFill>
                <a:latin typeface="+mj-ea"/>
                <a:ea typeface="+mj-ea"/>
              </a:rPr>
              <a:t>샴웨이</a:t>
            </a:r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dirty="0" err="1">
                <a:latin typeface="+mj-ea"/>
                <a:ea typeface="+mj-ea"/>
              </a:rPr>
              <a:t>스탠포드대</a:t>
            </a:r>
            <a:r>
              <a:rPr lang="ko-KR" altLang="en-US" dirty="0">
                <a:latin typeface="+mj-ea"/>
                <a:ea typeface="+mj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1968</a:t>
            </a:r>
            <a:r>
              <a:rPr lang="ko-KR" altLang="en-US" dirty="0">
                <a:latin typeface="+mj-ea"/>
                <a:ea typeface="+mj-ea"/>
              </a:rPr>
              <a:t>년 이래 </a:t>
            </a:r>
          </a:p>
          <a:p>
            <a:pPr lvl="2"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심장이식 수술  정립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1980</a:t>
            </a:r>
            <a:r>
              <a:rPr lang="ko-KR" altLang="en-US" dirty="0">
                <a:latin typeface="+mj-ea"/>
                <a:ea typeface="+mj-ea"/>
              </a:rPr>
              <a:t>년대 이후 </a:t>
            </a:r>
          </a:p>
          <a:p>
            <a:pPr lvl="2"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사이클로 </a:t>
            </a:r>
            <a:r>
              <a:rPr lang="ko-KR" altLang="en-US" dirty="0" err="1" smtClean="0">
                <a:latin typeface="+mj-ea"/>
                <a:ea typeface="+mj-ea"/>
              </a:rPr>
              <a:t>스포린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사용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ko-KR" altLang="en-US" dirty="0">
                <a:latin typeface="+mj-ea"/>
                <a:ea typeface="+mj-ea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00FF"/>
                </a:solidFill>
                <a:latin typeface="+mj-ea"/>
                <a:ea typeface="+mj-ea"/>
              </a:rPr>
              <a:t>Denton Cooley 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텍사스 심장센터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1968</a:t>
            </a:r>
            <a:r>
              <a:rPr lang="ko-KR" altLang="en-US" dirty="0">
                <a:latin typeface="+mj-ea"/>
                <a:ea typeface="+mj-ea"/>
              </a:rPr>
              <a:t>년 </a:t>
            </a:r>
          </a:p>
          <a:p>
            <a:pPr lvl="1"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심폐동시 이식수술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1628775"/>
            <a:ext cx="4038600" cy="4525963"/>
          </a:xfrm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sz="2400" b="1" dirty="0">
                <a:solidFill>
                  <a:srgbClr val="0000FF"/>
                </a:solidFill>
                <a:latin typeface="+mj-ea"/>
                <a:ea typeface="+mj-ea"/>
              </a:rPr>
              <a:t>William </a:t>
            </a:r>
            <a:r>
              <a:rPr lang="en-US" altLang="ko-KR" sz="2400" b="1" dirty="0" err="1">
                <a:solidFill>
                  <a:srgbClr val="0000FF"/>
                </a:solidFill>
                <a:latin typeface="+mj-ea"/>
                <a:ea typeface="+mj-ea"/>
              </a:rPr>
              <a:t>DeVries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ko-KR" altLang="en-US" sz="2400" dirty="0" err="1">
                <a:latin typeface="+mj-ea"/>
                <a:ea typeface="+mj-ea"/>
              </a:rPr>
              <a:t>유타대학</a:t>
            </a:r>
            <a:r>
              <a:rPr lang="ko-KR" altLang="en-US" sz="2400" dirty="0">
                <a:latin typeface="+mj-ea"/>
                <a:ea typeface="+mj-ea"/>
              </a:rPr>
              <a:t> 병원 </a:t>
            </a:r>
          </a:p>
          <a:p>
            <a:pPr lvl="1">
              <a:lnSpc>
                <a:spcPct val="170000"/>
              </a:lnSpc>
            </a:pPr>
            <a:r>
              <a:rPr lang="en-US" altLang="ko-KR" sz="2000" dirty="0">
                <a:latin typeface="+mj-ea"/>
                <a:ea typeface="+mj-ea"/>
              </a:rPr>
              <a:t>1982</a:t>
            </a:r>
            <a:r>
              <a:rPr lang="ko-KR" altLang="en-US" sz="2000" dirty="0">
                <a:latin typeface="+mj-ea"/>
                <a:ea typeface="+mj-ea"/>
              </a:rPr>
              <a:t>년 </a:t>
            </a:r>
          </a:p>
          <a:p>
            <a:pPr lvl="1">
              <a:lnSpc>
                <a:spcPct val="170000"/>
              </a:lnSpc>
            </a:pPr>
            <a:r>
              <a:rPr lang="en-US" altLang="ko-KR" sz="2000" dirty="0">
                <a:latin typeface="+mj-ea"/>
                <a:ea typeface="+mj-ea"/>
              </a:rPr>
              <a:t>61</a:t>
            </a:r>
            <a:r>
              <a:rPr lang="ko-KR" altLang="en-US" sz="2000" dirty="0">
                <a:latin typeface="+mj-ea"/>
                <a:ea typeface="+mj-ea"/>
              </a:rPr>
              <a:t>세의 치과의사 </a:t>
            </a:r>
          </a:p>
          <a:p>
            <a:pPr lvl="1">
              <a:lnSpc>
                <a:spcPct val="170000"/>
              </a:lnSpc>
            </a:pPr>
            <a:r>
              <a:rPr lang="en-US" altLang="ko-KR" sz="2000" dirty="0">
                <a:latin typeface="+mj-ea"/>
                <a:ea typeface="+mj-ea"/>
              </a:rPr>
              <a:t>Barney Clark (Idiopathic </a:t>
            </a:r>
            <a:r>
              <a:rPr lang="en-US" altLang="ko-KR" sz="2000" dirty="0" err="1">
                <a:latin typeface="+mj-ea"/>
                <a:ea typeface="+mj-ea"/>
              </a:rPr>
              <a:t>cardiomyopathy</a:t>
            </a:r>
            <a:r>
              <a:rPr lang="en-US" altLang="ko-KR" sz="2000" dirty="0">
                <a:latin typeface="+mj-ea"/>
                <a:ea typeface="+mj-ea"/>
              </a:rPr>
              <a:t>) </a:t>
            </a:r>
          </a:p>
          <a:p>
            <a:pPr lvl="1">
              <a:lnSpc>
                <a:spcPct val="170000"/>
              </a:lnSpc>
            </a:pPr>
            <a:r>
              <a:rPr lang="en-US" altLang="ko-KR" sz="2000" dirty="0">
                <a:latin typeface="+mj-ea"/>
                <a:ea typeface="+mj-ea"/>
              </a:rPr>
              <a:t>Robert </a:t>
            </a:r>
            <a:r>
              <a:rPr lang="en-US" altLang="ko-KR" sz="2000" dirty="0" err="1">
                <a:latin typeface="+mj-ea"/>
                <a:ea typeface="+mj-ea"/>
              </a:rPr>
              <a:t>Jarvik</a:t>
            </a:r>
            <a:endParaRPr lang="en-US" altLang="ko-KR" sz="2000" dirty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en-US" altLang="ko-KR" sz="2000" dirty="0">
                <a:latin typeface="+mj-ea"/>
                <a:ea typeface="+mj-ea"/>
              </a:rPr>
              <a:t>Jarvik-7 </a:t>
            </a:r>
            <a:r>
              <a:rPr lang="ko-KR" altLang="en-US" sz="2000" b="1" dirty="0">
                <a:solidFill>
                  <a:srgbClr val="CC0099"/>
                </a:solidFill>
                <a:latin typeface="+mj-ea"/>
                <a:ea typeface="+mj-ea"/>
              </a:rPr>
              <a:t>인공심장</a:t>
            </a:r>
            <a:r>
              <a:rPr lang="ko-KR" altLang="en-US" sz="2000" dirty="0">
                <a:latin typeface="+mj-ea"/>
                <a:ea typeface="+mj-ea"/>
              </a:rPr>
              <a:t> 이식 후 </a:t>
            </a:r>
          </a:p>
          <a:p>
            <a:pPr lvl="1">
              <a:lnSpc>
                <a:spcPct val="170000"/>
              </a:lnSpc>
            </a:pPr>
            <a:r>
              <a:rPr lang="en-US" altLang="ko-KR" sz="2000" dirty="0">
                <a:latin typeface="+mj-ea"/>
                <a:ea typeface="+mj-ea"/>
              </a:rPr>
              <a:t>112 </a:t>
            </a:r>
            <a:r>
              <a:rPr lang="ko-KR" altLang="en-US" sz="2000" dirty="0">
                <a:latin typeface="+mj-ea"/>
                <a:ea typeface="+mj-ea"/>
              </a:rPr>
              <a:t>일간 생존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Michael Ellis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DeBakey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September 7, 1908 – July 11, 2008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At age 23, while still in medical school at Tulane University, </a:t>
            </a:r>
            <a:r>
              <a:rPr lang="en-US" altLang="ko-KR" sz="2000" dirty="0" err="1" smtClean="0">
                <a:latin typeface="+mj-ea"/>
                <a:ea typeface="+mj-ea"/>
              </a:rPr>
              <a:t>DeBakey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+mj-ea"/>
                <a:ea typeface="+mj-ea"/>
              </a:rPr>
              <a:t>invented </a:t>
            </a: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roller pump</a:t>
            </a:r>
            <a:r>
              <a:rPr lang="en-US" altLang="ko-KR" sz="2000" dirty="0" smtClean="0">
                <a:latin typeface="+mj-ea"/>
                <a:ea typeface="+mj-ea"/>
              </a:rPr>
              <a:t>,  significance of which was not realized until 20 years later when it became essential component of  heart-lung machine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world-renowned Lebanese-American cardiac surgeon, innovator, scientist, medical educator, international medical statesman.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director of Methodist </a:t>
            </a:r>
            <a:r>
              <a:rPr lang="en-US" altLang="ko-KR" sz="2000" dirty="0" err="1" smtClean="0">
                <a:latin typeface="+mj-ea"/>
                <a:ea typeface="+mj-ea"/>
              </a:rPr>
              <a:t>DeBakey</a:t>
            </a:r>
            <a:r>
              <a:rPr lang="en-US" altLang="ko-KR" sz="2000" dirty="0" smtClean="0">
                <a:latin typeface="+mj-ea"/>
                <a:ea typeface="+mj-ea"/>
              </a:rPr>
              <a:t> Heart &amp; Vascular Center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senior attending surgeon of The Methodist Hospital in Houston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</a:rPr>
              <a:t>DeBakey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pump </a:t>
            </a:r>
            <a:r>
              <a:rPr lang="en-US" altLang="ko-KR" sz="2000" dirty="0" smtClean="0">
                <a:solidFill>
                  <a:srgbClr val="0000FF"/>
                </a:solidFill>
                <a:latin typeface="+mj-ea"/>
                <a:ea typeface="+mj-ea"/>
              </a:rPr>
              <a:t>provided continuous flow of blood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00FF"/>
                </a:solidFill>
                <a:latin typeface="+mj-ea"/>
                <a:ea typeface="+mj-ea"/>
              </a:rPr>
              <a:t>                                          during operations </a:t>
            </a:r>
          </a:p>
          <a:p>
            <a:r>
              <a:rPr lang="en-US" altLang="ko-KR" sz="2000" dirty="0" smtClean="0">
                <a:latin typeface="+mj-ea"/>
                <a:ea typeface="+mj-ea"/>
              </a:rPr>
              <a:t>open-heart surgery</a:t>
            </a:r>
          </a:p>
          <a:p>
            <a:r>
              <a:rPr lang="en-US" altLang="ko-KR" sz="2000" dirty="0" smtClean="0">
                <a:latin typeface="+mj-ea"/>
                <a:ea typeface="+mj-ea"/>
              </a:rPr>
              <a:t>coronary artery bypass surgery </a:t>
            </a:r>
          </a:p>
          <a:p>
            <a:r>
              <a:rPr lang="en-US" altLang="ko-KR" sz="2000" dirty="0" smtClean="0">
                <a:latin typeface="+mj-ea"/>
                <a:ea typeface="+mj-ea"/>
              </a:rPr>
              <a:t>in 1953 , first successful carotid </a:t>
            </a:r>
            <a:r>
              <a:rPr lang="en-US" altLang="ko-KR" sz="2000" dirty="0" err="1" smtClean="0">
                <a:latin typeface="+mj-ea"/>
                <a:ea typeface="+mj-ea"/>
              </a:rPr>
              <a:t>endarterectomy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r>
              <a:rPr lang="en-US" altLang="ko-KR" sz="2000" dirty="0" smtClean="0">
                <a:latin typeface="+mj-ea"/>
                <a:ea typeface="+mj-ea"/>
              </a:rPr>
              <a:t>development of  </a:t>
            </a:r>
            <a:r>
              <a:rPr lang="en-US" altLang="ko-KR" sz="2000" b="1" dirty="0" smtClean="0">
                <a:latin typeface="+mj-ea"/>
                <a:ea typeface="+mj-ea"/>
              </a:rPr>
              <a:t>artificial heart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r>
              <a:rPr lang="en-US" altLang="ko-KR" sz="2000" dirty="0" smtClean="0">
                <a:latin typeface="+mj-ea"/>
                <a:ea typeface="+mj-ea"/>
              </a:rPr>
              <a:t>first to use an </a:t>
            </a:r>
            <a:r>
              <a:rPr lang="en-US" altLang="ko-KR" sz="2000" b="1" dirty="0" smtClean="0">
                <a:latin typeface="+mj-ea"/>
                <a:ea typeface="+mj-ea"/>
              </a:rPr>
              <a:t>external heart pump </a:t>
            </a:r>
            <a:r>
              <a:rPr lang="en-US" altLang="ko-KR" sz="2000" dirty="0" smtClean="0">
                <a:latin typeface="+mj-ea"/>
                <a:ea typeface="+mj-ea"/>
              </a:rPr>
              <a:t>successfully</a:t>
            </a:r>
          </a:p>
          <a:p>
            <a:pPr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= left ventricular bypass pump</a:t>
            </a:r>
          </a:p>
          <a:p>
            <a:r>
              <a:rPr lang="en-US" altLang="ko-KR" sz="2000" b="1" dirty="0" smtClean="0">
                <a:latin typeface="+mj-ea"/>
                <a:ea typeface="+mj-ea"/>
              </a:rPr>
              <a:t>Dacron grafts </a:t>
            </a:r>
            <a:r>
              <a:rPr lang="en-US" altLang="ko-KR" sz="2000" dirty="0" smtClean="0">
                <a:latin typeface="+mj-ea"/>
                <a:ea typeface="+mj-ea"/>
              </a:rPr>
              <a:t>to replace or repair blood vessels </a:t>
            </a:r>
          </a:p>
          <a:p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In 1958, first successful patch-graft angioplasty </a:t>
            </a:r>
          </a:p>
          <a:p>
            <a:r>
              <a:rPr lang="en-US" altLang="ko-KR" sz="2000" b="1" dirty="0" err="1" smtClean="0">
                <a:latin typeface="+mj-ea"/>
                <a:ea typeface="+mj-ea"/>
              </a:rPr>
              <a:t>DeBakey</a:t>
            </a:r>
            <a:r>
              <a:rPr lang="en-US" altLang="ko-KR" sz="2000" b="1" dirty="0" smtClean="0">
                <a:latin typeface="+mj-ea"/>
                <a:ea typeface="+mj-ea"/>
              </a:rPr>
              <a:t> artificial graft ;</a:t>
            </a:r>
          </a:p>
          <a:p>
            <a:pPr lvl="1"/>
            <a:r>
              <a:rPr lang="en-US" altLang="ko-KR" sz="2000" dirty="0" smtClean="0">
                <a:latin typeface="+mj-ea"/>
                <a:ea typeface="+mj-ea"/>
              </a:rPr>
              <a:t>now used around world to replace or repair blood vessels.</a:t>
            </a:r>
          </a:p>
          <a:p>
            <a:endParaRPr lang="ko-KR" altLang="en-US" sz="1600" dirty="0"/>
          </a:p>
        </p:txBody>
      </p:sp>
      <p:pic>
        <p:nvPicPr>
          <p:cNvPr id="4" name="그림 3" descr="175px-Michael_DeBake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4248" y="1484784"/>
            <a:ext cx="1600200" cy="253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Denton Arthur Cooley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In high school, played</a:t>
            </a:r>
            <a:r>
              <a:rPr lang="en-US" altLang="ko-KR" sz="2000" b="1" dirty="0" smtClean="0">
                <a:latin typeface="+mj-ea"/>
                <a:ea typeface="+mj-ea"/>
              </a:rPr>
              <a:t> basketball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very much enjoyed </a:t>
            </a:r>
            <a:r>
              <a:rPr lang="en-US" altLang="ko-KR" sz="2000" b="1" dirty="0" smtClean="0">
                <a:latin typeface="+mj-ea"/>
                <a:ea typeface="+mj-ea"/>
              </a:rPr>
              <a:t>golf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golfing for 68 years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played string bass in </a:t>
            </a:r>
            <a:r>
              <a:rPr lang="en-US" altLang="ko-KR" sz="2000" b="1" dirty="0" smtClean="0">
                <a:latin typeface="+mj-ea"/>
                <a:ea typeface="+mj-ea"/>
              </a:rPr>
              <a:t>a swing band </a:t>
            </a:r>
            <a:r>
              <a:rPr lang="en-US" altLang="ko-KR" sz="2000" dirty="0" smtClean="0">
                <a:latin typeface="+mj-ea"/>
                <a:ea typeface="+mj-ea"/>
              </a:rPr>
              <a:t>called Heartbeats from 1965 through the early 1970s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4" name="그림 3" descr="Cooly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1844824"/>
            <a:ext cx="208823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수도사</a:t>
            </a:r>
            <a:r>
              <a:rPr lang="en-US" altLang="ko-KR" sz="5400" b="1" dirty="0" smtClean="0">
                <a:solidFill>
                  <a:srgbClr val="0000FF"/>
                </a:solidFill>
                <a:latin typeface="+mj-ea"/>
              </a:rPr>
              <a:t>(</a:t>
            </a:r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修道士</a:t>
            </a:r>
            <a:r>
              <a:rPr lang="en-US" altLang="ko-KR" sz="5400" b="1" dirty="0" smtClean="0">
                <a:solidFill>
                  <a:srgbClr val="0000FF"/>
                </a:solidFill>
                <a:latin typeface="+mj-ea"/>
              </a:rPr>
              <a:t>)</a:t>
            </a:r>
            <a:endParaRPr lang="ko-KR" altLang="en-US" sz="54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1092</a:t>
            </a:r>
            <a:r>
              <a:rPr lang="ko-KR" altLang="en-US" sz="2000" dirty="0" smtClean="0"/>
              <a:t>년 교회법령에 따라 수염을 기를 수 없었다</a:t>
            </a:r>
            <a:r>
              <a:rPr lang="en-US" altLang="ko-KR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수도사의 수염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barba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을 깎는 사람</a:t>
            </a:r>
            <a:r>
              <a:rPr lang="en-US" altLang="ko-KR" sz="2000" dirty="0" smtClean="0"/>
              <a:t>=</a:t>
            </a:r>
            <a:r>
              <a:rPr lang="ko-KR" altLang="en-US" sz="2000" dirty="0" smtClean="0"/>
              <a:t> </a:t>
            </a:r>
            <a:r>
              <a:rPr lang="en-US" altLang="ko-KR" sz="2000" dirty="0" err="1" smtClean="0"/>
              <a:t>barba</a:t>
            </a:r>
            <a:r>
              <a:rPr lang="en-US" altLang="ko-KR" sz="2000" dirty="0" smtClean="0"/>
              <a:t>-r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면도뿐 아니라 내과 및 외과치료를 할 수 있도록 허가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이발사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외과의사</a:t>
            </a:r>
            <a:r>
              <a:rPr lang="en-US" altLang="ko-KR" sz="2000" dirty="0" smtClean="0"/>
              <a:t>(barber-surgeon)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영어에 </a:t>
            </a:r>
            <a:r>
              <a:rPr lang="en-US" altLang="ko-KR" sz="2000" b="1" dirty="0" smtClean="0"/>
              <a:t>surgeon</a:t>
            </a:r>
            <a:r>
              <a:rPr lang="ko-KR" altLang="en-US" sz="2000" dirty="0" smtClean="0"/>
              <a:t>이 쓰인 것은 </a:t>
            </a:r>
            <a:r>
              <a:rPr lang="en-US" altLang="ko-KR" sz="2000" dirty="0" smtClean="0"/>
              <a:t>14</a:t>
            </a:r>
            <a:r>
              <a:rPr lang="ko-KR" altLang="en-US" sz="2000" dirty="0" smtClean="0"/>
              <a:t>세기부터 </a:t>
            </a:r>
            <a:endParaRPr lang="ko-KR" altLang="en-US" sz="2400" dirty="0" smtClean="0"/>
          </a:p>
          <a:p>
            <a:endParaRPr lang="ko-KR" altLang="en-US" dirty="0"/>
          </a:p>
        </p:txBody>
      </p:sp>
      <p:pic>
        <p:nvPicPr>
          <p:cNvPr id="5" name="그림 4" descr="Cooly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6177" y="3717033"/>
            <a:ext cx="1586022" cy="213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Denton Arthur Cooley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born August 22, 1920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American heart surgeon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graduated in 1941 from University of Texas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surgical training at Johns Hopkins School of Medicine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In 1969, the first heart surgeon to implant artificial heart </a:t>
            </a:r>
            <a:r>
              <a:rPr lang="en-US" altLang="ko-KR" sz="2000" dirty="0" smtClean="0">
                <a:latin typeface="+mj-ea"/>
                <a:ea typeface="+mj-ea"/>
              </a:rPr>
              <a:t>designed by Dr Domingo </a:t>
            </a:r>
            <a:r>
              <a:rPr lang="en-US" altLang="ko-KR" sz="2000" dirty="0" err="1" smtClean="0">
                <a:latin typeface="+mj-ea"/>
                <a:ea typeface="+mj-ea"/>
              </a:rPr>
              <a:t>Liotta</a:t>
            </a:r>
            <a:r>
              <a:rPr lang="en-US" altLang="ko-KR" sz="2000" dirty="0" smtClean="0">
                <a:latin typeface="+mj-ea"/>
                <a:ea typeface="+mj-ea"/>
              </a:rPr>
              <a:t> in a man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Haskell Karp, lived for 65 hours on artificial heart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more than 100,000 operations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Lung transplantation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Pulmonary transplantation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lungs ; partially or totally replaced by lungs which come from a donor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Can </a:t>
            </a:r>
            <a:r>
              <a:rPr lang="en-US" altLang="ko-KR" sz="2000" b="1" dirty="0" smtClean="0">
                <a:latin typeface="+mj-ea"/>
                <a:ea typeface="+mj-ea"/>
              </a:rPr>
              <a:t>extend life expectancy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Enhance quality of life </a:t>
            </a:r>
            <a:r>
              <a:rPr lang="en-US" altLang="ko-KR" sz="2000" dirty="0" smtClean="0">
                <a:latin typeface="+mj-ea"/>
                <a:ea typeface="+mj-ea"/>
              </a:rPr>
              <a:t>for end-stage pulmonary patients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4" name="Picture 6" descr="acc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365104"/>
            <a:ext cx="2162174" cy="142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FF"/>
                </a:solidFill>
              </a:rPr>
              <a:t>First successful transplant surgery </a:t>
            </a:r>
            <a:endParaRPr lang="ko-KR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1983: First successful single lung transplant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                                           	by Joel Cooper (Toronto)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1986: First successful double lung transplant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                	by Joel Cooper (Toronto)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1988: First successful double lung transplant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              		 for </a:t>
            </a:r>
            <a:r>
              <a:rPr lang="en-US" altLang="ko-KR" sz="2000" b="1" dirty="0" smtClean="0">
                <a:latin typeface="+mj-ea"/>
                <a:ea typeface="+mj-ea"/>
              </a:rPr>
              <a:t>cystic fibrosis </a:t>
            </a:r>
            <a:r>
              <a:rPr lang="en-US" altLang="ko-KR" sz="2000" dirty="0" smtClean="0">
                <a:latin typeface="+mj-ea"/>
                <a:ea typeface="+mj-ea"/>
              </a:rPr>
              <a:t>by Joel Cooper (Toronto)</a:t>
            </a:r>
          </a:p>
          <a:p>
            <a:pPr>
              <a:lnSpc>
                <a:spcPct val="150000"/>
              </a:lnSpc>
            </a:pPr>
            <a:endParaRPr lang="ko-KR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>
                <a:solidFill>
                  <a:srgbClr val="0000FF"/>
                </a:solidFill>
                <a:latin typeface="+mn-ea"/>
                <a:ea typeface="+mn-ea"/>
              </a:rPr>
              <a:t>Lung transplantation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As </a:t>
            </a:r>
            <a:r>
              <a:rPr lang="en-US" altLang="ko-KR" sz="2000" dirty="0">
                <a:latin typeface="+mj-ea"/>
                <a:ea typeface="+mj-ea"/>
              </a:rPr>
              <a:t>of 2005, </a:t>
            </a:r>
            <a:r>
              <a:rPr lang="en-US" altLang="ko-KR" sz="2000" dirty="0" smtClean="0">
                <a:latin typeface="+mj-ea"/>
                <a:ea typeface="+mj-ea"/>
              </a:rPr>
              <a:t>most </a:t>
            </a:r>
            <a:r>
              <a:rPr lang="en-US" altLang="ko-KR" sz="2000" dirty="0">
                <a:latin typeface="+mj-ea"/>
                <a:ea typeface="+mj-ea"/>
              </a:rPr>
              <a:t>common reasons for lung transplantation in </a:t>
            </a:r>
            <a:r>
              <a:rPr lang="en-US" altLang="ko-KR" sz="2000" dirty="0" smtClean="0">
                <a:latin typeface="+mj-ea"/>
                <a:ea typeface="+mj-ea"/>
              </a:rPr>
              <a:t>US</a:t>
            </a:r>
            <a:endParaRPr lang="en-US" altLang="ko-KR" sz="2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800" b="1" dirty="0">
                <a:solidFill>
                  <a:srgbClr val="0000FF"/>
                </a:solidFill>
                <a:latin typeface="+mj-ea"/>
                <a:ea typeface="+mj-ea"/>
              </a:rPr>
              <a:t>chronic obstructive pulmonary disease or COPD</a:t>
            </a:r>
            <a:r>
              <a:rPr lang="en-US" altLang="ko-KR" sz="1800" b="1" dirty="0" smtClean="0">
                <a:solidFill>
                  <a:srgbClr val="0000FF"/>
                </a:solidFill>
                <a:latin typeface="+mj-ea"/>
                <a:ea typeface="+mj-ea"/>
              </a:rPr>
              <a:t>,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1800" b="1" dirty="0" smtClean="0">
                <a:solidFill>
                  <a:srgbClr val="0000FF"/>
                </a:solidFill>
                <a:latin typeface="+mj-ea"/>
                <a:ea typeface="+mj-ea"/>
              </a:rPr>
              <a:t>                                                        </a:t>
            </a:r>
            <a:r>
              <a:rPr lang="en-US" altLang="ko-KR" sz="1800" b="1" dirty="0">
                <a:solidFill>
                  <a:srgbClr val="0000FF"/>
                </a:solidFill>
                <a:latin typeface="+mj-ea"/>
                <a:ea typeface="+mj-ea"/>
              </a:rPr>
              <a:t>including emphysema: 27%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latin typeface="+mj-ea"/>
                <a:ea typeface="+mj-ea"/>
              </a:rPr>
              <a:t>idiopathic pulmonary fibrosis: 16%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latin typeface="+mj-ea"/>
                <a:ea typeface="+mj-ea"/>
              </a:rPr>
              <a:t>cystic fibrosis: 14%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latin typeface="+mj-ea"/>
                <a:ea typeface="+mj-ea"/>
              </a:rPr>
              <a:t>primary pulmonary hypertension: 12%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latin typeface="+mj-ea"/>
                <a:ea typeface="+mj-ea"/>
              </a:rPr>
              <a:t>alpha 1-antitrypsin deficiency: 5%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latin typeface="+mj-ea"/>
                <a:ea typeface="+mj-ea"/>
              </a:rPr>
              <a:t>replacing previously transplanted lungs that have since failed: 2%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latin typeface="+mj-ea"/>
                <a:ea typeface="+mj-ea"/>
              </a:rPr>
              <a:t>other causes, including bronchiectasis and sarcoidosis: 24%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Prognosis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These statistics are based on data from 2008.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The source data made no distinction between living and deceased donor organs, nor was any distinction made between lobar, single, and double lung transplants.</a:t>
            </a:r>
          </a:p>
          <a:p>
            <a:pPr algn="r">
              <a:lnSpc>
                <a:spcPct val="150000"/>
              </a:lnSpc>
              <a:buNone/>
            </a:pPr>
            <a:r>
              <a:rPr lang="en-US" altLang="ko-KR" sz="2600" dirty="0" smtClean="0">
                <a:latin typeface="+mj-ea"/>
                <a:ea typeface="+mj-ea"/>
              </a:rPr>
              <a:t>                         </a:t>
            </a:r>
            <a:r>
              <a:rPr lang="en-US" altLang="ko-KR" sz="1800" dirty="0" smtClean="0">
                <a:latin typeface="+mj-ea"/>
                <a:ea typeface="+mj-ea"/>
              </a:rPr>
              <a:t>1 year -5 years-10 years survival</a:t>
            </a:r>
          </a:p>
          <a:p>
            <a:pPr>
              <a:lnSpc>
                <a:spcPct val="150000"/>
              </a:lnSpc>
            </a:pPr>
            <a:r>
              <a:rPr lang="en-US" altLang="ko-KR" sz="2600" dirty="0" smtClean="0">
                <a:latin typeface="+mj-ea"/>
                <a:ea typeface="+mj-ea"/>
              </a:rPr>
              <a:t>Lung transplant   		 </a:t>
            </a:r>
            <a:r>
              <a:rPr lang="en-US" altLang="ko-KR" sz="2000" dirty="0" smtClean="0">
                <a:latin typeface="+mj-ea"/>
                <a:ea typeface="+mj-ea"/>
              </a:rPr>
              <a:t>83.6% -53.4%- 28.4% </a:t>
            </a:r>
          </a:p>
          <a:p>
            <a:pPr>
              <a:lnSpc>
                <a:spcPct val="150000"/>
              </a:lnSpc>
            </a:pPr>
            <a:r>
              <a:rPr lang="en-US" altLang="ko-KR" sz="2600" dirty="0" smtClean="0">
                <a:latin typeface="+mj-ea"/>
                <a:ea typeface="+mj-ea"/>
              </a:rPr>
              <a:t>Heart-lung transplant 	 	</a:t>
            </a:r>
            <a:r>
              <a:rPr lang="en-US" altLang="ko-KR" sz="2000" dirty="0" smtClean="0">
                <a:latin typeface="+mj-ea"/>
                <a:ea typeface="+mj-ea"/>
              </a:rPr>
              <a:t>73.8% -46.5% -28.3%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Transplanted lungs typically last three to five years before showing signs of failure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6968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b="1" dirty="0" smtClean="0"/>
              <a:t> </a:t>
            </a:r>
            <a:r>
              <a:rPr lang="en-US" altLang="ko-KR" b="1" dirty="0">
                <a:solidFill>
                  <a:srgbClr val="0000FF"/>
                </a:solidFill>
              </a:rPr>
              <a:t>Future of Surgery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472518" cy="443941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There is no clear path to that future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Both present </a:t>
            </a:r>
            <a:r>
              <a:rPr lang="en-US" altLang="ko-KR" sz="2000" dirty="0">
                <a:latin typeface="+mj-ea"/>
                <a:ea typeface="+mj-ea"/>
              </a:rPr>
              <a:t>&amp; future demand that we place equal emphasis on practice, on bringing </a:t>
            </a:r>
            <a:r>
              <a:rPr lang="en-US" altLang="ko-KR" sz="2000" b="1" dirty="0" smtClean="0">
                <a:latin typeface="+mj-ea"/>
                <a:ea typeface="+mj-ea"/>
              </a:rPr>
              <a:t>innovation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to our </a:t>
            </a:r>
            <a:r>
              <a:rPr lang="en-US" altLang="ko-KR" sz="2000" dirty="0" smtClean="0">
                <a:latin typeface="+mj-ea"/>
                <a:ea typeface="+mj-ea"/>
              </a:rPr>
              <a:t>patients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we must instill this process of </a:t>
            </a:r>
            <a:r>
              <a:rPr lang="en-US" altLang="ko-KR" sz="2000" b="1" dirty="0">
                <a:latin typeface="+mj-ea"/>
                <a:ea typeface="+mj-ea"/>
              </a:rPr>
              <a:t>bedside to bench </a:t>
            </a:r>
            <a:r>
              <a:rPr lang="en-US" altLang="ko-KR" sz="2000" dirty="0">
                <a:latin typeface="+mj-ea"/>
                <a:ea typeface="+mj-ea"/>
              </a:rPr>
              <a:t>and </a:t>
            </a:r>
            <a:r>
              <a:rPr lang="en-US" altLang="ko-KR" sz="2000" b="1" dirty="0">
                <a:latin typeface="+mj-ea"/>
                <a:ea typeface="+mj-ea"/>
              </a:rPr>
              <a:t>back again in our </a:t>
            </a:r>
            <a:r>
              <a:rPr lang="en-US" altLang="ko-KR" sz="2000" b="1" dirty="0" smtClean="0">
                <a:latin typeface="+mj-ea"/>
                <a:ea typeface="+mj-ea"/>
              </a:rPr>
              <a:t>students</a:t>
            </a:r>
            <a:r>
              <a:rPr lang="en-US" altLang="ko-KR" sz="2000" dirty="0" smtClean="0">
                <a:latin typeface="+mj-ea"/>
                <a:ea typeface="+mj-ea"/>
              </a:rPr>
              <a:t> for </a:t>
            </a:r>
            <a:r>
              <a:rPr lang="en-US" altLang="ko-KR" sz="2000" dirty="0">
                <a:latin typeface="+mj-ea"/>
                <a:ea typeface="+mj-ea"/>
              </a:rPr>
              <a:t>they will comprise the </a:t>
            </a:r>
            <a:r>
              <a:rPr lang="en-US" altLang="ko-KR" sz="2000" b="1" dirty="0">
                <a:latin typeface="+mj-ea"/>
                <a:ea typeface="+mj-ea"/>
              </a:rPr>
              <a:t>next generation of surgical </a:t>
            </a:r>
            <a:r>
              <a:rPr lang="en-US" altLang="ko-KR" sz="2000" b="1" dirty="0" smtClean="0">
                <a:latin typeface="+mj-ea"/>
                <a:ea typeface="+mj-ea"/>
              </a:rPr>
              <a:t>leaders</a:t>
            </a:r>
            <a:endParaRPr lang="en-US" altLang="ko-KR" sz="2000" b="1" dirty="0">
              <a:latin typeface="+mj-ea"/>
              <a:ea typeface="+mj-ea"/>
            </a:endParaRPr>
          </a:p>
        </p:txBody>
      </p:sp>
      <p:pic>
        <p:nvPicPr>
          <p:cNvPr id="6" name="Picture 4" descr="plasticSurgery_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312" y="764704"/>
            <a:ext cx="1257279" cy="170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6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>
                <a:solidFill>
                  <a:srgbClr val="0000FF"/>
                </a:solidFill>
              </a:rPr>
              <a:t>Surgery Statistics </a:t>
            </a:r>
          </a:p>
        </p:txBody>
      </p:sp>
      <p:sp>
        <p:nvSpPr>
          <p:cNvPr id="110617" name="Rectangle 2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sz="2000" dirty="0"/>
              <a:t>According to the latest data from the National Center for Health Statistics, </a:t>
            </a:r>
            <a:r>
              <a:rPr lang="en-US" altLang="ko-KR" sz="2000" dirty="0">
                <a:latin typeface="Arial" pitchFamily="34" charset="0"/>
              </a:rPr>
              <a:t>40 million inpatient surgical procedures</a:t>
            </a:r>
            <a:r>
              <a:rPr lang="en-US" altLang="ko-KR" sz="2000" dirty="0"/>
              <a:t> were performed in the </a:t>
            </a:r>
            <a:r>
              <a:rPr lang="en-US" altLang="ko-KR" sz="2000" dirty="0">
                <a:solidFill>
                  <a:srgbClr val="0000FF"/>
                </a:solidFill>
              </a:rPr>
              <a:t>USA in 2000, </a:t>
            </a:r>
            <a:r>
              <a:rPr lang="en-US" altLang="ko-KR" sz="2000" dirty="0"/>
              <a:t>followed closely by </a:t>
            </a:r>
            <a:r>
              <a:rPr lang="en-US" altLang="ko-KR" sz="2000" b="1" dirty="0">
                <a:solidFill>
                  <a:srgbClr val="0000FF"/>
                </a:solidFill>
              </a:rPr>
              <a:t>31.5 million outpatient</a:t>
            </a:r>
            <a:r>
              <a:rPr lang="en-US" altLang="ko-KR" sz="2000" dirty="0"/>
              <a:t> surgeries.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 smtClean="0">
                <a:latin typeface="+mn-ea"/>
              </a:rPr>
              <a:t>Nervous </a:t>
            </a:r>
            <a:r>
              <a:rPr lang="en-US" altLang="ko-KR" sz="2300" dirty="0">
                <a:latin typeface="+mn-ea"/>
              </a:rPr>
              <a:t>System Surgeries: 2.2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>
                <a:latin typeface="+mn-ea"/>
              </a:rPr>
              <a:t>Eye Surgeries: 5.4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>
                <a:latin typeface="+mn-ea"/>
              </a:rPr>
              <a:t>Ear Surgeries: 878,000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>
                <a:latin typeface="+mn-ea"/>
              </a:rPr>
              <a:t>Nose, Mouth, and Pharynx Surgeries: 2.36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  <a:latin typeface="+mn-ea"/>
              </a:rPr>
              <a:t>Respiratory System Surgeries: 1.4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  <a:latin typeface="+mn-ea"/>
              </a:rPr>
              <a:t>Cardiovascular System Surgeries: 6.8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/>
              <a:t>Digestive System Surgeries: 12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/>
              <a:t>Urinary System Surgeries: 2.36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/>
              <a:t>Musculoskeletal System Surgeries: 7.4 million </a:t>
            </a:r>
          </a:p>
          <a:p>
            <a:pPr lvl="1">
              <a:lnSpc>
                <a:spcPct val="120000"/>
              </a:lnSpc>
            </a:pPr>
            <a:r>
              <a:rPr lang="en-US" altLang="ko-KR" sz="2300" dirty="0" err="1"/>
              <a:t>Integumentary</a:t>
            </a:r>
            <a:r>
              <a:rPr lang="en-US" altLang="ko-KR" sz="2300" dirty="0"/>
              <a:t> (Skin) System Surgeries: 3.7 million </a:t>
            </a:r>
          </a:p>
          <a:p>
            <a:pPr lvl="1">
              <a:lnSpc>
                <a:spcPct val="80000"/>
              </a:lnSpc>
            </a:pP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이발사와 외과의사 갈등 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1" y="1600200"/>
            <a:ext cx="8363272" cy="49971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프랑스</a:t>
            </a:r>
            <a:r>
              <a:rPr lang="en-US" altLang="ko-KR" sz="2000" dirty="0" smtClean="0"/>
              <a:t>;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/>
              <a:t>이발사</a:t>
            </a:r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 짧은 가운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외과의사</a:t>
            </a:r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긴 가운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프랑스 </a:t>
            </a:r>
            <a:r>
              <a:rPr lang="en-US" altLang="ko-KR" sz="2000" dirty="0" smtClean="0"/>
              <a:t>Charles 5</a:t>
            </a:r>
            <a:r>
              <a:rPr lang="ko-KR" altLang="en-US" sz="2000" dirty="0" smtClean="0"/>
              <a:t>세</a:t>
            </a:r>
            <a:r>
              <a:rPr lang="en-US" altLang="ko-KR" sz="2000" dirty="0" smtClean="0"/>
              <a:t>(1372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영국 </a:t>
            </a:r>
            <a:r>
              <a:rPr lang="en-US" altLang="ko-KR" sz="2000" dirty="0" smtClean="0"/>
              <a:t>George 2</a:t>
            </a:r>
            <a:r>
              <a:rPr lang="ko-KR" altLang="en-US" sz="2000" dirty="0" smtClean="0"/>
              <a:t>세</a:t>
            </a:r>
            <a:r>
              <a:rPr lang="en-US" altLang="ko-KR" sz="2000" dirty="0" smtClean="0"/>
              <a:t>(1745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이발사와 외과의사를 분리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이발소의 상징인 기둥간판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흰색과 붉은색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때로는 파란색도 더 있음</a:t>
            </a:r>
            <a:r>
              <a:rPr lang="en-US" altLang="ko-KR" sz="20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600" dirty="0" err="1" smtClean="0"/>
              <a:t>사혈할</a:t>
            </a:r>
            <a:r>
              <a:rPr lang="ko-KR" altLang="en-US" sz="1600" dirty="0" smtClean="0"/>
              <a:t> 때 팔을 묶는 붕대와 피의 색깔을 상징 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기둥은 사혈이나 치료에 환자가 고통을 견디기 위해 잡는 막대기</a:t>
            </a:r>
            <a:endParaRPr lang="en-US" altLang="ko-KR" sz="2000" dirty="0" smtClean="0"/>
          </a:p>
          <a:p>
            <a:pPr lvl="2">
              <a:lnSpc>
                <a:spcPct val="150000"/>
              </a:lnSpc>
            </a:pPr>
            <a:r>
              <a:rPr lang="ko-KR" altLang="en-US" sz="1600" dirty="0" smtClean="0"/>
              <a:t>붉은색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 동맥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파란색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 정맥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흰색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 붕대</a:t>
            </a:r>
            <a:endParaRPr lang="en-US" altLang="ko-KR" sz="1600" dirty="0" smtClean="0"/>
          </a:p>
          <a:p>
            <a:pPr lvl="2">
              <a:lnSpc>
                <a:spcPct val="150000"/>
              </a:lnSpc>
            </a:pPr>
            <a:r>
              <a:rPr lang="ko-KR" altLang="en-US" sz="1600" dirty="0" smtClean="0"/>
              <a:t>기둥의 위와 아래에 있는 둥근 모양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 사혈 때 피를 받아 모으는 대야</a:t>
            </a:r>
            <a:endParaRPr lang="en-US" altLang="ko-KR" sz="1600" dirty="0" smtClean="0"/>
          </a:p>
          <a:p>
            <a:endParaRPr lang="ko-KR" altLang="en-US" sz="2400" dirty="0"/>
          </a:p>
        </p:txBody>
      </p:sp>
      <p:pic>
        <p:nvPicPr>
          <p:cNvPr id="4" name="그림 3" descr="외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1916832"/>
            <a:ext cx="22322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chemeClr val="tx1"/>
                </a:solidFill>
                <a:latin typeface="+mj-ea"/>
              </a:rPr>
              <a:t>수도원</a:t>
            </a:r>
            <a:r>
              <a:rPr lang="ko-KR" altLang="en-US" sz="66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6600" b="1" dirty="0" smtClean="0">
                <a:solidFill>
                  <a:schemeClr val="bg1"/>
                </a:solidFill>
                <a:latin typeface="+mj-ea"/>
              </a:rPr>
              <a:t>- </a:t>
            </a:r>
            <a:r>
              <a:rPr lang="ko-KR" altLang="en-US" sz="6600" b="1" dirty="0" smtClean="0">
                <a:solidFill>
                  <a:srgbClr val="0000FF"/>
                </a:solidFill>
                <a:latin typeface="+mj-ea"/>
              </a:rPr>
              <a:t>감옥</a:t>
            </a:r>
            <a:endParaRPr lang="ko-KR" altLang="en-US" sz="6600" dirty="0">
              <a:solidFill>
                <a:srgbClr val="0000FF"/>
              </a:solidFill>
              <a:latin typeface="+mj-ea"/>
            </a:endParaRPr>
          </a:p>
        </p:txBody>
      </p:sp>
      <p:pic>
        <p:nvPicPr>
          <p:cNvPr id="4" name="내용 개체 틀 3" descr="2767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492896"/>
            <a:ext cx="4032448" cy="2681578"/>
          </a:xfrm>
        </p:spPr>
      </p:pic>
      <p:pic>
        <p:nvPicPr>
          <p:cNvPr id="5" name="내용 개체 틀 3" descr="2276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1" y="2564904"/>
            <a:ext cx="3573329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229600" cy="1797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1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감 사</a:t>
            </a:r>
            <a:endParaRPr lang="ko-KR" altLang="en-US" sz="1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3212977"/>
            <a:ext cx="8229600" cy="18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o-KR" altLang="en-US" sz="1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불 평</a:t>
            </a:r>
            <a:endParaRPr lang="ko-KR" altLang="en-US" sz="1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7444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7200" dirty="0" smtClean="0">
                <a:latin typeface="+mj-ea"/>
                <a:ea typeface="+mj-ea"/>
              </a:rPr>
              <a:t>의학은 </a:t>
            </a:r>
            <a:r>
              <a:rPr lang="ko-KR" altLang="en-US" sz="7200" b="1" dirty="0" smtClean="0">
                <a:solidFill>
                  <a:srgbClr val="0000FF"/>
                </a:solidFill>
                <a:latin typeface="+mj-ea"/>
                <a:ea typeface="+mj-ea"/>
              </a:rPr>
              <a:t>비즈니스</a:t>
            </a:r>
            <a:r>
              <a:rPr lang="ko-KR" altLang="en-US" sz="7200" dirty="0" smtClean="0">
                <a:latin typeface="+mj-ea"/>
                <a:ea typeface="+mj-ea"/>
              </a:rPr>
              <a:t>가 아니라 </a:t>
            </a:r>
            <a:endParaRPr lang="en-US" altLang="ko-KR" sz="72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ko-KR" altLang="en-US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</a:t>
            </a:r>
            <a:r>
              <a:rPr lang="ko-KR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소명</a:t>
            </a:r>
            <a:r>
              <a:rPr lang="ko-KR" altLang="en-US" sz="7200" dirty="0" smtClean="0">
                <a:latin typeface="+mj-ea"/>
                <a:ea typeface="+mj-ea"/>
              </a:rPr>
              <a:t>이다</a:t>
            </a:r>
            <a:endParaRPr lang="ko-KR" altLang="en-US" sz="7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0000FF"/>
                </a:solidFill>
                <a:latin typeface="+mj-ea"/>
              </a:rPr>
              <a:t>인센티브 병원</a:t>
            </a:r>
            <a:r>
              <a:rPr lang="en-US" altLang="ko-KR" sz="6000" b="1" dirty="0" smtClean="0">
                <a:solidFill>
                  <a:srgbClr val="0000FF"/>
                </a:solidFill>
                <a:latin typeface="+mj-ea"/>
              </a:rPr>
              <a:t>-</a:t>
            </a:r>
            <a:r>
              <a:rPr lang="ko-KR" altLang="en-US" sz="6000" b="1" dirty="0" smtClean="0">
                <a:solidFill>
                  <a:srgbClr val="0000FF"/>
                </a:solidFill>
                <a:latin typeface="+mj-ea"/>
              </a:rPr>
              <a:t>공장</a:t>
            </a:r>
            <a:endParaRPr lang="ko-KR" altLang="en-US" sz="6000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680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3100" dirty="0" smtClean="0">
                <a:latin typeface="+mj-ea"/>
                <a:ea typeface="+mj-ea"/>
              </a:rPr>
              <a:t>대학병원 외과 교수</a:t>
            </a:r>
            <a:r>
              <a:rPr lang="en-US" altLang="ko-KR" sz="3100" dirty="0" smtClean="0">
                <a:latin typeface="+mj-ea"/>
                <a:ea typeface="+mj-ea"/>
              </a:rPr>
              <a:t>;</a:t>
            </a:r>
            <a:r>
              <a:rPr lang="ko-KR" altLang="en-US" sz="3100" dirty="0" smtClean="0">
                <a:latin typeface="+mj-ea"/>
                <a:ea typeface="+mj-ea"/>
              </a:rPr>
              <a:t> 일주일에 며칠씩 밤늦게까지 수술</a:t>
            </a:r>
            <a:r>
              <a:rPr lang="en-US" altLang="ko-KR" sz="3100" dirty="0" smtClean="0">
                <a:latin typeface="+mj-ea"/>
                <a:ea typeface="+mj-ea"/>
              </a:rPr>
              <a:t> </a:t>
            </a:r>
          </a:p>
          <a:p>
            <a:pPr lvl="1">
              <a:lnSpc>
                <a:spcPct val="170000"/>
              </a:lnSpc>
            </a:pPr>
            <a:r>
              <a:rPr lang="ko-KR" altLang="en-US" sz="2700" dirty="0" smtClean="0">
                <a:latin typeface="+mj-ea"/>
                <a:ea typeface="+mj-ea"/>
              </a:rPr>
              <a:t>수술이 시급한 응급환자가 있어서 그러는 게 아니다</a:t>
            </a:r>
            <a:r>
              <a:rPr lang="en-US" altLang="ko-KR" sz="27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ko-KR" altLang="en-US" sz="3100" dirty="0" smtClean="0">
                <a:latin typeface="+mj-ea"/>
                <a:ea typeface="+mj-ea"/>
              </a:rPr>
              <a:t>수술 대기 환자가 너무 많아서 일과 시간을 넘어서까지 하는 것</a:t>
            </a:r>
            <a:r>
              <a:rPr lang="en-US" altLang="ko-KR" sz="3100" dirty="0" smtClean="0">
                <a:latin typeface="+mj-ea"/>
                <a:ea typeface="+mj-ea"/>
              </a:rPr>
              <a:t> </a:t>
            </a:r>
          </a:p>
          <a:p>
            <a:pPr lvl="1">
              <a:lnSpc>
                <a:spcPct val="170000"/>
              </a:lnSpc>
            </a:pPr>
            <a:r>
              <a:rPr lang="ko-KR" altLang="en-US" sz="2700" dirty="0" smtClean="0">
                <a:latin typeface="+mj-ea"/>
                <a:ea typeface="+mj-ea"/>
              </a:rPr>
              <a:t>하루라도 빨리 수술 받으려는 환자들의 애타는 마음을 생각하면 </a:t>
            </a:r>
            <a:endParaRPr lang="en-US" altLang="ko-KR" sz="27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ko-KR" altLang="en-US" sz="2700" dirty="0" smtClean="0">
                <a:latin typeface="+mj-ea"/>
                <a:ea typeface="+mj-ea"/>
              </a:rPr>
              <a:t>고마운 일</a:t>
            </a:r>
            <a:endParaRPr lang="en-US" altLang="ko-KR" sz="27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/>
            </a:r>
            <a:br>
              <a:rPr lang="en-US" altLang="ko-KR" dirty="0" smtClean="0">
                <a:latin typeface="나눔명조" pitchFamily="18" charset="-127"/>
                <a:ea typeface="나눔명조" pitchFamily="18" charset="-127"/>
              </a:rPr>
            </a:b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/>
            </a:r>
            <a:br>
              <a:rPr lang="en-US" altLang="ko-KR" dirty="0" smtClean="0">
                <a:latin typeface="나눔명조" pitchFamily="18" charset="-127"/>
                <a:ea typeface="나눔명조" pitchFamily="18" charset="-127"/>
              </a:rPr>
            </a:b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" name="그림 3" descr="76364_18932_22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7" y="4293097"/>
            <a:ext cx="349364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0000FF"/>
                </a:solidFill>
                <a:latin typeface="+mj-ea"/>
              </a:rPr>
              <a:t>공급자가 주는 영향</a:t>
            </a:r>
            <a:endParaRPr lang="ko-KR" altLang="en-US" sz="60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병상수가 많은 지역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입원</a:t>
            </a:r>
            <a:endParaRPr lang="en-US" altLang="ko-KR" sz="28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j-ea"/>
                <a:ea typeface="+mj-ea"/>
              </a:rPr>
              <a:t>외과의사가 많으면</a:t>
            </a:r>
            <a:r>
              <a:rPr lang="en-US" altLang="ko-KR" sz="2800" b="1" dirty="0" smtClean="0">
                <a:latin typeface="+mj-ea"/>
                <a:ea typeface="+mj-ea"/>
              </a:rPr>
              <a:t>-</a:t>
            </a:r>
            <a:r>
              <a:rPr lang="ko-KR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수술</a:t>
            </a:r>
            <a:endParaRPr lang="en-US" altLang="ko-KR" sz="28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내과의사가 많으면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검사</a:t>
            </a:r>
            <a:r>
              <a:rPr lang="en-US" altLang="ko-KR" sz="2800" dirty="0" smtClean="0">
                <a:solidFill>
                  <a:srgbClr val="0000FF"/>
                </a:solidFill>
                <a:latin typeface="+mj-ea"/>
                <a:ea typeface="+mj-ea"/>
              </a:rPr>
              <a:t>/</a:t>
            </a:r>
            <a:r>
              <a:rPr lang="ko-KR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진료빈도</a:t>
            </a:r>
            <a:endParaRPr lang="en-US" altLang="ko-KR" sz="28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의료공급자에게 경제적 인센티브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서비스제공 촉진</a:t>
            </a:r>
            <a:endParaRPr lang="en-US" altLang="ko-KR" sz="28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포괄 </a:t>
            </a:r>
            <a:r>
              <a:rPr lang="ko-KR" altLang="en-US" dirty="0" err="1" smtClean="0">
                <a:latin typeface="+mj-ea"/>
                <a:ea typeface="+mj-ea"/>
              </a:rPr>
              <a:t>수가제</a:t>
            </a:r>
            <a:endParaRPr lang="en-US" altLang="ko-KR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행위별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수가제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흉부전문의수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4392488" cy="4765349"/>
          </a:xfrm>
        </p:spPr>
      </p:pic>
      <p:pic>
        <p:nvPicPr>
          <p:cNvPr id="7" name="내용 개체 틀 3" descr="전문의수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7" y="620688"/>
            <a:ext cx="4263189" cy="4968552"/>
          </a:xfrm>
        </p:spPr>
      </p:pic>
      <p:pic>
        <p:nvPicPr>
          <p:cNvPr id="8" name="내용 개체 틀 3" descr="전문간호수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7" y="476672"/>
            <a:ext cx="4414597" cy="532859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진료 인센티브의 덫</a:t>
            </a:r>
            <a:endParaRPr lang="ko-KR" altLang="en-US" sz="54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+mj-ea"/>
                <a:ea typeface="+mj-ea"/>
              </a:rPr>
              <a:t>인센티브</a:t>
            </a:r>
            <a:r>
              <a:rPr lang="en-US" altLang="ko-KR" sz="2200" dirty="0" smtClean="0">
                <a:latin typeface="+mj-ea"/>
                <a:ea typeface="+mj-ea"/>
              </a:rPr>
              <a:t>;</a:t>
            </a:r>
            <a:r>
              <a:rPr lang="ko-KR" altLang="en-US" sz="2200" dirty="0" smtClean="0">
                <a:latin typeface="+mj-ea"/>
                <a:ea typeface="+mj-ea"/>
              </a:rPr>
              <a:t> 각종 검사나 입원 등 거의 모든 의료영역으로 확대</a:t>
            </a:r>
            <a:r>
              <a:rPr lang="en-US" altLang="ko-KR" sz="22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+mj-ea"/>
                <a:ea typeface="+mj-ea"/>
              </a:rPr>
              <a:t>고가</a:t>
            </a:r>
            <a:r>
              <a:rPr lang="en-US" altLang="ko-KR" sz="2200" dirty="0" smtClean="0">
                <a:latin typeface="+mj-ea"/>
                <a:ea typeface="+mj-ea"/>
              </a:rPr>
              <a:t>(</a:t>
            </a:r>
            <a:r>
              <a:rPr lang="ko-KR" altLang="en-US" sz="2200" dirty="0" smtClean="0">
                <a:latin typeface="+mj-ea"/>
                <a:ea typeface="+mj-ea"/>
              </a:rPr>
              <a:t>高價</a:t>
            </a:r>
            <a:r>
              <a:rPr lang="en-US" altLang="ko-KR" sz="2200" dirty="0" smtClean="0">
                <a:latin typeface="+mj-ea"/>
                <a:ea typeface="+mj-ea"/>
              </a:rPr>
              <a:t>)</a:t>
            </a:r>
            <a:r>
              <a:rPr lang="ko-KR" altLang="en-US" sz="2200" dirty="0" smtClean="0">
                <a:latin typeface="+mj-ea"/>
                <a:ea typeface="+mj-ea"/>
              </a:rPr>
              <a:t> </a:t>
            </a:r>
            <a:r>
              <a:rPr lang="en-US" altLang="ko-KR" sz="2200" dirty="0" smtClean="0">
                <a:latin typeface="+mj-ea"/>
                <a:ea typeface="+mj-ea"/>
              </a:rPr>
              <a:t>MRI </a:t>
            </a:r>
            <a:r>
              <a:rPr lang="ko-KR" altLang="en-US" sz="2200" dirty="0" smtClean="0">
                <a:latin typeface="+mj-ea"/>
                <a:ea typeface="+mj-ea"/>
              </a:rPr>
              <a:t>검사 유도</a:t>
            </a:r>
            <a:r>
              <a:rPr lang="en-US" altLang="ko-KR" sz="22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+mj-ea"/>
                <a:ea typeface="+mj-ea"/>
              </a:rPr>
              <a:t>검사 건당</a:t>
            </a:r>
            <a:r>
              <a:rPr lang="en-US" altLang="ko-KR" sz="2200" dirty="0" smtClean="0">
                <a:latin typeface="+mj-ea"/>
                <a:ea typeface="+mj-ea"/>
              </a:rPr>
              <a:t>(</a:t>
            </a:r>
            <a:r>
              <a:rPr lang="ko-KR" altLang="en-US" sz="2200" dirty="0" smtClean="0">
                <a:latin typeface="+mj-ea"/>
                <a:ea typeface="+mj-ea"/>
              </a:rPr>
              <a:t>件當</a:t>
            </a:r>
            <a:r>
              <a:rPr lang="en-US" altLang="ko-KR" sz="2200" dirty="0" smtClean="0">
                <a:latin typeface="+mj-ea"/>
                <a:ea typeface="+mj-ea"/>
              </a:rPr>
              <a:t>)- </a:t>
            </a:r>
            <a:r>
              <a:rPr lang="ko-KR" altLang="en-US" sz="2200" dirty="0" smtClean="0">
                <a:latin typeface="+mj-ea"/>
                <a:ea typeface="+mj-ea"/>
              </a:rPr>
              <a:t>인센티브</a:t>
            </a:r>
            <a:r>
              <a:rPr lang="en-US" altLang="ko-KR" sz="2200" dirty="0" smtClean="0">
                <a:latin typeface="+mj-ea"/>
                <a:ea typeface="+mj-ea"/>
              </a:rPr>
              <a:t> -</a:t>
            </a:r>
            <a:r>
              <a:rPr lang="ko-KR" altLang="en-US" sz="2400" b="1" dirty="0" smtClean="0">
                <a:latin typeface="+mj-ea"/>
                <a:ea typeface="+mj-ea"/>
              </a:rPr>
              <a:t>상당수 병원</a:t>
            </a:r>
            <a:r>
              <a:rPr lang="en-US" altLang="ko-KR" sz="2400" b="1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+mj-ea"/>
                <a:ea typeface="+mj-ea"/>
              </a:rPr>
              <a:t>입원 환자 증대</a:t>
            </a:r>
            <a:r>
              <a:rPr lang="en-US" altLang="ko-KR" sz="2200" dirty="0" smtClean="0">
                <a:latin typeface="+mj-ea"/>
                <a:ea typeface="+mj-ea"/>
              </a:rPr>
              <a:t>-</a:t>
            </a:r>
            <a:r>
              <a:rPr lang="ko-KR" altLang="en-US" sz="2200" dirty="0" smtClean="0">
                <a:latin typeface="+mj-ea"/>
                <a:ea typeface="+mj-ea"/>
              </a:rPr>
              <a:t> 의사 연봉 증대</a:t>
            </a:r>
            <a:r>
              <a:rPr lang="en-US" altLang="ko-KR" sz="2200" dirty="0" smtClean="0">
                <a:latin typeface="+mj-ea"/>
                <a:ea typeface="+mj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+mj-ea"/>
                <a:ea typeface="+mj-ea"/>
              </a:rPr>
              <a:t>실제로  환자에게 </a:t>
            </a:r>
            <a:r>
              <a:rPr lang="en-US" altLang="ko-KR" sz="1800" dirty="0" smtClean="0">
                <a:latin typeface="+mj-ea"/>
                <a:ea typeface="+mj-ea"/>
              </a:rPr>
              <a:t>MRI</a:t>
            </a:r>
            <a:r>
              <a:rPr lang="ko-KR" altLang="en-US" sz="1800" dirty="0" smtClean="0">
                <a:latin typeface="+mj-ea"/>
                <a:ea typeface="+mj-ea"/>
              </a:rPr>
              <a:t>나 입원이 필요했는지는 </a:t>
            </a:r>
            <a:r>
              <a:rPr lang="ko-KR" altLang="en-US" sz="1800" b="1" dirty="0" smtClean="0">
                <a:solidFill>
                  <a:srgbClr val="0000FF"/>
                </a:solidFill>
                <a:latin typeface="+mj-ea"/>
                <a:ea typeface="+mj-ea"/>
              </a:rPr>
              <a:t>묻지도 따지지 마라</a:t>
            </a:r>
            <a:r>
              <a:rPr lang="en-US" altLang="ko-KR" dirty="0" smtClean="0">
                <a:latin typeface="+mj-ea"/>
                <a:ea typeface="+mj-ea"/>
              </a:rPr>
              <a:t/>
            </a:r>
            <a:br>
              <a:rPr lang="en-US" altLang="ko-KR" dirty="0" smtClean="0">
                <a:latin typeface="+mj-ea"/>
                <a:ea typeface="+mj-ea"/>
              </a:rPr>
            </a:b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4" name="그림 3" descr="Us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99798" y="4725144"/>
            <a:ext cx="2347509" cy="176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과잉진료 격려금</a:t>
            </a:r>
            <a:endParaRPr lang="ko-KR" altLang="en-US" sz="54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28133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무릎 퇴행성 관절염</a:t>
            </a:r>
            <a:r>
              <a:rPr lang="en-US" altLang="ko-KR" sz="2000" dirty="0" smtClean="0">
                <a:latin typeface="+mj-ea"/>
                <a:ea typeface="+mj-ea"/>
              </a:rPr>
              <a:t>,</a:t>
            </a:r>
            <a:r>
              <a:rPr lang="ko-KR" altLang="en-US" sz="2000" dirty="0" smtClean="0">
                <a:latin typeface="+mj-ea"/>
                <a:ea typeface="+mj-ea"/>
              </a:rPr>
              <a:t> 인공관절 수술이 필요한지 알려면 </a:t>
            </a:r>
            <a:endParaRPr lang="en-US" altLang="ko-KR" sz="20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특수한 경우가 아니고서는 </a:t>
            </a:r>
            <a:r>
              <a:rPr lang="en-US" altLang="ko-KR" sz="1600" dirty="0" smtClean="0">
                <a:latin typeface="+mj-ea"/>
                <a:ea typeface="+mj-ea"/>
              </a:rPr>
              <a:t>MRI </a:t>
            </a:r>
            <a:r>
              <a:rPr lang="ko-KR" altLang="en-US" sz="1600" dirty="0" smtClean="0">
                <a:latin typeface="+mj-ea"/>
                <a:ea typeface="+mj-ea"/>
              </a:rPr>
              <a:t>검사가 필요 없다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엑스레이만 찍어봐도 알 수 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일부 민간병원은 관절염 환자에게 모두 </a:t>
            </a:r>
            <a:r>
              <a:rPr lang="en-US" altLang="ko-KR" sz="2000" dirty="0" smtClean="0">
                <a:latin typeface="+mj-ea"/>
                <a:ea typeface="+mj-ea"/>
              </a:rPr>
              <a:t>MRI</a:t>
            </a:r>
            <a:r>
              <a:rPr lang="ko-KR" altLang="en-US" sz="2000" dirty="0" smtClean="0">
                <a:latin typeface="+mj-ea"/>
                <a:ea typeface="+mj-ea"/>
              </a:rPr>
              <a:t>를 찍게 한다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외래진료 환자당 수술환자 비율이 높은 의사는 인센티브를 듬뿍 주고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환자가 수술을 예약했다가 취소하면 의사 월급을 깎는 병원도 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800" b="1" dirty="0" smtClean="0">
                <a:latin typeface="+mj-ea"/>
                <a:ea typeface="+mj-ea"/>
              </a:rPr>
              <a:t>인센티브</a:t>
            </a:r>
            <a:r>
              <a:rPr lang="en-US" altLang="ko-KR" sz="2800" b="1" dirty="0" smtClean="0">
                <a:latin typeface="+mj-ea"/>
                <a:ea typeface="+mj-ea"/>
              </a:rPr>
              <a:t>;</a:t>
            </a:r>
            <a:r>
              <a:rPr lang="ko-KR" altLang="en-US" sz="2800" b="1" dirty="0" smtClean="0">
                <a:latin typeface="+mj-ea"/>
                <a:ea typeface="+mj-ea"/>
              </a:rPr>
              <a:t> </a:t>
            </a:r>
            <a:r>
              <a:rPr lang="en-US" altLang="ko-KR" sz="2800" b="1" dirty="0" smtClean="0">
                <a:latin typeface="+mj-ea"/>
                <a:ea typeface="+mj-ea"/>
              </a:rPr>
              <a:t>'</a:t>
            </a:r>
            <a:r>
              <a:rPr lang="ko-KR" altLang="en-US" sz="2800" b="1" dirty="0" smtClean="0">
                <a:latin typeface="+mj-ea"/>
                <a:ea typeface="+mj-ea"/>
              </a:rPr>
              <a:t>동기 </a:t>
            </a:r>
            <a:r>
              <a:rPr lang="ko-KR" altLang="en-US" sz="2800" b="1" dirty="0" err="1" smtClean="0">
                <a:latin typeface="+mj-ea"/>
                <a:ea typeface="+mj-ea"/>
              </a:rPr>
              <a:t>부여금</a:t>
            </a:r>
            <a:r>
              <a:rPr lang="en-US" altLang="ko-KR" sz="2800" b="1" dirty="0" smtClean="0">
                <a:latin typeface="+mj-ea"/>
                <a:ea typeface="+mj-ea"/>
              </a:rPr>
              <a:t>'</a:t>
            </a:r>
            <a:r>
              <a:rPr lang="ko-KR" altLang="en-US" sz="2800" b="1" dirty="0" smtClean="0">
                <a:latin typeface="+mj-ea"/>
                <a:ea typeface="+mj-ea"/>
              </a:rPr>
              <a:t>이 아니라</a:t>
            </a:r>
            <a:r>
              <a:rPr lang="en-US" altLang="ko-KR" sz="2800" b="1" dirty="0" smtClean="0">
                <a:latin typeface="+mj-ea"/>
                <a:ea typeface="+mj-ea"/>
              </a:rPr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+mj-ea"/>
                <a:ea typeface="+mj-ea"/>
              </a:rPr>
              <a:t>'</a:t>
            </a:r>
            <a:r>
              <a:rPr lang="ko-KR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과잉진료 격려금</a:t>
            </a:r>
            <a:r>
              <a:rPr lang="en-US" altLang="ko-KR" sz="2800" b="1" dirty="0" smtClean="0">
                <a:solidFill>
                  <a:srgbClr val="0000FF"/>
                </a:solidFill>
                <a:latin typeface="+mj-ea"/>
                <a:ea typeface="+mj-ea"/>
              </a:rPr>
              <a:t>’</a:t>
            </a:r>
            <a:endParaRPr lang="en-US" altLang="ko-KR" sz="2800" b="1" dirty="0" smtClean="0">
              <a:latin typeface="+mj-ea"/>
              <a:ea typeface="+mj-ea"/>
            </a:endParaRPr>
          </a:p>
        </p:txBody>
      </p:sp>
      <p:pic>
        <p:nvPicPr>
          <p:cNvPr id="4" name="그림 3" descr="20110530002398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64288" y="188640"/>
            <a:ext cx="166647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4800" b="1" dirty="0" smtClean="0">
                <a:latin typeface="+mj-ea"/>
              </a:rPr>
              <a:t>선진국 병원</a:t>
            </a:r>
            <a:r>
              <a:rPr lang="en-US" altLang="ko-KR" sz="4800" b="1" dirty="0" smtClean="0">
                <a:latin typeface="+mj-ea"/>
              </a:rPr>
              <a:t>=</a:t>
            </a:r>
            <a:r>
              <a:rPr lang="ko-KR" altLang="en-US" sz="4800" b="1" dirty="0" smtClean="0">
                <a:latin typeface="+mj-ea"/>
              </a:rPr>
              <a:t>진료 </a:t>
            </a:r>
            <a:r>
              <a:rPr lang="ko-KR" altLang="en-US" sz="4800" b="1" dirty="0" smtClean="0">
                <a:solidFill>
                  <a:srgbClr val="0000FF"/>
                </a:solidFill>
                <a:latin typeface="+mj-ea"/>
              </a:rPr>
              <a:t>인센티브</a:t>
            </a:r>
            <a:r>
              <a:rPr lang="en-US" altLang="ko-KR" sz="4800" b="1" dirty="0" smtClean="0">
                <a:latin typeface="+mj-ea"/>
              </a:rPr>
              <a:t> </a:t>
            </a:r>
            <a:endParaRPr lang="ko-KR" altLang="en-US" sz="4800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+mj-ea"/>
                <a:ea typeface="+mj-ea"/>
              </a:rPr>
              <a:t>거기에는 반드시 제어장치가 있다</a:t>
            </a:r>
            <a:r>
              <a:rPr lang="en-US" altLang="ko-KR" sz="2400" b="1" dirty="0" smtClean="0">
                <a:latin typeface="+mj-ea"/>
                <a:ea typeface="+mj-ea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+mj-ea"/>
                <a:ea typeface="+mj-ea"/>
              </a:rPr>
              <a:t>의사를 뽑을 때 인센티브를 목적으로 과잉진료를 하면 </a:t>
            </a:r>
            <a:endParaRPr lang="en-US" altLang="ko-KR" sz="18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병원에서 퇴출당할 수 있다는 서약을 하도록 한다</a:t>
            </a:r>
            <a:r>
              <a:rPr lang="en-US" altLang="ko-KR" sz="2400" b="1" dirty="0" smtClean="0">
                <a:solidFill>
                  <a:srgbClr val="0000FF"/>
                </a:solidFill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부적절한 의료행위를 조사하는 별도의 프로그램도 있다</a:t>
            </a:r>
            <a:r>
              <a:rPr lang="en-US" altLang="ko-KR" sz="2000" b="1" dirty="0" smtClean="0">
                <a:latin typeface="+mj-ea"/>
                <a:ea typeface="+mj-ea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+mj-ea"/>
                <a:ea typeface="+mj-ea"/>
              </a:rPr>
              <a:t>우리나라 병원이 의사에게 인센티브를 주면서 </a:t>
            </a:r>
            <a:endParaRPr lang="en-US" altLang="ko-KR" sz="18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+mj-ea"/>
                <a:ea typeface="+mj-ea"/>
              </a:rPr>
              <a:t>그런 감시체계를 운영하는 것을 본 적이 없다</a:t>
            </a:r>
            <a:r>
              <a:rPr lang="en-US" altLang="ko-KR" sz="18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상당수 한국 병원은 가속기만 있고  제동기는 없는 자동차 </a:t>
            </a:r>
            <a:endParaRPr lang="ko-KR" altLang="en-US" sz="2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 smtClean="0">
                <a:latin typeface="+mj-ea"/>
              </a:rPr>
              <a:t>사회에 대한 많은 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관심과 참여</a:t>
            </a:r>
            <a:endParaRPr lang="ko-KR" altLang="en-US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의사들이 자기세계에서 바쁘게 살다 보니 </a:t>
            </a:r>
            <a:endParaRPr lang="en-US" altLang="ko-KR" sz="24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다른 사람들이 어떻게 사는지 잘 모른다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때문에 의사들이 권위적이고 </a:t>
            </a:r>
            <a:endParaRPr lang="en-US" altLang="ko-KR" sz="24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타협할 줄 모르며 편협하다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의사는 </a:t>
            </a:r>
            <a:endParaRPr lang="en-US" altLang="ko-KR" sz="20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평생 자기가 가진 재능을 나눠주고 사는 </a:t>
            </a:r>
            <a:endParaRPr lang="en-US" altLang="ko-KR" sz="20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복된 삶을 사는 사람들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" name="그림 3" descr="image_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2996952"/>
            <a:ext cx="20375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8800" b="1" dirty="0" smtClean="0">
                <a:solidFill>
                  <a:srgbClr val="0000FF"/>
                </a:solidFill>
              </a:rPr>
              <a:t>사망률 </a:t>
            </a:r>
            <a:r>
              <a:rPr lang="en-US" altLang="ko-KR" sz="8800" b="1" dirty="0" smtClean="0">
                <a:solidFill>
                  <a:srgbClr val="0000FF"/>
                </a:solidFill>
              </a:rPr>
              <a:t>30%</a:t>
            </a:r>
            <a:endParaRPr lang="ko-KR" altLang="en-US" sz="8800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2786059"/>
            <a:ext cx="8003232" cy="3340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5400" b="1" dirty="0" smtClean="0">
                <a:latin typeface="+mj-ea"/>
                <a:ea typeface="+mj-ea"/>
              </a:rPr>
              <a:t>One of them </a:t>
            </a:r>
            <a:r>
              <a:rPr lang="ko-KR" altLang="en-US" sz="5400" b="1" dirty="0" smtClean="0">
                <a:latin typeface="+mj-ea"/>
                <a:ea typeface="+mj-ea"/>
              </a:rPr>
              <a:t>의사</a:t>
            </a:r>
            <a:endParaRPr lang="en-US" altLang="ko-KR" sz="5400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54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5400" b="1" dirty="0" smtClean="0">
                <a:latin typeface="+mj-ea"/>
                <a:ea typeface="+mj-ea"/>
              </a:rPr>
              <a:t>One of one </a:t>
            </a:r>
            <a:r>
              <a:rPr lang="ko-KR" altLang="en-US" sz="5400" b="1" dirty="0" smtClean="0">
                <a:latin typeface="+mj-ea"/>
                <a:ea typeface="+mj-ea"/>
              </a:rPr>
              <a:t>환자</a:t>
            </a:r>
            <a:endParaRPr lang="ko-KR" altLang="en-US" sz="5400" b="1" dirty="0">
              <a:latin typeface="+mj-ea"/>
              <a:ea typeface="+mj-ea"/>
            </a:endParaRPr>
          </a:p>
        </p:txBody>
      </p:sp>
      <p:pic>
        <p:nvPicPr>
          <p:cNvPr id="4" name="그림 3" descr="image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9" y="4437113"/>
            <a:ext cx="1938791" cy="130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설명 잘해주는 병원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772400" cy="18722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ko-KR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환자 말 안 듣는 의사</a:t>
            </a:r>
            <a:endParaRPr lang="ko-KR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ko-KR" altLang="en-US" sz="5400" b="1" dirty="0" smtClean="0">
                <a:solidFill>
                  <a:srgbClr val="0033CC"/>
                </a:solidFill>
                <a:latin typeface="+mj-ea"/>
              </a:rPr>
              <a:t>좋은 의사가 되려면 </a:t>
            </a:r>
            <a:endParaRPr lang="ko-KR" altLang="en-US" sz="5400" b="1" dirty="0">
              <a:solidFill>
                <a:srgbClr val="0033CC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먼저 남에게 제대로 말하는 법부터 배워라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j-ea"/>
                <a:ea typeface="+mj-ea"/>
              </a:rPr>
              <a:t>환자의 말에 귀를 기울이고 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동료들과 화합할 수 있는 품성을 갖춰라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6" name="그림 5" descr="2010121001200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4365104"/>
            <a:ext cx="3384376" cy="169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NYT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3600" dirty="0" smtClean="0">
                <a:latin typeface="+mj-ea"/>
                <a:ea typeface="+mj-ea"/>
              </a:rPr>
              <a:t>생명을 다루는 의사들이 때때로 모든 것을 다 알고 있는 듯 </a:t>
            </a:r>
            <a:endParaRPr lang="en-US" altLang="ko-KR" sz="36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ko-KR" altLang="en-US" sz="3600" b="1" dirty="0" smtClean="0">
                <a:latin typeface="+mj-ea"/>
                <a:ea typeface="+mj-ea"/>
              </a:rPr>
              <a:t>거만하게 행동하고 </a:t>
            </a:r>
            <a:r>
              <a:rPr lang="ko-KR" alt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환자들의 호소에 귀를 기울이지 않고 있다</a:t>
            </a:r>
            <a:endParaRPr lang="en-US" altLang="ko-KR" sz="3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ko-KR" altLang="en-US" sz="3600" dirty="0" smtClean="0">
                <a:latin typeface="+mj-ea"/>
                <a:ea typeface="+mj-ea"/>
              </a:rPr>
              <a:t>동료 간호사들을 괴롭히는 사례도 적지 않지만 </a:t>
            </a:r>
            <a:endParaRPr lang="en-US" altLang="ko-KR" sz="36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ko-KR" altLang="en-US" sz="3600" dirty="0" smtClean="0">
                <a:latin typeface="+mj-ea"/>
                <a:ea typeface="+mj-ea"/>
              </a:rPr>
              <a:t>의대들이 지금까지 </a:t>
            </a:r>
            <a:r>
              <a:rPr lang="ko-KR" alt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성격에 결함이 </a:t>
            </a:r>
            <a:r>
              <a:rPr lang="ko-KR" altLang="en-US" sz="3600" dirty="0" smtClean="0">
                <a:latin typeface="+mj-ea"/>
                <a:ea typeface="+mj-ea"/>
              </a:rPr>
              <a:t>있는 의사들을 걸러내려는 노력을 거의 하지 않았다</a:t>
            </a:r>
            <a:endParaRPr lang="en-US" altLang="ko-KR" sz="3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ko-KR" altLang="en-US" sz="3600" dirty="0" smtClean="0">
                <a:latin typeface="+mj-ea"/>
                <a:ea typeface="+mj-ea"/>
              </a:rPr>
              <a:t>최근 </a:t>
            </a:r>
            <a:r>
              <a:rPr lang="ko-KR" alt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제대로 된 성품을 </a:t>
            </a:r>
            <a:r>
              <a:rPr lang="ko-KR" altLang="en-US" sz="3600" dirty="0" smtClean="0">
                <a:latin typeface="+mj-ea"/>
                <a:ea typeface="+mj-ea"/>
              </a:rPr>
              <a:t>가진 의사들을 양성하기 위한 다양한 제도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6000" b="1" dirty="0" smtClean="0">
                <a:solidFill>
                  <a:srgbClr val="0000FF"/>
                </a:solidFill>
                <a:latin typeface="+mj-ea"/>
              </a:rPr>
              <a:t>의료는 서비스</a:t>
            </a:r>
            <a:endParaRPr lang="ko-KR" altLang="en-US" sz="60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Here and Now</a:t>
            </a: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j-ea"/>
                <a:ea typeface="+mj-ea"/>
              </a:rPr>
              <a:t>하루를 살면 하루만큼 수명이 줄어든다</a:t>
            </a:r>
            <a:r>
              <a:rPr lang="en-US" altLang="ko-KR" sz="28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암이 두렵지 않으면</a:t>
            </a:r>
            <a:r>
              <a:rPr lang="en-US" altLang="ko-KR" sz="2800" dirty="0" smtClean="0"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latin typeface="+mj-ea"/>
                <a:ea typeface="+mj-ea"/>
              </a:rPr>
              <a:t>암을 구별할 필요가 없다</a:t>
            </a:r>
            <a:r>
              <a:rPr lang="en-US" altLang="ko-KR" sz="28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무서우면 무서울수록 진단기술이 진보한다</a:t>
            </a:r>
            <a:r>
              <a:rPr lang="en-US" altLang="ko-KR" sz="28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현대전쟁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무기발달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620689"/>
            <a:ext cx="7787208" cy="40700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의료 상황이 열악하긴 하나 주어진 상황에서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환자와 최선의 소통을 할 수 있도록 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미래 의료인을 교육하는 것은 매우 중요한 일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질병에 맞춰져 있는 의학교육의 초점을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질병을 갖고 있는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‘인간’에게 맞추는 방향으로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확대해야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789040"/>
            <a:ext cx="2869831" cy="19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33CC"/>
                </a:solidFill>
              </a:rPr>
              <a:t>회원 연령별 분포</a:t>
            </a:r>
            <a:endParaRPr lang="ko-KR" alt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4090747"/>
              </p:ext>
            </p:extLst>
          </p:nvPr>
        </p:nvGraphicFramePr>
        <p:xfrm>
          <a:off x="457200" y="1628800"/>
          <a:ext cx="84352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251520" y="1129308"/>
            <a:ext cx="79208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명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884368" y="6165304"/>
            <a:ext cx="108012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나이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7" name="직사각형 6"/>
          <p:cNvSpPr/>
          <p:nvPr/>
        </p:nvSpPr>
        <p:spPr>
          <a:xfrm>
            <a:off x="3563888" y="1916832"/>
            <a:ext cx="2541808" cy="3977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</a:t>
            </a:r>
            <a:r>
              <a:rPr lang="ko-KR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세 </a:t>
            </a:r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(60</a:t>
            </a:r>
            <a:r>
              <a:rPr lang="ko-KR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명</a:t>
            </a:r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24328" y="3501008"/>
            <a:ext cx="1584176" cy="39770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r>
              <a:rPr lang="ko-KR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세 </a:t>
            </a:r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(2</a:t>
            </a:r>
            <a:r>
              <a:rPr lang="ko-KR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명</a:t>
            </a:r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8604448" y="4005064"/>
            <a:ext cx="0" cy="144016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79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chemeClr val="tx1"/>
                </a:solidFill>
                <a:latin typeface="+mj-ea"/>
              </a:rPr>
              <a:t>임상의학의 기본</a:t>
            </a:r>
            <a:r>
              <a:rPr lang="en-US" altLang="ko-KR" sz="5400" b="1" dirty="0" smtClean="0">
                <a:solidFill>
                  <a:schemeClr val="tx1"/>
                </a:solidFill>
                <a:latin typeface="+mj-ea"/>
              </a:rPr>
              <a:t>=</a:t>
            </a:r>
            <a:r>
              <a:rPr lang="ko-KR" altLang="en-US" sz="5400" b="1" dirty="0" smtClean="0">
                <a:solidFill>
                  <a:schemeClr val="tx1"/>
                </a:solidFill>
                <a:latin typeface="+mj-ea"/>
              </a:rPr>
              <a:t> 언어</a:t>
            </a:r>
            <a:endParaRPr lang="ko-KR" altLang="en-US" sz="54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환자의 입장에 섰을 때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환자의 말에 귀 기울이면 그 속에 진단이 들어있다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의사가 되라고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의사고시에 합격하라고만 다그쳤지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의사가 되어 무엇을 해야 하는지에 대해서는 말해주지 않았다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환자의 이야기에서 등을 돌리는 순간 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우리는 더 이상 진정한 의사가 아니다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의사들은 환자이야기를 시작하고 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초 이내에 </a:t>
            </a:r>
            <a:r>
              <a:rPr lang="ko-KR" altLang="en-US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환자의 말에 끼어든다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5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Communication</a:t>
            </a:r>
            <a:endParaRPr lang="ko-KR" altLang="en-US" sz="54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4230415"/>
          </a:xfrm>
        </p:spPr>
        <p:txBody>
          <a:bodyPr/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Message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Letter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Announcement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e-mail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phone call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Contact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환자가 있으므로 의사가 존재하는 것이다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등에 새겨진 번호보다 가슴에 달고 뛰는 태극기를 먼저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박지성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국가가 있고 야구가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(WBC-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김인식 감독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8" name="Picture 2" descr="C:\Documents and Settings\USER\Local Settings\Temporary Internet Files\Content.IE5\4T2R8TU3\MCj0434187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1" y="1412777"/>
            <a:ext cx="1729462" cy="21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Documents and Settings\USER\Local Settings\Temporary Internet Files\Content.IE5\C9MFYVCH\MPj0434005000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140969"/>
            <a:ext cx="87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902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>
                <a:latin typeface="+mj-ea"/>
              </a:rPr>
              <a:t>질병중심</a:t>
            </a:r>
            <a:r>
              <a:rPr lang="en-US" altLang="ko-KR" sz="5400" b="1" dirty="0" smtClean="0">
                <a:solidFill>
                  <a:srgbClr val="0000FF"/>
                </a:solidFill>
                <a:latin typeface="+mj-ea"/>
              </a:rPr>
              <a:t>/</a:t>
            </a:r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 인간중심 </a:t>
            </a:r>
            <a:r>
              <a:rPr lang="en-US" altLang="ko-KR" sz="5400" b="1" dirty="0" smtClean="0">
                <a:solidFill>
                  <a:srgbClr val="0000FF"/>
                </a:solidFill>
                <a:latin typeface="+mj-ea"/>
              </a:rPr>
              <a:t/>
            </a:r>
            <a:br>
              <a:rPr lang="en-US" altLang="ko-KR" sz="5400" b="1" dirty="0" smtClean="0">
                <a:solidFill>
                  <a:srgbClr val="0000FF"/>
                </a:solidFill>
                <a:latin typeface="+mj-ea"/>
              </a:rPr>
            </a:br>
            <a:r>
              <a:rPr lang="en-US" altLang="ko-KR" sz="3600" b="1" dirty="0" smtClean="0">
                <a:solidFill>
                  <a:srgbClr val="0000FF"/>
                </a:solidFill>
                <a:latin typeface="+mj-ea"/>
              </a:rPr>
              <a:t>(</a:t>
            </a:r>
            <a:r>
              <a:rPr lang="en-US" altLang="ko-KR" sz="3600" b="1" dirty="0" smtClean="0">
                <a:latin typeface="+mj-ea"/>
              </a:rPr>
              <a:t>Why</a:t>
            </a:r>
            <a:r>
              <a:rPr lang="en-US" altLang="ko-KR" sz="3600" b="1" dirty="0" smtClean="0">
                <a:solidFill>
                  <a:srgbClr val="0000FF"/>
                </a:solidFill>
                <a:latin typeface="+mj-ea"/>
              </a:rPr>
              <a:t> </a:t>
            </a:r>
            <a:r>
              <a:rPr lang="en-US" altLang="ko-KR" sz="3600" b="1" dirty="0" smtClean="0">
                <a:solidFill>
                  <a:srgbClr val="0000FF"/>
                </a:solidFill>
                <a:latin typeface="+mj-ea"/>
                <a:sym typeface="Wingdings" pitchFamily="2" charset="2"/>
              </a:rPr>
              <a:t> Who)</a:t>
            </a:r>
            <a:endParaRPr lang="ko-KR" altLang="en-US" sz="2800" b="1" dirty="0" smtClean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23555" name="내용 개체 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 더하기 환자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동지관계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현대의학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고통을 너무 물리적으로만 이해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고통을 깊이 있게 이해하기 위해서는 시간성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환자의 과거에 대해서도 알아야 한다</a:t>
            </a:r>
          </a:p>
        </p:txBody>
      </p:sp>
      <p:pic>
        <p:nvPicPr>
          <p:cNvPr id="4" name="내용 개체 틀 3" descr="51XKANA%2BvEL__SL500_AA240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40152" y="3933056"/>
            <a:ext cx="192894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rgbClr val="040DBC"/>
                </a:solidFill>
                <a:latin typeface="+mj-ea"/>
              </a:rPr>
              <a:t>상대의 관점에서 바라보기</a:t>
            </a:r>
          </a:p>
        </p:txBody>
      </p:sp>
      <p:sp>
        <p:nvSpPr>
          <p:cNvPr id="27651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488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새로운 방향으로 나아간다는 것은 변화하는 것을 의미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지속적으로 변화하기 위한 동기 부여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우리의 현실은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&lt;</a:t>
            </a:r>
            <a:r>
              <a:rPr lang="ko-KR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대부분의 의사들이 적자를 면하려고 매일 너무 많은 환자를 본다는 것</a:t>
            </a:r>
            <a:r>
              <a:rPr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9" y="4102049"/>
            <a:ext cx="2751609" cy="186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4800" b="1" dirty="0">
                <a:solidFill>
                  <a:srgbClr val="0000FF"/>
                </a:solidFill>
                <a:latin typeface="+mj-ea"/>
              </a:rPr>
              <a:t>효과적 의사소통을 위하여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1"/>
            <a:ext cx="8229600" cy="4502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개념의 권위가 있어야 한다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Up to date information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분명하게 말할 수 있어야 한다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환자의 경험을 존중하고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들어준다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모든 환자를 평등하게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대한다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Pay for attention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Essence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만으로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Condense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된 표현으로 짧게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말한다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구구한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설명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(X)</a:t>
            </a:r>
          </a:p>
          <a:p>
            <a:pPr lvl="1"/>
            <a:endParaRPr lang="en-US" altLang="ko-KR" sz="2400" b="1" dirty="0">
              <a:latin typeface="새굴림" pitchFamily="50" charset="-127"/>
              <a:ea typeface="새굴림" pitchFamily="50" charset="-127"/>
            </a:endParaRPr>
          </a:p>
        </p:txBody>
      </p:sp>
      <p:pic>
        <p:nvPicPr>
          <p:cNvPr id="5" name="내용 개체 틀 3" descr="낚시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420888"/>
            <a:ext cx="2357461" cy="182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4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사회 및 의료환경의 변화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1"/>
            <a:ext cx="7931224" cy="42484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의료보험제도로 인한 의료 행위의 변화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저렴한 진찰 수가</a:t>
            </a:r>
          </a:p>
          <a:p>
            <a:pPr lvl="1">
              <a:lnSpc>
                <a:spcPct val="150000"/>
              </a:lnSpc>
            </a:pPr>
            <a:r>
              <a:rPr lang="ko-KR" altLang="en-US" sz="1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많은 환자</a:t>
            </a:r>
            <a:r>
              <a:rPr lang="en-US" altLang="ko-KR" sz="1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박리다매</a:t>
            </a:r>
            <a:r>
              <a:rPr lang="en-US" altLang="ko-KR" sz="1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의사의 사회적 위상 추락</a:t>
            </a:r>
          </a:p>
          <a:p>
            <a:pPr lvl="2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부정의료행위에 대한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법적 제재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의사윤리문제 대한 여론압박</a:t>
            </a:r>
          </a:p>
          <a:p>
            <a:pPr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의료시장의 변화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서비스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강화 및 상업화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홍보비용 상승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소비자의 권리 주장</a:t>
            </a:r>
          </a:p>
        </p:txBody>
      </p:sp>
      <p:pic>
        <p:nvPicPr>
          <p:cNvPr id="4" name="Picture 2" descr="C:\Documents and Settings\USER\Local Settings\Temporary Internet Files\Content.IE5\4T2R8TU3\MCj0434379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492896"/>
            <a:ext cx="160350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o-KR" altLang="en-US" sz="4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의료이용 관한 불만은</a:t>
            </a:r>
            <a:r>
              <a:rPr lang="en-US" altLang="ko-KR" sz="48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43050"/>
            <a:ext cx="7829576" cy="4487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진료내용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진료비 등 정보제공 불충분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기나긴 기다림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불필요한 검사와 약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많다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진료비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비싸다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설명부족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의사소통 장애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의료기술 수준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낮다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>
              <a:latin typeface="새굴림" pitchFamily="50" charset="-127"/>
              <a:ea typeface="새굴림" pitchFamily="50" charset="-127"/>
            </a:endParaRPr>
          </a:p>
        </p:txBody>
      </p:sp>
      <p:pic>
        <p:nvPicPr>
          <p:cNvPr id="4" name="Picture 3" descr="C:\Documents and Settings\USER\Local Settings\Temporary Internet Files\Content.IE5\8TEZC1MV\MCj0434383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9277" y="3429000"/>
            <a:ext cx="1575133" cy="160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3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의사와 의사소통에 대한 </a:t>
            </a:r>
            <a:r>
              <a:rPr lang="ko-KR" altLang="en-US" sz="3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불만은</a:t>
            </a:r>
            <a:r>
              <a:rPr lang="en-US" altLang="ko-KR" sz="3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600202"/>
            <a:ext cx="4392488" cy="197281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sz="2000" dirty="0">
                <a:latin typeface="+mj-ea"/>
                <a:ea typeface="+mj-ea"/>
              </a:rPr>
              <a:t>진료시간</a:t>
            </a:r>
            <a:r>
              <a:rPr lang="en-US" altLang="ko-KR" sz="2000" dirty="0">
                <a:latin typeface="+mj-ea"/>
                <a:ea typeface="+mj-ea"/>
              </a:rPr>
              <a:t>:</a:t>
            </a:r>
            <a:r>
              <a:rPr lang="ko-KR" altLang="en-US" sz="2000" dirty="0">
                <a:latin typeface="+mj-ea"/>
                <a:ea typeface="+mj-ea"/>
              </a:rPr>
              <a:t>너무 </a:t>
            </a:r>
            <a:r>
              <a:rPr lang="ko-KR" altLang="en-US" sz="2000" dirty="0" smtClean="0">
                <a:latin typeface="+mj-ea"/>
                <a:ea typeface="+mj-ea"/>
              </a:rPr>
              <a:t>짧다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대등한 입장과 분위기</a:t>
            </a:r>
            <a:r>
              <a:rPr lang="en-US" altLang="ko-KR" sz="2000" dirty="0">
                <a:latin typeface="+mj-ea"/>
                <a:ea typeface="+mj-ea"/>
              </a:rPr>
              <a:t>:</a:t>
            </a:r>
            <a:r>
              <a:rPr lang="ko-KR" altLang="en-US" sz="2000" dirty="0" smtClean="0">
                <a:latin typeface="+mj-ea"/>
                <a:ea typeface="+mj-ea"/>
              </a:rPr>
              <a:t>아니다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무엇을 질문 해야 할지 </a:t>
            </a:r>
            <a:r>
              <a:rPr lang="ko-KR" altLang="en-US" sz="2000" dirty="0" smtClean="0">
                <a:latin typeface="+mj-ea"/>
                <a:ea typeface="+mj-ea"/>
              </a:rPr>
              <a:t>모르겠다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의사의 설명</a:t>
            </a:r>
            <a:r>
              <a:rPr lang="en-US" altLang="ko-KR" sz="2000" dirty="0">
                <a:latin typeface="+mj-ea"/>
                <a:ea typeface="+mj-ea"/>
              </a:rPr>
              <a:t>; </a:t>
            </a:r>
            <a:r>
              <a:rPr lang="ko-KR" altLang="en-US" sz="2000" dirty="0">
                <a:latin typeface="+mj-ea"/>
                <a:ea typeface="+mj-ea"/>
              </a:rPr>
              <a:t>잘 이해가 안 </a:t>
            </a:r>
            <a:r>
              <a:rPr lang="ko-KR" altLang="en-US" sz="2000" dirty="0" smtClean="0">
                <a:latin typeface="+mj-ea"/>
                <a:ea typeface="+mj-ea"/>
              </a:rPr>
              <a:t>된다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b="1" dirty="0">
                <a:latin typeface="+mj-ea"/>
                <a:ea typeface="+mj-ea"/>
              </a:rPr>
              <a:t>내 얘기를 들어 </a:t>
            </a:r>
            <a:r>
              <a:rPr lang="ko-KR" altLang="en-US" sz="2000" b="1" dirty="0" smtClean="0">
                <a:latin typeface="+mj-ea"/>
                <a:ea typeface="+mj-ea"/>
              </a:rPr>
              <a:t>주지 않는다</a:t>
            </a:r>
            <a:endParaRPr lang="en-US" altLang="ko-KR" sz="2000" b="1" dirty="0">
              <a:latin typeface="+mj-ea"/>
              <a:ea typeface="+mj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0032" y="1600202"/>
            <a:ext cx="3826768" cy="197281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sz="2000" dirty="0" smtClean="0">
                <a:latin typeface="+mj-ea"/>
                <a:ea typeface="+mj-ea"/>
              </a:rPr>
              <a:t>의사는 주로 말을 하는 사람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소통의 문제</a:t>
            </a:r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 smtClean="0">
                <a:latin typeface="+mj-ea"/>
                <a:ea typeface="+mj-ea"/>
              </a:rPr>
              <a:t>양질의 의료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진단을 위해 정보가 필요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정보를 얻는 최고의 방법</a:t>
            </a:r>
            <a:endParaRPr lang="en-US" altLang="ko-KR" sz="2000" dirty="0" smtClean="0">
              <a:latin typeface="+mj-ea"/>
              <a:ea typeface="+mj-ea"/>
            </a:endParaRPr>
          </a:p>
          <a:p>
            <a:pPr lvl="1"/>
            <a:r>
              <a:rPr lang="ko-KR" altLang="en-US" sz="2000" dirty="0" smtClean="0">
                <a:latin typeface="+mj-ea"/>
                <a:ea typeface="+mj-ea"/>
              </a:rPr>
              <a:t>친밀감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7848872" cy="15696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j-ea"/>
                <a:ea typeface="+mj-ea"/>
              </a:rPr>
              <a:t>의사의 경쟁력</a:t>
            </a:r>
            <a:r>
              <a:rPr lang="en-US" altLang="ko-KR" sz="2800" b="1" dirty="0" smtClean="0">
                <a:solidFill>
                  <a:srgbClr val="040DBC"/>
                </a:solidFill>
                <a:latin typeface="+mj-ea"/>
                <a:ea typeface="+mj-ea"/>
              </a:rPr>
              <a:t>; </a:t>
            </a:r>
            <a:r>
              <a:rPr lang="ko-KR" altLang="en-US" sz="3600" b="1" dirty="0" smtClean="0">
                <a:solidFill>
                  <a:srgbClr val="040DBC"/>
                </a:solidFill>
                <a:latin typeface="+mj-ea"/>
                <a:ea typeface="+mj-ea"/>
              </a:rPr>
              <a:t>소통의 기술에 달려있다</a:t>
            </a:r>
            <a:r>
              <a:rPr lang="en-US" altLang="ko-KR" sz="3600" b="1" dirty="0" smtClean="0">
                <a:solidFill>
                  <a:srgbClr val="040DBC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+mj-ea"/>
                <a:ea typeface="+mj-ea"/>
              </a:rPr>
              <a:t>		</a:t>
            </a:r>
            <a:r>
              <a:rPr lang="ko-KR" altLang="en-US" sz="2400" b="1" dirty="0" smtClean="0">
                <a:latin typeface="+mj-ea"/>
                <a:ea typeface="+mj-ea"/>
              </a:rPr>
              <a:t>절충할 수 있는 문제가 아니다</a:t>
            </a:r>
            <a:r>
              <a:rPr lang="en-US" altLang="ko-KR" sz="2400" b="1" dirty="0" smtClean="0">
                <a:latin typeface="+mj-ea"/>
                <a:ea typeface="+mj-ea"/>
              </a:rPr>
              <a:t>.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>
                <a:solidFill>
                  <a:srgbClr val="040DBC"/>
                </a:solidFill>
                <a:latin typeface="+mj-ea"/>
              </a:rPr>
              <a:t>환자가 </a:t>
            </a:r>
            <a:r>
              <a:rPr lang="ko-KR" altLang="en-US" b="1" dirty="0" smtClean="0">
                <a:solidFill>
                  <a:srgbClr val="040DBC"/>
                </a:solidFill>
                <a:latin typeface="+mj-ea"/>
              </a:rPr>
              <a:t>듣고 싶은 </a:t>
            </a:r>
            <a:r>
              <a:rPr lang="ko-KR" altLang="en-US" b="1" dirty="0">
                <a:solidFill>
                  <a:srgbClr val="040DBC"/>
                </a:solidFill>
                <a:latin typeface="+mj-ea"/>
              </a:rPr>
              <a:t>설명은</a:t>
            </a:r>
            <a:r>
              <a:rPr lang="en-US" altLang="ko-KR" b="1" dirty="0">
                <a:solidFill>
                  <a:srgbClr val="040DBC"/>
                </a:solidFill>
                <a:latin typeface="+mj-ea"/>
              </a:rPr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600201"/>
            <a:ext cx="7472386" cy="453072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치료방법에 대해 선택할 수 있도록</a:t>
            </a: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진료차트나 화면을 보면서</a:t>
            </a: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보다 많은 시간을 할애</a:t>
            </a: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가급적 어려운 전문용어 사용 회피</a:t>
            </a: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자료나 그림 등을 사용</a:t>
            </a:r>
          </a:p>
          <a:p>
            <a:pPr algn="r">
              <a:lnSpc>
                <a:spcPct val="150000"/>
              </a:lnSpc>
            </a:pPr>
            <a:r>
              <a:rPr lang="ko-KR" altLang="en-US" sz="20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보다 많은 질문을 허용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789040"/>
            <a:ext cx="2668380" cy="18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o-KR" altLang="en-US" sz="6000" b="1" dirty="0">
                <a:solidFill>
                  <a:srgbClr val="040DBC"/>
                </a:solidFill>
                <a:latin typeface="+mj-ea"/>
              </a:rPr>
              <a:t>벽을 허물고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돌아올 수 없는 강을 건넜다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이전의 의사와 환자의 관계를 회복할 수는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없다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친절이 모든 문제를 해결하는 수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없다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자기 효율의 감지로  의사자신이 효과적으로 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000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Communication </a:t>
            </a:r>
            <a:r>
              <a:rPr lang="en-US" altLang="ko-KR" sz="2000" b="1" dirty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skill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을 배워야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한다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환자의 경험을 이해하고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관심을 통하여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인내와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수용으로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Support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33CC"/>
                </a:solidFill>
              </a:rPr>
              <a:t>65</a:t>
            </a:r>
            <a:r>
              <a:rPr lang="ko-KR" altLang="en-US" b="1" dirty="0" smtClean="0">
                <a:solidFill>
                  <a:srgbClr val="0033CC"/>
                </a:solidFill>
              </a:rPr>
              <a:t>세 정년 퇴직 예정자</a:t>
            </a:r>
            <a:endParaRPr lang="ko-KR" alt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4090747"/>
              </p:ext>
            </p:extLst>
          </p:nvPr>
        </p:nvGraphicFramePr>
        <p:xfrm>
          <a:off x="457200" y="1628800"/>
          <a:ext cx="82912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395536" y="1201316"/>
            <a:ext cx="79208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명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596336" y="6165304"/>
            <a:ext cx="136815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00" dirty="0" smtClean="0"/>
              <a:t>(2012</a:t>
            </a:r>
            <a:r>
              <a:rPr lang="ko-KR" altLang="en-US" sz="1500" dirty="0" smtClean="0"/>
              <a:t>년 부터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6438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499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1490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39237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32664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32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32756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32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96336" y="18355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55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37077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31316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34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7426633" y="1484784"/>
            <a:ext cx="16818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2027</a:t>
            </a:r>
            <a:r>
              <a:rPr lang="ko-KR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년 </a:t>
            </a:r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</a:t>
            </a:r>
            <a:r>
              <a:rPr lang="ko-KR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명</a:t>
            </a:r>
            <a:endParaRPr lang="ko-KR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9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지금이야말로 ‘소통’이 필요할 때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소통으로 위기를 빠르게 감지하고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소통을 통해 불황 탈출 지혜를 모아야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그러나 소통을 가로막는 장벽은 높고 종류도 많다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벽은 어떻게 무너뜨려야 할까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800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최고의 임상의가 되고 싶다면 스스로 자신의 실수를 인정하고</a:t>
            </a:r>
            <a:endParaRPr lang="en-US" altLang="ko-KR" sz="1800" b="1" dirty="0" smtClean="0">
              <a:solidFill>
                <a:srgbClr val="040DB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분석하고</a:t>
            </a:r>
            <a:r>
              <a:rPr lang="en-US" altLang="ko-KR" sz="1800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늘 가까이 두고 참고 할 수 있어야 한다</a:t>
            </a:r>
            <a:r>
              <a:rPr lang="en-US" altLang="ko-KR" sz="1800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2000" b="1" dirty="0" smtClean="0">
                <a:solidFill>
                  <a:srgbClr val="040DBC"/>
                </a:solidFill>
              </a:rPr>
              <a:t/>
            </a:r>
            <a:br>
              <a:rPr lang="en-US" altLang="ko-KR" sz="2000" b="1" dirty="0" smtClean="0">
                <a:solidFill>
                  <a:srgbClr val="040DBC"/>
                </a:solidFill>
              </a:rPr>
            </a:br>
            <a:endParaRPr lang="ko-KR" altLang="en-US" sz="2000" b="1" dirty="0">
              <a:solidFill>
                <a:srgbClr val="040DBC"/>
              </a:solidFill>
            </a:endParaRPr>
          </a:p>
        </p:txBody>
      </p:sp>
      <p:pic>
        <p:nvPicPr>
          <p:cNvPr id="4" name="내용 개체 틀 3" descr="061741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20072" y="4653136"/>
            <a:ext cx="2701826" cy="134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4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4000" b="1" dirty="0" smtClean="0">
                <a:latin typeface="맑은 고딕" pitchFamily="50" charset="-127"/>
                <a:ea typeface="맑은 고딕" pitchFamily="50" charset="-127"/>
              </a:rPr>
              <a:t>삶의 현장</a:t>
            </a:r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=</a:t>
            </a:r>
            <a:r>
              <a:rPr lang="ko-KR" altLang="en-US" sz="4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의료중심</a:t>
            </a:r>
            <a:r>
              <a:rPr lang="en-US" altLang="ko-KR" sz="4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4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실험실</a:t>
            </a:r>
            <a:r>
              <a:rPr lang="en-US" altLang="ko-KR" sz="4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4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기구</a:t>
            </a:r>
          </a:p>
        </p:txBody>
      </p:sp>
      <p:pic>
        <p:nvPicPr>
          <p:cNvPr id="4" name="내용 개체 틀 3" descr="The_Doctor_Luke_Filde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2428868"/>
            <a:ext cx="4038600" cy="2720446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1988" name="내용 개체 틀 6" descr="300px-Tableau_Louis_Pasteur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129" y="2348880"/>
            <a:ext cx="2494144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의사들의 말과 생활습관 </a:t>
            </a:r>
          </a:p>
        </p:txBody>
      </p:sp>
      <p:pic>
        <p:nvPicPr>
          <p:cNvPr id="88067" name="내용 개체 틀 3" descr="200211120223_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672" y="3645024"/>
            <a:ext cx="2160011" cy="1584176"/>
          </a:xfrm>
        </p:spPr>
      </p:pic>
      <p:sp>
        <p:nvSpPr>
          <p:cNvPr id="88068" name="직사각형 4"/>
          <p:cNvSpPr>
            <a:spLocks noChangeArrowheads="1"/>
          </p:cNvSpPr>
          <p:nvPr/>
        </p:nvSpPr>
        <p:spPr bwMode="auto">
          <a:xfrm>
            <a:off x="642939" y="1428751"/>
            <a:ext cx="7858125" cy="18158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4" tIns="45717" rIns="91434" bIns="45717">
            <a:spAutoFit/>
          </a:bodyPr>
          <a:lstStyle/>
          <a:p>
            <a:pPr lvl="1">
              <a:lnSpc>
                <a:spcPct val="200000"/>
              </a:lnSpc>
            </a:pPr>
            <a:r>
              <a:rPr lang="ko-KR" altLang="en-US" sz="2800" b="1" dirty="0" smtClean="0">
                <a:latin typeface="+mj-ea"/>
                <a:ea typeface="+mj-ea"/>
              </a:rPr>
              <a:t>건강을 </a:t>
            </a:r>
            <a:r>
              <a:rPr lang="ko-KR" altLang="en-US" sz="2800" b="1" dirty="0">
                <a:latin typeface="+mj-ea"/>
                <a:ea typeface="+mj-ea"/>
              </a:rPr>
              <a:t>위해서는 의사가 시키는 대로 해야지</a:t>
            </a:r>
            <a:r>
              <a:rPr lang="en-US" altLang="ko-KR" sz="2800" b="1" dirty="0">
                <a:latin typeface="+mj-ea"/>
                <a:ea typeface="+mj-ea"/>
              </a:rPr>
              <a:t>, 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pPr lvl="1">
              <a:lnSpc>
                <a:spcPct val="200000"/>
              </a:lnSpc>
            </a:pPr>
            <a:r>
              <a:rPr lang="ko-KR" altLang="en-US" sz="2800" b="1" dirty="0" smtClean="0">
                <a:latin typeface="+mj-ea"/>
                <a:ea typeface="+mj-ea"/>
              </a:rPr>
              <a:t>의사가 </a:t>
            </a:r>
            <a:r>
              <a:rPr lang="ko-KR" altLang="en-US" sz="2800" b="1" dirty="0">
                <a:latin typeface="+mj-ea"/>
                <a:ea typeface="+mj-ea"/>
              </a:rPr>
              <a:t>하는 것을 따라 해서는 안 </a:t>
            </a:r>
            <a:r>
              <a:rPr lang="ko-KR" altLang="en-US" sz="2800" b="1" dirty="0" smtClean="0">
                <a:latin typeface="+mj-ea"/>
                <a:ea typeface="+mj-ea"/>
              </a:rPr>
              <a:t>된다</a:t>
            </a:r>
            <a:r>
              <a:rPr lang="en-US" altLang="ko-KR" sz="2800" b="1" dirty="0" smtClean="0">
                <a:latin typeface="+mj-ea"/>
                <a:ea typeface="+mj-ea"/>
              </a:rPr>
              <a:t>.</a:t>
            </a:r>
            <a:endParaRPr lang="en-US" altLang="ko-KR" sz="2800" b="1" dirty="0">
              <a:latin typeface="+mj-ea"/>
              <a:ea typeface="+mj-ea"/>
            </a:endParaRPr>
          </a:p>
        </p:txBody>
      </p:sp>
      <p:pic>
        <p:nvPicPr>
          <p:cNvPr id="5" name="내용 개체 틀 5" descr="200209050307_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92080" y="3573016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ko-KR" altLang="en-US" sz="6000" b="1" dirty="0" smtClean="0">
                <a:solidFill>
                  <a:srgbClr val="0000FF"/>
                </a:solidFill>
                <a:latin typeface="+mj-ea"/>
              </a:rPr>
              <a:t>가장 큰 불만</a:t>
            </a: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437574"/>
          </a:xfrm>
          <a:noFill/>
        </p:spPr>
        <p:txBody>
          <a:bodyPr/>
          <a:lstStyle/>
          <a:p>
            <a:pPr lvl="1">
              <a:lnSpc>
                <a:spcPct val="20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자세한 설명 없이 시키는 대로 진료만 받으라는 의료진의 태도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20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환자 입장에서 이것 저것 물어보고 싶어도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20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딱 부러지게 설명해주지 않거나 “나가보라”고 핀잔 주는 의료진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260648"/>
            <a:ext cx="2592288" cy="176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월이 오면</a:t>
            </a:r>
            <a:r>
              <a:rPr lang="en-US" altLang="ko-KR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b="1" dirty="0" smtClean="0">
                <a:solidFill>
                  <a:srgbClr val="040DBC"/>
                </a:solidFill>
                <a:latin typeface="맑은 고딕" pitchFamily="50" charset="-127"/>
                <a:ea typeface="맑은 고딕" pitchFamily="50" charset="-127"/>
              </a:rPr>
              <a:t>책과 현실의 경계</a:t>
            </a:r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3"/>
          </a:xfrm>
          <a:noFill/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인턴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배우는 동시에 환자를 볼 권리를 가진다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요새를 지키는 독수리 오형제처럼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..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임상 기술이 덜 닦인 채로 병원에 나온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'3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월의 인턴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은 실수 연발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….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실수에서 깨달은 뼈아픈 교훈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한 번 찌르면 될 주사를 두세 번 찔러도 실패하는 경우가 잦다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의사는 환자에게 애정을 가지는 것은 혐오감을 가질 때보다 더 위험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감정적 오류</a:t>
            </a:r>
            <a:r>
              <a:rPr lang="en-US" altLang="ko-KR" sz="16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 affective error) , </a:t>
            </a:r>
            <a:r>
              <a:rPr lang="ko-KR" altLang="en-US" sz="16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호감의 유혹</a:t>
            </a:r>
            <a:endParaRPr lang="en-US" altLang="ko-KR" sz="16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가능하면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'3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월의 환자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가 되는 것을 피하는 게 좋지만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불가피하다면 인턴들의 실습에 기꺼이 응할 준비가 되어 있어야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제목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8229600" cy="113982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5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5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월의 병원</a:t>
            </a:r>
            <a:endParaRPr lang="ko-KR" altLang="en-US" sz="54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03" name="내용 개체 틀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64495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학생시절 의사 흉내를 내면서 받은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‘all A’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그러나 오늘의 나는 영락없는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‘F’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주치의가 학생을 가르치는 상황에서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유효한 진단에 도달하는 걸리는 시간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대략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20~30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(PBL)</a:t>
            </a:r>
          </a:p>
          <a:p>
            <a:pPr lvl="1">
              <a:lnSpc>
                <a:spcPct val="150000"/>
              </a:lnSpc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노련한 임상의의 경우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; About 20 sec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경험이 쌓이면 환자의 성격이나 특성을 파악하여 병세를 쉽게 설명하는 노하우가 생기지만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 시기에는 교과서적인 상담만 하게 되니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'3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월의 병원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에는 오해도 많고 다툼도 많다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40DBC"/>
                </a:solidFill>
                <a:latin typeface="+mj-ea"/>
              </a:rPr>
              <a:t>한국병원의 교육</a:t>
            </a:r>
            <a:r>
              <a:rPr lang="en-US" altLang="ko-KR" b="1" dirty="0" smtClean="0">
                <a:solidFill>
                  <a:srgbClr val="040DBC"/>
                </a:solidFill>
                <a:latin typeface="+mj-ea"/>
              </a:rPr>
              <a:t>(</a:t>
            </a:r>
            <a:r>
              <a:rPr lang="ko-KR" altLang="en-US" b="1" dirty="0" smtClean="0">
                <a:solidFill>
                  <a:srgbClr val="040DBC"/>
                </a:solidFill>
                <a:latin typeface="+mj-ea"/>
              </a:rPr>
              <a:t>장인중심</a:t>
            </a:r>
            <a:r>
              <a:rPr lang="en-US" altLang="ko-KR" b="1" dirty="0" smtClean="0">
                <a:solidFill>
                  <a:srgbClr val="040DBC"/>
                </a:solidFill>
                <a:latin typeface="+mj-ea"/>
              </a:rPr>
              <a:t>)</a:t>
            </a:r>
            <a:endParaRPr lang="ko-KR" altLang="en-US" b="1" dirty="0" smtClean="0">
              <a:solidFill>
                <a:srgbClr val="040DBC"/>
              </a:solidFill>
              <a:latin typeface="+mj-ea"/>
            </a:endParaRPr>
          </a:p>
        </p:txBody>
      </p:sp>
      <p:sp>
        <p:nvSpPr>
          <p:cNvPr id="33795" name="내용 개체 틀 2"/>
          <p:cNvSpPr>
            <a:spLocks noGrp="1"/>
          </p:cNvSpPr>
          <p:nvPr>
            <p:ph idx="1"/>
          </p:nvPr>
        </p:nvSpPr>
        <p:spPr>
          <a:xfrm>
            <a:off x="500063" y="1484784"/>
            <a:ext cx="8229600" cy="4536505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아직도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도제식으로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선배 의사가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맘에 드는 후배 의사에게 기술을 전수하는 경우가 많다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어떤 의사는 이렇게 대응하고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다른 의사는 저렇게 처리할 때도 적지 않다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그렇다 보니 매년 똑같은 실수와 미숙함이 반복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의사로서 가장 힘든 일은 실수를 통해서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그것도 사람의 생명을 담보로 한 실수를 통해서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가장 큰 교훈을 얻는다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4756" name="내용 개체 틀 3" descr="2007090600103_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4077072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미국병원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</a:rPr>
              <a:t>(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시스템중심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</a:rPr>
              <a:t>)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 </a:t>
            </a:r>
          </a:p>
        </p:txBody>
      </p:sp>
      <p:sp>
        <p:nvSpPr>
          <p:cNvPr id="34819" name="내용 개체 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08512"/>
          </a:xfrm>
          <a:noFill/>
        </p:spPr>
        <p:txBody>
          <a:bodyPr/>
          <a:lstStyle/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임상 기술 매뉴얼을 만들어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실전에 바로 써먹을 수 있도록 의과대학생을 가르친다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모든 진료가 매뉴얼화되어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누가 언제든 환자를 상대하더라도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그것에 기초해 움직이도록 하고 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사람이 바뀌어도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휴일이 되어도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모든 진료가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년 내내 똑같이 이뤄지도록 규범화되어야 한다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'3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월의 환자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 인내심에만 기댈 수는 없는 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환자와 의사</a:t>
            </a:r>
            <a:r>
              <a:rPr lang="en-US" altLang="ko-KR" sz="5400" b="1" dirty="0" smtClean="0">
                <a:solidFill>
                  <a:srgbClr val="0000FF"/>
                </a:solidFill>
                <a:latin typeface="+mj-ea"/>
              </a:rPr>
              <a:t>, </a:t>
            </a:r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왜 대화 없나</a:t>
            </a:r>
            <a:endParaRPr lang="ko-KR" altLang="en-US" sz="5400" dirty="0" smtClean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11267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3"/>
          </a:xfrm>
          <a:noFill/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요즘 대학병원들이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환자 진료 시간을 늘리려는 노력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당초 정해진 예약 시간에 맞춰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정시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定時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진료를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하겠다고 선언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진료 시간을 늘리기 위해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한 명의 의사가 하루에 보는 환자 수를 제한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악명 높은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'3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시간 대기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3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분 진료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는 아니더라도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진료 시간이 너무 짧은 것에 대해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환자들의 불만이 높아지자 내놓은 조치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5" y="4221088"/>
            <a:ext cx="2751609" cy="186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0"/>
            <a:ext cx="7623175" cy="22650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o-KR" altLang="en-US" sz="4800" b="1" dirty="0" smtClean="0">
                <a:latin typeface="+mj-ea"/>
              </a:rPr>
              <a:t>소통</a:t>
            </a:r>
            <a:r>
              <a:rPr lang="en-US" altLang="ko-KR" sz="4800" b="1" dirty="0" smtClean="0">
                <a:latin typeface="+mj-ea"/>
              </a:rPr>
              <a:t>;</a:t>
            </a:r>
            <a:r>
              <a:rPr lang="ko-KR" altLang="en-US" sz="4800" b="1" dirty="0" smtClean="0">
                <a:latin typeface="+mj-ea"/>
              </a:rPr>
              <a:t>어떻게 할 것인가</a:t>
            </a:r>
            <a:r>
              <a:rPr lang="en-US" altLang="ko-KR" sz="4800" b="1" dirty="0" smtClean="0">
                <a:latin typeface="+mj-ea"/>
              </a:rPr>
              <a:t>?</a:t>
            </a:r>
            <a:br>
              <a:rPr lang="en-US" altLang="ko-KR" sz="4800" b="1" dirty="0" smtClean="0">
                <a:latin typeface="+mj-ea"/>
              </a:rPr>
            </a:br>
            <a:r>
              <a:rPr lang="ko-KR" altLang="en-US" sz="4800" b="1" dirty="0" smtClean="0">
                <a:solidFill>
                  <a:srgbClr val="0070C0"/>
                </a:solidFill>
                <a:latin typeface="+mj-ea"/>
              </a:rPr>
              <a:t>환자</a:t>
            </a:r>
            <a:r>
              <a:rPr lang="en-US" altLang="ko-KR" sz="4800" b="1" dirty="0" smtClean="0">
                <a:solidFill>
                  <a:srgbClr val="0070C0"/>
                </a:solidFill>
                <a:latin typeface="+mj-ea"/>
              </a:rPr>
              <a:t>-</a:t>
            </a:r>
            <a:r>
              <a:rPr lang="ko-KR" altLang="en-US" sz="4800" b="1" dirty="0" smtClean="0">
                <a:solidFill>
                  <a:srgbClr val="0070C0"/>
                </a:solidFill>
                <a:latin typeface="+mj-ea"/>
              </a:rPr>
              <a:t>의사</a:t>
            </a:r>
            <a:endParaRPr lang="en-US" altLang="ko-KR" sz="4800" b="1" dirty="0" smtClean="0">
              <a:solidFill>
                <a:srgbClr val="0070C0"/>
              </a:solidFill>
              <a:latin typeface="+mj-ea"/>
            </a:endParaRPr>
          </a:p>
        </p:txBody>
      </p:sp>
      <p:pic>
        <p:nvPicPr>
          <p:cNvPr id="5" name="내용 개체 틀 4" descr="sex_drive_killers_s3_arguing_couple_on_sof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31840" y="3789040"/>
            <a:ext cx="3039641" cy="20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33CC"/>
                </a:solidFill>
              </a:rPr>
              <a:t>세부전공별 분류</a:t>
            </a:r>
            <a:endParaRPr lang="ko-KR" alt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5501075"/>
              </p:ext>
            </p:extLst>
          </p:nvPr>
        </p:nvGraphicFramePr>
        <p:xfrm>
          <a:off x="323528" y="1556792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>
            <p:extLst>
              <p:ext uri="{D42A27DB-BD31-4B8C-83A1-F6EECF244321}">
                <p14:modId xmlns="" xmlns:p14="http://schemas.microsoft.com/office/powerpoint/2010/main" val="673823748"/>
              </p:ext>
            </p:extLst>
          </p:nvPr>
        </p:nvGraphicFramePr>
        <p:xfrm>
          <a:off x="6444208" y="1340768"/>
          <a:ext cx="24482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제목 1"/>
          <p:cNvSpPr txBox="1">
            <a:spLocks/>
          </p:cNvSpPr>
          <p:nvPr/>
        </p:nvSpPr>
        <p:spPr>
          <a:xfrm>
            <a:off x="251520" y="1183829"/>
            <a:ext cx="79208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명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5386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42299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사회는 환자와 소통 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잘하는 의사를 요구</a:t>
            </a:r>
            <a:endParaRPr lang="ko-KR" altLang="en-US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2060849"/>
            <a:ext cx="8075240" cy="40700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최근의 화두로 급부상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분 진료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시대의 막 내림과 함께 질병을 넘어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인간을 온전히 이해하는 의사 양성 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의학계의 공통 과제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국내에서도 의료인문학이 논의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의사국가시험에 실기시험을 도입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7" y="3933057"/>
            <a:ext cx="2895625" cy="19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0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포도주와 의사는 오래될수록 좋다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ko-KR" sz="3600" b="1" dirty="0" smtClean="0">
                <a:latin typeface="+mj-ea"/>
              </a:rPr>
              <a:t/>
            </a:r>
            <a:br>
              <a:rPr lang="en-US" altLang="ko-KR" sz="3600" b="1" dirty="0" smtClean="0">
                <a:latin typeface="+mj-ea"/>
              </a:rPr>
            </a:br>
            <a:r>
              <a:rPr lang="en-US" altLang="ko-KR" sz="3600" b="1" dirty="0" smtClean="0">
                <a:latin typeface="+mj-ea"/>
              </a:rPr>
              <a:t>Communication System</a:t>
            </a:r>
            <a:endParaRPr lang="ko-KR" altLang="en-US" sz="3600" b="1" dirty="0">
              <a:latin typeface="+mj-ea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996952"/>
            <a:ext cx="3787779" cy="25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진료실 풍경 </a:t>
            </a:r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9050"/>
          </a:xfrm>
          <a:noFill/>
        </p:spPr>
        <p:txBody>
          <a:bodyPr>
            <a:normAutofit fontScale="85000" lnSpcReduction="10000"/>
          </a:bodyPr>
          <a:lstStyle/>
          <a:p>
            <a:pPr lvl="1">
              <a:lnSpc>
                <a:spcPct val="20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진료 시간이 짧은 것도 문제지만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20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요즘에는 그 안에서의 진찰 분위기도 삭막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20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환자의 진료기록과 의료영상이 전산화되면서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의사가 환자 얼굴 대신 컴퓨터 모니터를 보는 시간이 많아졌다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20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의사는 모니터를 보고 있고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20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환자는 의사의 옆 얼굴만 보고 있는 곳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200000"/>
              </a:lnSpc>
              <a:defRPr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'IT'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발달로 의사들에 의한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따뜻한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시선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視線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치료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'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부족 현상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endParaRPr lang="ko-KR" altLang="en-US" sz="16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260648"/>
            <a:ext cx="25432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의료커뮤니케이션 학회 </a:t>
            </a: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488" cy="3686175"/>
          </a:xfrm>
          <a:noFill/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의사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명 중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명은 환자에게 질병에 대해 잘 설명했다고 생각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환자의 절반은 의사의 설명을 이해하지 못하는 것으로 조사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의사가 쓰는 용어에 대한 환자의 이해도가 다르고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서로 관심사가 다른 탓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환자들은 치료 과정을 궁금해하지만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의사들은 결과에 집중하는 경향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573016"/>
            <a:ext cx="2448272" cy="16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472488" cy="4320481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환자는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겉으로 보이는 것에 민감하고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의사는 몸 안의 것에 더 예민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환자는 감성에 치우치고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의사는 이성에 의존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=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금성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의사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=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화성에서 왔기 때문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똑같은 한국말로 대화해도 의사소통에 문제가 생길 여지가 크니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절대적인 진료 시간이라도 충분해야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우리나라는 이것이 구조적으로 불가능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한국 병원의 진료비 지급 구조에는 시간개념이 없기 때문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우리의 의료제도는 진흙탕에서 수레를 끄는 것과 같다 </a:t>
            </a:r>
            <a:endParaRPr lang="ko-KR" altLang="en-US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500035" y="357166"/>
            <a:ext cx="4469481" cy="7078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34" tIns="45717" rIns="91434" bIns="45717">
            <a:spAutoFit/>
          </a:bodyPr>
          <a:lstStyle/>
          <a:p>
            <a:r>
              <a:rPr lang="ko-KR" altLang="en-US" sz="4000" b="1" dirty="0" smtClean="0">
                <a:solidFill>
                  <a:srgbClr val="0000FF"/>
                </a:solidFill>
                <a:latin typeface="+mj-ea"/>
                <a:ea typeface="+mj-ea"/>
              </a:rPr>
              <a:t>의료 커뮤니케이션</a:t>
            </a:r>
            <a:endParaRPr lang="ko-KR" altLang="en-US" sz="4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4" name="내용 개체 틀 3" descr="11_loka82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868144" y="836712"/>
            <a:ext cx="1728192" cy="25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o-KR" altLang="en-US" sz="5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진찰비는 똑같다</a:t>
            </a:r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  <a:noFill/>
        </p:spPr>
        <p:txBody>
          <a:bodyPr/>
          <a:lstStyle/>
          <a:p>
            <a:pPr lvl="1">
              <a:defRPr/>
            </a:pPr>
            <a:r>
              <a:rPr lang="ko-KR" altLang="en-US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한 사람을 </a:t>
            </a:r>
            <a:r>
              <a:rPr lang="en-US" altLang="ko-KR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분 진료했건 </a:t>
            </a:r>
            <a:r>
              <a:rPr lang="en-US" altLang="ko-KR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…….3</a:t>
            </a:r>
            <a:r>
              <a:rPr lang="ko-KR" altLang="en-US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분 진료했건 진찰비는</a:t>
            </a:r>
            <a:r>
              <a:rPr lang="en-US" altLang="ko-KR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lvl="1">
              <a:defRPr/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진료한 환자 수만큼 진찰료를 받을 뿐이다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병원 입장에서는 진료시간을 늘리는 것보다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  <a:defRPr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                         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환자 수를 늘려야 수익이 남는 구조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  <a:defRPr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미국 병원은 환자의 상태에 따라 진료시간을 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등급으로 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증세가 심각하여 충분한 진찰과 대화가 필요한 환자는 의사가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시간을 길게 쓰고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	</a:t>
            </a:r>
          </a:p>
          <a:p>
            <a:pPr lvl="2"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단순히 먹던 고혈압 약을 다시 타 가는 경우는 진료 시간을 짧게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여기에 맞춰 진찰료에 차등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그 차이가 최대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배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260648"/>
            <a:ext cx="2304256" cy="15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chemeClr val="tx1"/>
                </a:solidFill>
                <a:latin typeface="+mj-ea"/>
              </a:rPr>
              <a:t>내가 만일 어느 날 환자가 된다면 </a:t>
            </a:r>
          </a:p>
        </p:txBody>
      </p:sp>
      <p:sp>
        <p:nvSpPr>
          <p:cNvPr id="67587" name="내용 개체 틀 2"/>
          <p:cNvSpPr>
            <a:spLocks noGrp="1"/>
          </p:cNvSpPr>
          <p:nvPr>
            <p:ph sz="half" idx="1"/>
          </p:nvPr>
        </p:nvSpPr>
        <p:spPr>
          <a:xfrm>
            <a:off x="971601" y="1600201"/>
            <a:ext cx="7672366" cy="4530725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어떤 의사를 찾아가야 할지 고민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물론 최고 실력을 갖춘 데다 인간적으로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따뜻한 의사가 있다면 선택의 고민이 없겠지만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그런 의사는 흔치 않은 게 현실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의사를 두 가지 극단적 부류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4400" dirty="0" smtClean="0">
                <a:latin typeface="+mj-ea"/>
                <a:ea typeface="+mj-ea"/>
              </a:rPr>
              <a:t>'</a:t>
            </a:r>
            <a:r>
              <a:rPr lang="ko-KR" altLang="en-US" sz="4400" b="1" dirty="0" smtClean="0">
                <a:latin typeface="+mj-ea"/>
                <a:ea typeface="+mj-ea"/>
              </a:rPr>
              <a:t>불친절하지만 실력 있는 의사</a:t>
            </a:r>
            <a:r>
              <a:rPr lang="en-US" altLang="ko-KR" sz="4400" b="1" dirty="0" smtClean="0">
                <a:latin typeface="+mj-ea"/>
                <a:ea typeface="+mj-ea"/>
              </a:rPr>
              <a:t>‘</a:t>
            </a:r>
          </a:p>
          <a:p>
            <a:pPr lvl="1">
              <a:lnSpc>
                <a:spcPct val="150000"/>
              </a:lnSpc>
            </a:pPr>
            <a:r>
              <a:rPr lang="en-US" altLang="ko-KR" sz="4400" b="1" dirty="0" smtClean="0">
                <a:latin typeface="+mj-ea"/>
                <a:ea typeface="+mj-ea"/>
              </a:rPr>
              <a:t>'</a:t>
            </a:r>
            <a:r>
              <a:rPr lang="ko-KR" altLang="en-US" sz="4400" b="1" dirty="0" smtClean="0">
                <a:latin typeface="+mj-ea"/>
                <a:ea typeface="+mj-ea"/>
              </a:rPr>
              <a:t>따뜻하지만 무능한 의사</a:t>
            </a:r>
            <a:r>
              <a:rPr lang="en-US" altLang="ko-KR" sz="4400" b="1" dirty="0" smtClean="0">
                <a:latin typeface="+mj-ea"/>
                <a:ea typeface="+mj-ea"/>
              </a:rPr>
              <a:t>’</a:t>
            </a:r>
            <a:endParaRPr lang="ko-KR" altLang="en-US" sz="44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제목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229600" cy="113982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실력</a:t>
            </a:r>
            <a:r>
              <a:rPr lang="en-US" altLang="ko-KR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병을 낫게 하고 </a:t>
            </a:r>
            <a:r>
              <a:rPr lang="en-US" altLang="ko-KR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따스함</a:t>
            </a:r>
            <a:r>
              <a:rPr lang="en-US" altLang="ko-KR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3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사람을 낫게 하는 공식</a:t>
            </a:r>
          </a:p>
        </p:txBody>
      </p:sp>
      <p:sp>
        <p:nvSpPr>
          <p:cNvPr id="31747" name="내용 개체 틀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7875"/>
          </a:xfrm>
          <a:noFill/>
        </p:spPr>
        <p:txBody>
          <a:bodyPr>
            <a:normAutofit fontScale="77500" lnSpcReduction="20000"/>
          </a:bodyPr>
          <a:lstStyle/>
          <a:p>
            <a:pPr lvl="1">
              <a:lnSpc>
                <a:spcPct val="170000"/>
              </a:lnSpc>
              <a:buNone/>
              <a:defRPr/>
            </a:pP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결국 의사가 환자가 되어 의사를 고를 때 출발점은 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역시 실력 있는 의사였다</a:t>
            </a:r>
            <a:r>
              <a:rPr lang="en-US" altLang="ko-KR" sz="2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70000"/>
              </a:lnSpc>
              <a:defRPr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하지만 이후 의사를 믿고 따르는 방식은 달랐다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vl="1">
              <a:lnSpc>
                <a:spcPct val="170000"/>
              </a:lnSpc>
              <a:defRPr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최근 의료 장비의 발달과 치료법의 표준화 등으로 </a:t>
            </a: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  <a:buNone/>
              <a:defRPr/>
            </a:pP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                        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의사들의 실력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수준이 점점 평준화되고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>
              <a:lnSpc>
                <a:spcPct val="170000"/>
              </a:lnSpc>
              <a:defRPr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앞으로 어떤 의사가 더 주목 받을지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                     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환자들은 어떤 의사를 더 선호할지 자명해</a:t>
            </a: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endParaRPr lang="ko-KR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chemeClr val="bg1"/>
                </a:solidFill>
              </a:rPr>
              <a:t>작은 실수가 하나가</a:t>
            </a:r>
            <a:endParaRPr lang="ko-KR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9600" dirty="0" smtClean="0">
                <a:latin typeface="나눔고딕 ExtraBold" pitchFamily="50" charset="-127"/>
                <a:ea typeface="나눔고딕 ExtraBold" pitchFamily="50" charset="-127"/>
              </a:rPr>
              <a:t>		</a:t>
            </a:r>
            <a:r>
              <a:rPr lang="en-US" altLang="ko-KR" sz="9600" dirty="0" smtClean="0">
                <a:latin typeface="+mj-ea"/>
                <a:ea typeface="+mj-ea"/>
              </a:rPr>
              <a:t>GOLFER</a:t>
            </a:r>
          </a:p>
          <a:p>
            <a:pPr>
              <a:buNone/>
            </a:pPr>
            <a:r>
              <a:rPr lang="en-US" altLang="ko-KR" sz="9600" dirty="0" smtClean="0">
                <a:latin typeface="+mj-ea"/>
                <a:ea typeface="+mj-ea"/>
              </a:rPr>
              <a:t>		D</a:t>
            </a:r>
            <a:r>
              <a:rPr lang="en-US" altLang="ko-KR" sz="6000" dirty="0" smtClean="0">
                <a:latin typeface="+mj-ea"/>
                <a:ea typeface="+mj-ea"/>
              </a:rPr>
              <a:t>OCTO</a:t>
            </a:r>
            <a:r>
              <a:rPr lang="en-US" altLang="ko-KR" sz="9600" dirty="0" smtClean="0">
                <a:latin typeface="+mj-ea"/>
                <a:ea typeface="+mj-ea"/>
              </a:rPr>
              <a:t>R</a:t>
            </a:r>
            <a:endParaRPr lang="ko-KR" altLang="en-US" sz="9600" dirty="0">
              <a:latin typeface="+mj-ea"/>
              <a:ea typeface="+mj-ea"/>
            </a:endParaRPr>
          </a:p>
        </p:txBody>
      </p:sp>
      <p:pic>
        <p:nvPicPr>
          <p:cNvPr id="4" name="그림 3" descr="76106_18767_12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3" y="3501008"/>
            <a:ext cx="1918487" cy="189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의료 소송의 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</a:rPr>
              <a:t>70~80%</a:t>
            </a:r>
            <a:endParaRPr lang="ko-KR" altLang="en-US" b="1" dirty="0" smtClean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84995" name="내용 개체 틀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7413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환자 측이 의료진의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설명 부족을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문제삼고 있다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“특히 예견되는 합병증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부작용 등을 사전에 환자에게 자세히 설명해야 분쟁이 일어나지 않는다”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의사들은 ‘설명 부족’을 많은 환자를 봐야 하는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현재의 취약한 의료구조 탓으로 돌린다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병원은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년 전 ‘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설명 간호사제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’ 도입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 smtClean="0"/>
          </a:p>
        </p:txBody>
      </p:sp>
      <p:pic>
        <p:nvPicPr>
          <p:cNvPr id="84996" name="내용 개체 틀 3" descr="200408170349_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335438" flipH="1" flipV="1">
            <a:off x="6063275" y="3964421"/>
            <a:ext cx="2287302" cy="19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680520" cy="37444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altLang="ko-KR" sz="1400" dirty="0" smtClean="0"/>
              <a:t>R1</a:t>
            </a:r>
          </a:p>
          <a:p>
            <a:pPr>
              <a:buNone/>
            </a:pPr>
            <a:r>
              <a:rPr lang="ko-KR" altLang="en-US" sz="1400" dirty="0" smtClean="0"/>
              <a:t>환자취급범위</a:t>
            </a:r>
            <a:r>
              <a:rPr lang="en-US" altLang="ko-KR" sz="1400" dirty="0" smtClean="0"/>
              <a:t>; </a:t>
            </a:r>
            <a:r>
              <a:rPr lang="ko-KR" altLang="en-US" sz="1400" dirty="0" smtClean="0"/>
              <a:t>입원환자 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명</a:t>
            </a:r>
            <a:endParaRPr lang="en-US" altLang="ko-KR" sz="1400" dirty="0" smtClean="0"/>
          </a:p>
          <a:p>
            <a:pPr>
              <a:buNone/>
            </a:pPr>
            <a:endParaRPr lang="ko-KR" alt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1. </a:t>
            </a:r>
            <a:r>
              <a:rPr lang="ko-KR" altLang="en-US" sz="1400" dirty="0" smtClean="0"/>
              <a:t>흉부외과 임상의로서의 기초지식 습득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2. </a:t>
            </a:r>
            <a:r>
              <a:rPr lang="ko-KR" altLang="en-US" sz="1400" dirty="0" smtClean="0"/>
              <a:t>입원환자 및 응급환자의 일차치료를 담당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3. </a:t>
            </a:r>
            <a:r>
              <a:rPr lang="ko-KR" altLang="en-US" sz="1400" dirty="0" err="1" smtClean="0"/>
              <a:t>흉관</a:t>
            </a:r>
            <a:r>
              <a:rPr lang="ko-KR" altLang="en-US" sz="1400" dirty="0" smtClean="0"/>
              <a:t> 삽입술 및 이에 준하는 기초적 술기를 습득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4. </a:t>
            </a:r>
            <a:r>
              <a:rPr lang="ko-KR" altLang="en-US" sz="1400" dirty="0" smtClean="0"/>
              <a:t>대수술 </a:t>
            </a:r>
            <a:r>
              <a:rPr lang="en-US" altLang="ko-KR" sz="1400" dirty="0" smtClean="0"/>
              <a:t>25</a:t>
            </a:r>
            <a:r>
              <a:rPr lang="ko-KR" altLang="en-US" sz="1400" dirty="0" smtClean="0"/>
              <a:t>예를 포함한 수술 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예 이상 참여를 권장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5. </a:t>
            </a:r>
            <a:r>
              <a:rPr lang="ko-KR" altLang="en-US" sz="1400" dirty="0" smtClean="0"/>
              <a:t>담당환자의 의무기록을 담당한다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endParaRPr lang="ko-KR" altLang="en-US" sz="1400" dirty="0"/>
          </a:p>
        </p:txBody>
      </p:sp>
      <p:sp>
        <p:nvSpPr>
          <p:cNvPr id="6" name="내용 개체 틀 2"/>
          <p:cNvSpPr>
            <a:spLocks noGrp="1"/>
          </p:cNvSpPr>
          <p:nvPr>
            <p:ph sz="half" idx="2"/>
          </p:nvPr>
        </p:nvSpPr>
        <p:spPr>
          <a:xfrm>
            <a:off x="4860032" y="332656"/>
            <a:ext cx="4176464" cy="374426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sz="1400" dirty="0" smtClean="0"/>
              <a:t>R2</a:t>
            </a:r>
          </a:p>
          <a:p>
            <a:pPr marL="342900" indent="-342900">
              <a:lnSpc>
                <a:spcPct val="170000"/>
              </a:lnSpc>
              <a:buNone/>
            </a:pPr>
            <a:r>
              <a:rPr lang="en-US" altLang="ko-KR" sz="1400" dirty="0" smtClean="0"/>
              <a:t>1. </a:t>
            </a:r>
            <a:r>
              <a:rPr lang="ko-KR" altLang="en-US" sz="1400" dirty="0" smtClean="0"/>
              <a:t>흉부외과 분야의 각종 특수검사에 참여하고 </a:t>
            </a:r>
            <a:endParaRPr lang="en-US" altLang="ko-KR" sz="1400" dirty="0" smtClean="0"/>
          </a:p>
          <a:p>
            <a:pPr marL="342900" indent="-342900">
              <a:lnSpc>
                <a:spcPct val="170000"/>
              </a:lnSpc>
              <a:buNone/>
            </a:pPr>
            <a:r>
              <a:rPr lang="en-US" altLang="ko-KR" sz="1400" dirty="0" smtClean="0"/>
              <a:t>    </a:t>
            </a:r>
            <a:r>
              <a:rPr lang="ko-KR" altLang="en-US" sz="1400" dirty="0" smtClean="0"/>
              <a:t>결과판독을 습득</a:t>
            </a:r>
            <a:endParaRPr lang="en-US" altLang="ko-KR" sz="1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1400" dirty="0" smtClean="0"/>
              <a:t>2. </a:t>
            </a:r>
            <a:r>
              <a:rPr lang="ko-KR" altLang="en-US" sz="1400" dirty="0" smtClean="0"/>
              <a:t>수술 후 환자의 집중치료에 적극 참여</a:t>
            </a:r>
            <a:endParaRPr lang="en-US" altLang="ko-KR" sz="1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1400" dirty="0" smtClean="0"/>
              <a:t>3. </a:t>
            </a:r>
            <a:r>
              <a:rPr lang="ko-KR" altLang="en-US" sz="1400" dirty="0" smtClean="0"/>
              <a:t>인턴 및 </a:t>
            </a:r>
            <a:r>
              <a:rPr lang="en-US" altLang="ko-KR" sz="1400" dirty="0" smtClean="0"/>
              <a:t>1</a:t>
            </a:r>
            <a:r>
              <a:rPr lang="ko-KR" altLang="en-US" sz="1400" dirty="0" err="1" smtClean="0"/>
              <a:t>년차</a:t>
            </a:r>
            <a:r>
              <a:rPr lang="ko-KR" altLang="en-US" sz="1400" dirty="0" smtClean="0"/>
              <a:t> 레지던트를 지시 감독</a:t>
            </a:r>
            <a:endParaRPr lang="en-US" altLang="ko-KR" sz="1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1400" dirty="0" smtClean="0"/>
              <a:t>4. </a:t>
            </a:r>
            <a:r>
              <a:rPr lang="ko-KR" altLang="en-US" sz="1400" dirty="0" smtClean="0"/>
              <a:t>흉부외과 영역의 </a:t>
            </a:r>
            <a:r>
              <a:rPr lang="ko-KR" altLang="en-US" sz="1400" dirty="0" err="1" smtClean="0"/>
              <a:t>소수술에</a:t>
            </a:r>
            <a:r>
              <a:rPr lang="ko-KR" altLang="en-US" sz="1400" dirty="0" smtClean="0"/>
              <a:t> 필요한 술기를 습득</a:t>
            </a:r>
            <a:endParaRPr lang="en-US" altLang="ko-KR" sz="1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1400" dirty="0" smtClean="0"/>
              <a:t>5. </a:t>
            </a:r>
            <a:r>
              <a:rPr lang="ko-KR" altLang="en-US" sz="1400" dirty="0" smtClean="0"/>
              <a:t>대수술 </a:t>
            </a:r>
            <a:r>
              <a:rPr lang="en-US" altLang="ko-KR" sz="1400" dirty="0" smtClean="0"/>
              <a:t>25</a:t>
            </a:r>
            <a:r>
              <a:rPr lang="ko-KR" altLang="en-US" sz="1400" dirty="0" err="1" smtClean="0"/>
              <a:t>례를</a:t>
            </a:r>
            <a:r>
              <a:rPr lang="ko-KR" altLang="en-US" sz="1400" dirty="0" smtClean="0"/>
              <a:t> 포함한 수술 </a:t>
            </a:r>
            <a:r>
              <a:rPr lang="en-US" altLang="ko-KR" sz="1400" dirty="0" smtClean="0"/>
              <a:t>50</a:t>
            </a:r>
            <a:r>
              <a:rPr lang="ko-KR" altLang="en-US" sz="1400" dirty="0" err="1" smtClean="0"/>
              <a:t>례</a:t>
            </a:r>
            <a:r>
              <a:rPr lang="ko-KR" altLang="en-US" sz="1400" dirty="0" smtClean="0"/>
              <a:t> 이상 참여권장</a:t>
            </a:r>
            <a:endParaRPr lang="en-US" altLang="ko-KR" sz="14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1400" dirty="0" smtClean="0"/>
              <a:t>6. </a:t>
            </a:r>
            <a:r>
              <a:rPr lang="ko-KR" altLang="en-US" sz="1400" dirty="0" smtClean="0"/>
              <a:t>담당환자의 의무기록을 담당</a:t>
            </a:r>
            <a:endParaRPr lang="en-US" altLang="ko-KR" sz="14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79512" y="4149080"/>
            <a:ext cx="8784976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1400" b="1" dirty="0" smtClean="0">
                <a:latin typeface="+mj-ea"/>
                <a:ea typeface="+mj-ea"/>
              </a:rPr>
              <a:t>학술회의참석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b="1" dirty="0" smtClean="0">
                <a:latin typeface="+mj-ea"/>
                <a:ea typeface="+mj-ea"/>
              </a:rPr>
              <a:t>	</a:t>
            </a:r>
            <a:r>
              <a:rPr lang="ko-KR" altLang="en-US" sz="1400" b="1" dirty="0" smtClean="0">
                <a:latin typeface="+mj-ea"/>
                <a:ea typeface="+mj-ea"/>
              </a:rPr>
              <a:t>원내 </a:t>
            </a:r>
            <a:r>
              <a:rPr lang="en-US" altLang="ko-KR" sz="1400" b="1" dirty="0" smtClean="0">
                <a:latin typeface="+mj-ea"/>
                <a:ea typeface="+mj-ea"/>
              </a:rPr>
              <a:t>50</a:t>
            </a:r>
            <a:r>
              <a:rPr lang="ko-KR" altLang="en-US" sz="1400" b="1" dirty="0" smtClean="0">
                <a:latin typeface="+mj-ea"/>
                <a:ea typeface="+mj-ea"/>
              </a:rPr>
              <a:t>회 이상</a:t>
            </a:r>
            <a:r>
              <a:rPr lang="en-US" altLang="ko-KR" sz="1400" b="1" dirty="0" smtClean="0"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latin typeface="+mj-ea"/>
                <a:ea typeface="+mj-ea"/>
              </a:rPr>
              <a:t>외부</a:t>
            </a:r>
            <a:r>
              <a:rPr lang="en-US" altLang="ko-KR" sz="1400" b="1" dirty="0" smtClean="0">
                <a:latin typeface="+mj-ea"/>
                <a:ea typeface="+mj-ea"/>
              </a:rPr>
              <a:t>(</a:t>
            </a:r>
            <a:r>
              <a:rPr lang="ko-KR" altLang="en-US" sz="1400" b="1" dirty="0" smtClean="0">
                <a:latin typeface="+mj-ea"/>
                <a:ea typeface="+mj-ea"/>
              </a:rPr>
              <a:t>집담회 수준이상</a:t>
            </a:r>
            <a:r>
              <a:rPr lang="en-US" altLang="ko-KR" sz="1400" b="1" dirty="0" smtClean="0">
                <a:latin typeface="+mj-ea"/>
                <a:ea typeface="+mj-ea"/>
              </a:rPr>
              <a:t>) 2</a:t>
            </a:r>
            <a:r>
              <a:rPr lang="ko-KR" altLang="en-US" sz="1400" b="1" dirty="0" smtClean="0">
                <a:latin typeface="+mj-ea"/>
                <a:ea typeface="+mj-ea"/>
              </a:rPr>
              <a:t>회 이상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FF00"/>
                </a:solidFill>
                <a:latin typeface="+mj-ea"/>
                <a:ea typeface="+mj-ea"/>
              </a:rPr>
              <a:t>논 문 제 출</a:t>
            </a:r>
            <a:r>
              <a:rPr lang="en-US" altLang="ko-KR" sz="1400" b="1" dirty="0" smtClean="0">
                <a:solidFill>
                  <a:srgbClr val="FFFF00"/>
                </a:solidFill>
                <a:latin typeface="+mj-ea"/>
                <a:ea typeface="+mj-ea"/>
              </a:rPr>
              <a:t>:</a:t>
            </a:r>
            <a:r>
              <a:rPr lang="ko-KR" altLang="en-US" sz="1400" dirty="0" smtClean="0">
                <a:solidFill>
                  <a:srgbClr val="FFFF00"/>
                </a:solidFill>
              </a:rPr>
              <a:t> 수련기간 중 </a:t>
            </a:r>
            <a:r>
              <a:rPr lang="en-US" altLang="ko-KR" sz="1400" dirty="0" smtClean="0">
                <a:solidFill>
                  <a:srgbClr val="FFFF00"/>
                </a:solidFill>
              </a:rPr>
              <a:t>3</a:t>
            </a:r>
            <a:r>
              <a:rPr lang="ko-KR" altLang="en-US" sz="1400" dirty="0" smtClean="0">
                <a:solidFill>
                  <a:srgbClr val="FFFF00"/>
                </a:solidFill>
              </a:rPr>
              <a:t>편 이상을 대한흉부외과학회지에 게재하여야 한다</a:t>
            </a:r>
            <a:r>
              <a:rPr lang="en-US" altLang="ko-KR" sz="1400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FFFF00"/>
                </a:solidFill>
              </a:rPr>
              <a:t>	 3</a:t>
            </a:r>
            <a:r>
              <a:rPr lang="ko-KR" altLang="en-US" sz="1400" dirty="0" smtClean="0">
                <a:solidFill>
                  <a:srgbClr val="FFFF00"/>
                </a:solidFill>
              </a:rPr>
              <a:t>편의 논문 중 </a:t>
            </a:r>
            <a:r>
              <a:rPr lang="en-US" altLang="ko-KR" sz="1400" dirty="0" smtClean="0">
                <a:solidFill>
                  <a:srgbClr val="FFFF00"/>
                </a:solidFill>
              </a:rPr>
              <a:t>1</a:t>
            </a:r>
            <a:r>
              <a:rPr lang="ko-KR" altLang="en-US" sz="1400" dirty="0" smtClean="0">
                <a:solidFill>
                  <a:srgbClr val="FFFF00"/>
                </a:solidFill>
              </a:rPr>
              <a:t>편은 원저나 임상연구 논문이어야 하고</a:t>
            </a:r>
            <a:r>
              <a:rPr lang="en-US" altLang="ko-KR" sz="1400" dirty="0" smtClean="0">
                <a:solidFill>
                  <a:srgbClr val="FFFF00"/>
                </a:solidFill>
              </a:rPr>
              <a:t>, </a:t>
            </a:r>
            <a:r>
              <a:rPr lang="ko-KR" altLang="en-US" sz="1400" dirty="0" smtClean="0">
                <a:solidFill>
                  <a:srgbClr val="FFFF00"/>
                </a:solidFill>
              </a:rPr>
              <a:t>최소한 한편은 제 </a:t>
            </a:r>
            <a:r>
              <a:rPr lang="en-US" altLang="ko-KR" sz="1400" dirty="0" smtClean="0">
                <a:solidFill>
                  <a:srgbClr val="FFFF00"/>
                </a:solidFill>
              </a:rPr>
              <a:t>1</a:t>
            </a:r>
            <a:r>
              <a:rPr lang="ko-KR" altLang="en-US" sz="1400" dirty="0" smtClean="0">
                <a:solidFill>
                  <a:srgbClr val="FFFF00"/>
                </a:solidFill>
              </a:rPr>
              <a:t>저자이어야 한다</a:t>
            </a:r>
            <a:r>
              <a:rPr lang="en-US" altLang="ko-KR" sz="1400" dirty="0" smtClean="0">
                <a:solidFill>
                  <a:srgbClr val="FFFF00"/>
                </a:solidFill>
              </a:rPr>
              <a:t>.</a:t>
            </a:r>
            <a:endParaRPr lang="ko-KR" altLang="en-US" sz="14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타 과 파 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b="1" dirty="0" smtClean="0">
                <a:latin typeface="+mj-ea"/>
                <a:ea typeface="+mj-ea"/>
              </a:rPr>
              <a:t>    </a:t>
            </a:r>
            <a:r>
              <a:rPr lang="ko-KR" altLang="en-US" sz="1400" b="1" dirty="0" smtClean="0">
                <a:latin typeface="+mj-ea"/>
                <a:ea typeface="+mj-ea"/>
              </a:rPr>
              <a:t>외과</a:t>
            </a:r>
            <a:r>
              <a:rPr lang="en-US" altLang="ko-KR" sz="1400" b="1" dirty="0" smtClean="0"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latin typeface="+mj-ea"/>
                <a:ea typeface="+mj-ea"/>
              </a:rPr>
              <a:t>마취통증의학과 등 연관과 중 </a:t>
            </a:r>
            <a:r>
              <a:rPr lang="en-US" altLang="ko-KR" sz="1400" b="1" dirty="0" smtClean="0">
                <a:latin typeface="+mj-ea"/>
                <a:ea typeface="+mj-ea"/>
              </a:rPr>
              <a:t>2</a:t>
            </a:r>
            <a:r>
              <a:rPr lang="ko-KR" altLang="en-US" sz="1400" b="1" dirty="0" smtClean="0">
                <a:latin typeface="+mj-ea"/>
                <a:ea typeface="+mj-ea"/>
              </a:rPr>
              <a:t>개과 이상을 수련기간 내 각 </a:t>
            </a:r>
            <a:r>
              <a:rPr lang="en-US" altLang="ko-KR" sz="1400" b="1" dirty="0" smtClean="0">
                <a:latin typeface="+mj-ea"/>
                <a:ea typeface="+mj-ea"/>
              </a:rPr>
              <a:t>2</a:t>
            </a:r>
            <a:r>
              <a:rPr lang="ko-KR" altLang="en-US" sz="1400" b="1" dirty="0" smtClean="0">
                <a:latin typeface="+mj-ea"/>
                <a:ea typeface="+mj-ea"/>
              </a:rPr>
              <a:t>개월 이상 파견 수련함을 권장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400" b="1" dirty="0" smtClean="0">
                <a:latin typeface="+mj-ea"/>
                <a:ea typeface="+mj-ea"/>
              </a:rPr>
              <a:t>기 타 요 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b="1" dirty="0" smtClean="0">
                <a:latin typeface="+mj-ea"/>
                <a:ea typeface="+mj-ea"/>
              </a:rPr>
              <a:t>    </a:t>
            </a:r>
            <a:r>
              <a:rPr lang="ko-KR" altLang="en-US" sz="1400" b="1" dirty="0" smtClean="0">
                <a:latin typeface="+mj-ea"/>
                <a:ea typeface="+mj-ea"/>
              </a:rPr>
              <a:t>국내외 흉부외과잡지 구독</a:t>
            </a:r>
            <a:r>
              <a:rPr lang="en-US" altLang="ko-KR" sz="1400" b="1" dirty="0" smtClean="0"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latin typeface="+mj-ea"/>
                <a:ea typeface="+mj-ea"/>
              </a:rPr>
              <a:t>학생실습에 교수를 보좌한다</a:t>
            </a:r>
            <a:r>
              <a:rPr lang="en-US" altLang="ko-KR" sz="1400" b="1" dirty="0" smtClean="0">
                <a:latin typeface="+mj-ea"/>
                <a:ea typeface="+mj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의료 소송</a:t>
            </a:r>
            <a:endParaRPr lang="ko-KR" altLang="en-US" sz="5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601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레지던트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년차들의 평균 수면 시간은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하루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3.6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시간으로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조사됐다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일주일에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일 연속 병원을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떠나지 못하고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                    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당직을 서는 레지던트들이 수두룩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…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환자를 싫어하는 의사는 환자가 증상을 얘기하는 중에도 계속 말을 자르고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자신에게 편리한 진단과 치료법을 선택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좀더 많은 관심을 보여주길 바라는 환자 가족과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                          그렇게 해주지 못하는 의료진 간에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                                       갈등과 분쟁이 병원에서 끊이질 않는다</a:t>
            </a:r>
            <a:endParaRPr lang="ko-KR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+mj-ea"/>
              </a:rPr>
              <a:t>레지던트 근무시간 제한하는 美 </a:t>
            </a:r>
            <a:r>
              <a:rPr lang="ko-KR" altLang="en-US" sz="3600" b="1" dirty="0" err="1" smtClean="0">
                <a:solidFill>
                  <a:srgbClr val="0000FF"/>
                </a:solidFill>
                <a:latin typeface="+mj-ea"/>
              </a:rPr>
              <a:t>뉴욕주</a:t>
            </a:r>
            <a:r>
              <a:rPr lang="ko-KR" altLang="en-US" sz="3600" b="1" dirty="0" smtClean="0">
                <a:solidFill>
                  <a:srgbClr val="0000FF"/>
                </a:solidFill>
                <a:latin typeface="+mj-ea"/>
              </a:rPr>
              <a:t> </a:t>
            </a:r>
          </a:p>
        </p:txBody>
      </p:sp>
      <p:sp>
        <p:nvSpPr>
          <p:cNvPr id="87043" name="내용 개체 틀 2"/>
          <p:cNvSpPr>
            <a:spLocks noGrp="1"/>
          </p:cNvSpPr>
          <p:nvPr>
            <p:ph idx="1"/>
          </p:nvPr>
        </p:nvSpPr>
        <p:spPr>
          <a:xfrm>
            <a:off x="285720" y="1484783"/>
            <a:ext cx="8401080" cy="4646141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병원을 감독할 주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州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정부가 상황을 이렇게 방치해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의료사고의 원인을 제공했다”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결국 주정부는 레지던트 근무 규정을 바꾸어야 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그 결과 현재 미국 병원 레지던트는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36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시간 이상 연속으로 당직 근무를 할 수 없으며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주일에 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80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시간 이상 </a:t>
            </a:r>
            <a:r>
              <a:rPr lang="ko-KR" altLang="en-US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근무해선 안되도록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규정돼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 algn="r"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물론 이 규정은 의사들을 보호하기 위한 것이 아니다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2" algn="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격무에 지치고 잠도 못 자서 판단력이 흐려진 의사들로부터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 algn="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환자들을 보호하기 위한 조치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o-KR" altLang="en-US" sz="5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의료소송 변호사 </a:t>
            </a:r>
          </a:p>
        </p:txBody>
      </p:sp>
      <p:sp>
        <p:nvSpPr>
          <p:cNvPr id="59395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의사가 인간적이거나 자신의 실수를 인정하고 </a:t>
            </a: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뉘우치면 대부분의 환자들은 소송을 걸지 않는다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건방지고 환자에게 진지한 관심을 기울이지 않는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                                              의사가 주로 소송에 휘말린다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완벽하지 않은 인간의 판단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대부분의 의료과실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인지적 오류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높은 오진율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; 15%, 1995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년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기술적 실수가 아니라 의사의 사고의 결함에서 비롯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80%;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환자를 좁은 틀 안에 가두고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자신의 고정관념에 벗어나는 정보는 무시한 채</a:t>
            </a:r>
            <a:endParaRPr lang="ko-KR" altLang="en-US" dirty="0" smtClean="0"/>
          </a:p>
        </p:txBody>
      </p:sp>
      <p:pic>
        <p:nvPicPr>
          <p:cNvPr id="59396" name="내용 개체 틀 3" descr="200412090480_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260648"/>
            <a:ext cx="1937175" cy="21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7186613" cy="11620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거꾸로 의사들도 할 말이 많다</a:t>
            </a:r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4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ko-KR" dirty="0" smtClean="0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28800"/>
            <a:ext cx="5829300" cy="4497364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환자를 쉽게 이해시키기 어렵다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"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8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시간이 없다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 항변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의사와 환자 사이에는 넘기 힘든 벽</a:t>
            </a:r>
            <a:endParaRPr lang="en-US" altLang="ko-KR" sz="18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지나가는 기차</a:t>
            </a:r>
            <a:endParaRPr lang="en-US" altLang="ko-KR" sz="20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±¼¸²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 	</a:t>
            </a:r>
            <a:r>
              <a:rPr lang="ko-KR" altLang="en-US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창가에 앉은 누군가의 얼굴을 찾고 있는데</a:t>
            </a:r>
            <a:endParaRPr lang="en-US" altLang="ko-KR" sz="18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±¼¸²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 	</a:t>
            </a:r>
            <a:r>
              <a:rPr lang="ko-KR" altLang="en-US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차량들이 계속 지나간다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 	</a:t>
            </a:r>
            <a:r>
              <a:rPr lang="ko-KR" altLang="en-US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짚 더미 속에서 바늘을 찾는다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>.</a:t>
            </a:r>
            <a:r>
              <a:rPr lang="ko-KR" altLang="en-US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  <a:t/>
            </a:r>
            <a:br>
              <a:rPr lang="ko-KR" altLang="en-US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±¼¸²"/>
              </a:rPr>
            </a:br>
            <a:endParaRPr lang="ko-KR" altLang="en-US" sz="20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±¼¸²"/>
            </a:endParaRPr>
          </a:p>
        </p:txBody>
      </p:sp>
      <p:pic>
        <p:nvPicPr>
          <p:cNvPr id="1026" name="Picture 2" descr="C:\Users\문동석\AppData\Local\Microsoft\Windows\Temporary Internet Files\Content.IE5\ETECLUCZ\MC90034439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1700809"/>
            <a:ext cx="1797050" cy="1608138"/>
          </a:xfrm>
          <a:prstGeom prst="rect">
            <a:avLst/>
          </a:prstGeom>
          <a:noFill/>
        </p:spPr>
      </p:pic>
      <p:pic>
        <p:nvPicPr>
          <p:cNvPr id="1027" name="Picture 3" descr="C:\Users\문동석\AppData\Local\Microsoft\Windows\Temporary Internet Files\Content.IE5\3HZ5VEE8\MC90033934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717033"/>
            <a:ext cx="179704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ko-KR" altLang="en-US" sz="3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환자와의 관계가 어려워지는 예</a:t>
            </a:r>
            <a:endParaRPr lang="ko-KR" altLang="en-US" sz="360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환자를 대기실에서 혼자서 오래 기다리게 하고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                                           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그 이유를 설명하지 않는다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바쁘고 분주하게 행동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어려운 의학용어 사용 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환자에게 건성으로 안심시키고 환자의 관심사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외면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숨겨져 있는 문제를 드러낼 수 있는 질문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생략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질병에 대한 감정의 반응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분노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두려움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불확실함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자책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);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외면</a:t>
            </a:r>
            <a:r>
              <a:rPr lang="ko-KR" altLang="en-US" sz="20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환자나 의사가 과도하게 받을 스트레스와 압박감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외면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특정 질병에 대해서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의사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 가진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부정적인 감정이나 불편함을 전달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ko-KR" sz="4000" b="1" dirty="0" smtClean="0">
                <a:solidFill>
                  <a:srgbClr val="0000FF"/>
                </a:solidFill>
                <a:latin typeface="+mj-ea"/>
              </a:rPr>
              <a:t>“</a:t>
            </a:r>
            <a:r>
              <a:rPr lang="ko-KR" altLang="en-US" sz="4000" b="1" dirty="0" smtClean="0">
                <a:solidFill>
                  <a:srgbClr val="0000FF"/>
                </a:solidFill>
                <a:latin typeface="+mj-ea"/>
              </a:rPr>
              <a:t>사람 됨됨이도 중요한 기준</a:t>
            </a:r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”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의료분쟁을 줄이기 위해서라도 </a:t>
            </a:r>
            <a:endParaRPr lang="en-US" altLang="ko-K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환자와 소통하는 의사를 뽑는 게 중요 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실제로 경험해 보면 환자와 좋은 관계를 맺는 의사들은 </a:t>
            </a:r>
            <a:endParaRPr lang="en-US" altLang="ko-K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의료분쟁도 적지만 </a:t>
            </a:r>
            <a:endParaRPr lang="en-US" altLang="ko-K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  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대화도 없고 딱딱하게 대하면 종종 문제가 발생</a:t>
            </a:r>
            <a:endParaRPr lang="en-US" altLang="ko-K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그러나</a:t>
            </a:r>
            <a:endParaRPr lang="en-US" altLang="ko-KR" sz="19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9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우리의 현실은 대부분의 의사들이 적자를 면하려고</a:t>
            </a:r>
            <a:endParaRPr lang="en-US" altLang="ko-KR" sz="19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9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매일 너무 많은 환자를 본다는 것 </a:t>
            </a:r>
            <a:endParaRPr lang="ko-KR" altLang="en-US" sz="19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4221088"/>
            <a:ext cx="1620661" cy="23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47002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sz="6600" b="1" dirty="0" smtClean="0">
                <a:solidFill>
                  <a:schemeClr val="tx1"/>
                </a:solidFill>
                <a:latin typeface="+mj-ea"/>
              </a:rPr>
              <a:t>좋은 의사가 되는 길</a:t>
            </a:r>
            <a:endParaRPr lang="ko-KR" altLang="en-US" sz="66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6400800" cy="888504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j-ea"/>
              </a:rPr>
              <a:t>문 동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석</a:t>
            </a:r>
            <a:endParaRPr lang="en-US" altLang="ko-KR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55576" y="2348881"/>
            <a:ext cx="7632848" cy="240065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b="1" dirty="0" smtClean="0">
                <a:latin typeface="+mj-ea"/>
                <a:ea typeface="+mj-ea"/>
              </a:rPr>
              <a:t>플라시보 효과와 노시보 효과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	</a:t>
            </a:r>
            <a:r>
              <a:rPr lang="ko-KR" altLang="en-US" b="1" dirty="0" smtClean="0">
                <a:latin typeface="+mj-ea"/>
                <a:ea typeface="+mj-ea"/>
              </a:rPr>
              <a:t>유능한 의사는 </a:t>
            </a:r>
            <a:r>
              <a:rPr lang="ko-KR" altLang="en-US" dirty="0" smtClean="0">
                <a:latin typeface="+mj-ea"/>
                <a:ea typeface="+mj-ea"/>
              </a:rPr>
              <a:t>환자에게 맹물을 처방해도 병이 낫고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	</a:t>
            </a:r>
            <a:r>
              <a:rPr lang="ko-KR" altLang="en-US" b="1" dirty="0" smtClean="0">
                <a:latin typeface="+mj-ea"/>
                <a:ea typeface="+mj-ea"/>
              </a:rPr>
              <a:t>무능한 의사는 </a:t>
            </a:r>
            <a:r>
              <a:rPr lang="ko-KR" altLang="en-US" dirty="0" smtClean="0">
                <a:latin typeface="+mj-ea"/>
                <a:ea typeface="+mj-ea"/>
              </a:rPr>
              <a:t>아무리 좋은 처방을 해도 병이 도진다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이런 불가사의한 효과는 바로 의사와 환자 사이의</a:t>
            </a:r>
            <a:endParaRPr lang="en-US" altLang="ko-KR" dirty="0" smtClean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ko-KR" altLang="en-US" dirty="0" smtClean="0">
                <a:solidFill>
                  <a:srgbClr val="0000FF"/>
                </a:solidFill>
                <a:latin typeface="+mj-ea"/>
                <a:ea typeface="+mj-ea"/>
              </a:rPr>
              <a:t>                                                     </a:t>
            </a:r>
            <a:r>
              <a:rPr lang="ko-KR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믿음과 신뢰감 차이</a:t>
            </a:r>
            <a:endParaRPr lang="ko-KR" altLang="en-US" sz="28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5" name="그림 4" descr="울지마톤즈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4797152"/>
            <a:ext cx="2015208" cy="1511406"/>
          </a:xfrm>
          <a:prstGeom prst="rect">
            <a:avLst/>
          </a:prstGeom>
        </p:spPr>
      </p:pic>
      <p:pic>
        <p:nvPicPr>
          <p:cNvPr id="6" name="그림 5" descr="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4797153"/>
            <a:ext cx="2688298" cy="1512168"/>
          </a:xfrm>
          <a:prstGeom prst="rect">
            <a:avLst/>
          </a:prstGeom>
        </p:spPr>
      </p:pic>
      <p:pic>
        <p:nvPicPr>
          <p:cNvPr id="7" name="그림 6" descr="울지마톤즈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4797153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문동석\Pictures\유망직종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9"/>
            <a:ext cx="3888432" cy="6230133"/>
          </a:xfrm>
          <a:prstGeom prst="rect">
            <a:avLst/>
          </a:prstGeom>
          <a:noFill/>
        </p:spPr>
      </p:pic>
      <p:pic>
        <p:nvPicPr>
          <p:cNvPr id="2051" name="Picture 3" descr="C:\Users\문동석\Pictures\54743_4242_2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39" y="3429000"/>
            <a:ext cx="378223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b="1" dirty="0" smtClean="0"/>
              <a:t>The duties of a doctor registered with GMC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b="1" dirty="0" smtClean="0"/>
              <a:t>환자 최우선</a:t>
            </a:r>
            <a:r>
              <a:rPr lang="en-US" altLang="ko-KR" b="1" dirty="0" smtClean="0"/>
              <a:t>: 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Make the care of your patient your first concern</a:t>
            </a:r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환자 건강과 공중 보건의 보호와 증진</a:t>
            </a:r>
            <a:r>
              <a:rPr lang="en-US" altLang="ko-KR" b="1" dirty="0" smtClean="0"/>
              <a:t>: 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Protect and promote the health of patients and the public</a:t>
            </a:r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양질의 표준 진료</a:t>
            </a:r>
            <a:r>
              <a:rPr lang="en-US" altLang="ko-KR" b="1" dirty="0" smtClean="0"/>
              <a:t>: 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Provide a good standard of practice and care</a:t>
            </a:r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환자를 개별적으로 치료하고 존중</a:t>
            </a:r>
            <a:r>
              <a:rPr lang="en-US" altLang="ko-KR" b="1" dirty="0" smtClean="0"/>
              <a:t>: 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Treat patients as individuals and respect their dignity</a:t>
            </a:r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환자와의 </a:t>
            </a:r>
            <a:r>
              <a:rPr lang="ko-KR" altLang="en-US" b="1" dirty="0" err="1" smtClean="0"/>
              <a:t>파트너십</a:t>
            </a:r>
            <a:r>
              <a:rPr lang="en-US" altLang="ko-KR" b="1" dirty="0" smtClean="0"/>
              <a:t>: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Work in partnership with patients</a:t>
            </a:r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정직하고 솔직하며 성실한 행동</a:t>
            </a:r>
            <a:r>
              <a:rPr lang="en-US" altLang="ko-KR" b="1" dirty="0" smtClean="0"/>
              <a:t>: </a:t>
            </a:r>
          </a:p>
          <a:p>
            <a:pPr lvl="1">
              <a:lnSpc>
                <a:spcPct val="170000"/>
              </a:lnSpc>
            </a:pPr>
            <a:r>
              <a:rPr lang="en-US" altLang="ko-KR" dirty="0" smtClean="0"/>
              <a:t>Be honest and open and act with integrity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6600" b="1" dirty="0" smtClean="0">
                <a:solidFill>
                  <a:srgbClr val="0000FF"/>
                </a:solidFill>
                <a:latin typeface="나눔명조 ExtraBold" pitchFamily="18" charset="-127"/>
                <a:ea typeface="나눔명조 ExtraBold" pitchFamily="18" charset="-127"/>
              </a:rPr>
              <a:t>Good Doctors</a:t>
            </a:r>
            <a:endParaRPr lang="ko-KR" altLang="en-US" sz="6600" dirty="0">
              <a:solidFill>
                <a:srgbClr val="0000FF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sz="3800" dirty="0" smtClean="0"/>
              <a:t>Patients need good doctors. 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3800" dirty="0" smtClean="0"/>
              <a:t>Good doctors make the care of their patients their first concern: they are competent,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3800" dirty="0" smtClean="0"/>
              <a:t>Keep their knowledge and skills up to date, establish and maintain good relationships 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3800" dirty="0" smtClean="0"/>
              <a:t>with patients and colleagues, are honest and trustworthy, and act with integrity.</a:t>
            </a:r>
          </a:p>
          <a:p>
            <a:pPr>
              <a:lnSpc>
                <a:spcPct val="170000"/>
              </a:lnSpc>
              <a:buNone/>
            </a:pPr>
            <a:endParaRPr lang="en-US" altLang="ko-KR" b="1" dirty="0" smtClean="0"/>
          </a:p>
          <a:p>
            <a:pPr>
              <a:lnSpc>
                <a:spcPct val="170000"/>
              </a:lnSpc>
              <a:buNone/>
            </a:pPr>
            <a:r>
              <a:rPr lang="ko-KR" altLang="en-US" sz="4500" dirty="0" smtClean="0"/>
              <a:t>환자는 </a:t>
            </a:r>
            <a:r>
              <a:rPr lang="en-US" altLang="ko-KR" sz="4500" dirty="0" smtClean="0"/>
              <a:t>'</a:t>
            </a:r>
            <a:r>
              <a:rPr lang="ko-KR" altLang="en-US" sz="4500" dirty="0" smtClean="0"/>
              <a:t>좋은 의사’</a:t>
            </a:r>
            <a:r>
              <a:rPr lang="ko-KR" altLang="en-US" sz="4500" dirty="0" err="1" smtClean="0"/>
              <a:t>를</a:t>
            </a:r>
            <a:r>
              <a:rPr lang="ko-KR" altLang="en-US" sz="4500" dirty="0" smtClean="0"/>
              <a:t> 필요로 한다</a:t>
            </a:r>
            <a:r>
              <a:rPr lang="en-US" altLang="ko-KR" sz="4500" dirty="0" smtClean="0"/>
              <a:t>. 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4500" dirty="0" smtClean="0"/>
              <a:t>'</a:t>
            </a:r>
            <a:r>
              <a:rPr lang="ko-KR" altLang="en-US" sz="4500" dirty="0" smtClean="0"/>
              <a:t>좋은 의사’란 환자를 돌보는 </a:t>
            </a:r>
            <a:r>
              <a:rPr lang="en-US" altLang="ko-KR" sz="4500" dirty="0" smtClean="0"/>
              <a:t>(care) </a:t>
            </a:r>
            <a:r>
              <a:rPr lang="ko-KR" altLang="en-US" sz="4500" dirty="0" smtClean="0"/>
              <a:t>것을 가장 중요하게 여긴다</a:t>
            </a:r>
            <a:r>
              <a:rPr lang="en-US" altLang="ko-KR" sz="4500" dirty="0" smtClean="0"/>
              <a:t>. </a:t>
            </a:r>
          </a:p>
          <a:p>
            <a:pPr>
              <a:lnSpc>
                <a:spcPct val="170000"/>
              </a:lnSpc>
              <a:buNone/>
            </a:pPr>
            <a:r>
              <a:rPr lang="ko-KR" altLang="en-US" sz="4500" dirty="0" smtClean="0"/>
              <a:t>즉 실력이 있고</a:t>
            </a:r>
            <a:r>
              <a:rPr lang="en-US" altLang="ko-KR" sz="4500" dirty="0" smtClean="0"/>
              <a:t>, </a:t>
            </a:r>
            <a:r>
              <a:rPr lang="ko-KR" altLang="en-US" sz="4500" dirty="0" smtClean="0"/>
              <a:t>계속 최신의 의학 지식과 기술을 습득하며</a:t>
            </a:r>
            <a:r>
              <a:rPr lang="en-US" altLang="ko-KR" sz="4500" dirty="0" smtClean="0"/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ko-KR" altLang="en-US" sz="4500" dirty="0" smtClean="0"/>
              <a:t>환자 및 동료와 좋은 관계를 유지하고</a:t>
            </a:r>
            <a:r>
              <a:rPr lang="en-US" altLang="ko-KR" sz="4500" dirty="0" smtClean="0"/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ko-KR" altLang="en-US" sz="4500" dirty="0" smtClean="0"/>
              <a:t>정직하고 신뢰로 우며 성실하게 행동한다</a:t>
            </a:r>
            <a:r>
              <a:rPr lang="en-US" altLang="ko-KR" sz="4500" dirty="0" smtClean="0"/>
              <a:t>.</a:t>
            </a:r>
            <a:endParaRPr lang="ko-KR" alt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5" y="404664"/>
          <a:ext cx="8496943" cy="5904655"/>
        </p:xfrm>
        <a:graphic>
          <a:graphicData uri="http://schemas.openxmlformats.org/drawingml/2006/table">
            <a:tbl>
              <a:tblPr/>
              <a:tblGrid>
                <a:gridCol w="718945"/>
                <a:gridCol w="1225270"/>
                <a:gridCol w="6552728"/>
              </a:tblGrid>
              <a:tr h="6133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00FF"/>
                          </a:solidFill>
                          <a:latin typeface="+mj-ea"/>
                          <a:ea typeface="+mj-ea"/>
                        </a:rPr>
                        <a:t>R3</a:t>
                      </a:r>
                      <a:endParaRPr lang="en-US" altLang="ko-KR" sz="2400" b="1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환자취급범위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입원환자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50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명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교 과 내 용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인공심폐기 및 순환보조장치의 운용에 적극 참여한다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수술 후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환자의 집중치료에 적극 참여한다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개흉술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및 이에 준하는 기초적 수술수기 습득한다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심초음파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검사의 수기를 습득하고 판독능력을 갖춘다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 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            *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연간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이상의 초음파검사에 참여를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관혈적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중재술의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수기를 습득한다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 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             *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연간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이상의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관혈적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중재술의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참여를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기관지 내시경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위식도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내시경을 각각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 시술을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대수술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25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례를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포함한 수술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 참여를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담당환자의 의무기록을 담당한다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3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한양신명조"/>
                        </a:rPr>
                        <a:t>학술회의참석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원내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회 이상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집담회 수준이상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 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회 이상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1784" y="671496"/>
            <a:ext cx="353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50000"/>
              </a:srgbClr>
            </a:outerShdw>
          </a:effectLst>
        </p:spPr>
        <p:txBody>
          <a:bodyPr wrap="non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사회가 요구하는 의사의 역할</a:t>
            </a:r>
            <a:endParaRPr kumimoji="0" lang="ko-KR" altLang="en-US" sz="20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341566" y="2928935"/>
            <a:ext cx="1374660" cy="12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Clinician</a:t>
            </a:r>
          </a:p>
          <a:p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Teacher</a:t>
            </a:r>
          </a:p>
          <a:p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Manager</a:t>
            </a:r>
          </a:p>
          <a:p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Researcher</a:t>
            </a:r>
            <a:endParaRPr lang="ko-KR" altLang="en-US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757240" y="2928935"/>
            <a:ext cx="1374660" cy="9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+mn-lt"/>
              </a:rPr>
              <a:t>Clinician</a:t>
            </a:r>
          </a:p>
          <a:p>
            <a:r>
              <a:rPr lang="en-US" altLang="ko-KR" b="1" dirty="0">
                <a:solidFill>
                  <a:srgbClr val="0000FF"/>
                </a:solidFill>
                <a:latin typeface="+mn-lt"/>
              </a:rPr>
              <a:t>Teacher</a:t>
            </a:r>
          </a:p>
          <a:p>
            <a:r>
              <a:rPr lang="en-US" altLang="ko-KR" b="1" dirty="0">
                <a:solidFill>
                  <a:srgbClr val="0000FF"/>
                </a:solidFill>
                <a:latin typeface="+mn-lt"/>
              </a:rPr>
              <a:t>Researcher</a:t>
            </a:r>
            <a:endParaRPr lang="ko-KR" altLang="en-US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215064" y="2928934"/>
            <a:ext cx="2178050" cy="2513011"/>
            <a:chOff x="4005" y="1525"/>
            <a:chExt cx="1372" cy="1583"/>
          </a:xfrm>
        </p:grpSpPr>
        <p:sp>
          <p:nvSpPr>
            <p:cNvPr id="19468" name="TextBox 4"/>
            <p:cNvSpPr txBox="1">
              <a:spLocks noChangeArrowheads="1"/>
            </p:cNvSpPr>
            <p:nvPr/>
          </p:nvSpPr>
          <p:spPr bwMode="auto">
            <a:xfrm>
              <a:off x="4060" y="1525"/>
              <a:ext cx="124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Medical</a:t>
              </a:r>
              <a:r>
                <a:rPr lang="ko-KR" altLang="en-US" b="1" dirty="0">
                  <a:solidFill>
                    <a:srgbClr val="0000FF"/>
                  </a:solidFill>
                  <a:latin typeface="+mj-ea"/>
                  <a:ea typeface="+mj-ea"/>
                </a:rPr>
                <a:t> </a:t>
              </a:r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expert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Communicator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Collaborator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Manager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Health advocate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Scholar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Professional</a:t>
              </a:r>
              <a:endParaRPr lang="ko-KR" altLang="en-US" b="1" dirty="0">
                <a:solidFill>
                  <a:srgbClr val="0000FF"/>
                </a:solidFill>
                <a:latin typeface="+mj-ea"/>
                <a:ea typeface="+mj-ea"/>
              </a:endParaRPr>
            </a:p>
          </p:txBody>
        </p:sp>
        <p:sp>
          <p:nvSpPr>
            <p:cNvPr id="19469" name="TextBox 10"/>
            <p:cNvSpPr txBox="1">
              <a:spLocks noChangeArrowheads="1"/>
            </p:cNvSpPr>
            <p:nvPr/>
          </p:nvSpPr>
          <p:spPr bwMode="auto">
            <a:xfrm>
              <a:off x="4005" y="2827"/>
              <a:ext cx="137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 dirty="0"/>
                <a:t>(Skills</a:t>
              </a:r>
              <a:r>
                <a:rPr lang="ko-KR" altLang="en-US" sz="1100" b="1" dirty="0"/>
                <a:t> </a:t>
              </a:r>
              <a:r>
                <a:rPr lang="en-US" altLang="ko-KR" sz="1100" b="1" dirty="0"/>
                <a:t>for the New Millennium ,</a:t>
              </a:r>
            </a:p>
            <a:p>
              <a:r>
                <a:rPr lang="en-US" altLang="ko-KR" sz="1100" b="1" dirty="0"/>
                <a:t> </a:t>
              </a:r>
              <a:r>
                <a:rPr lang="en-US" altLang="ko-KR" sz="1100" b="1" dirty="0" err="1" smtClean="0"/>
                <a:t>CanMeds</a:t>
              </a:r>
              <a:r>
                <a:rPr lang="en-US" altLang="ko-KR" sz="1100" b="1" dirty="0" smtClean="0"/>
                <a:t> 2000 </a:t>
              </a:r>
              <a:r>
                <a:rPr lang="en-US" altLang="ko-KR" sz="1100" b="1" dirty="0"/>
                <a:t>projects)</a:t>
              </a:r>
              <a:endParaRPr lang="ko-KR" altLang="en-US" sz="1100" b="1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29063" y="2928935"/>
            <a:ext cx="2219323" cy="1754189"/>
            <a:chOff x="2565" y="1525"/>
            <a:chExt cx="1398" cy="1105"/>
          </a:xfrm>
        </p:grpSpPr>
        <p:sp>
          <p:nvSpPr>
            <p:cNvPr id="19466" name="TextBox 5"/>
            <p:cNvSpPr txBox="1">
              <a:spLocks noChangeArrowheads="1"/>
            </p:cNvSpPr>
            <p:nvPr/>
          </p:nvSpPr>
          <p:spPr bwMode="auto">
            <a:xfrm>
              <a:off x="2565" y="1525"/>
              <a:ext cx="1398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Care-giver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Decision-maker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Communicator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Community leader</a:t>
              </a:r>
            </a:p>
            <a:p>
              <a:r>
                <a:rPr lang="en-US" altLang="ko-KR" b="1" dirty="0">
                  <a:solidFill>
                    <a:srgbClr val="0000FF"/>
                  </a:solidFill>
                  <a:latin typeface="+mj-ea"/>
                  <a:ea typeface="+mj-ea"/>
                </a:rPr>
                <a:t>Manager</a:t>
              </a:r>
            </a:p>
            <a:p>
              <a:endParaRPr lang="ko-KR" altLang="en-US" b="1" dirty="0">
                <a:solidFill>
                  <a:srgbClr val="0000FF"/>
                </a:solidFill>
                <a:latin typeface="+mj-ea"/>
                <a:ea typeface="+mj-ea"/>
              </a:endParaRPr>
            </a:p>
          </p:txBody>
        </p:sp>
        <p:sp>
          <p:nvSpPr>
            <p:cNvPr id="19467" name="TextBox 11"/>
            <p:cNvSpPr txBox="1">
              <a:spLocks noChangeArrowheads="1"/>
            </p:cNvSpPr>
            <p:nvPr/>
          </p:nvSpPr>
          <p:spPr bwMode="auto">
            <a:xfrm>
              <a:off x="2608" y="2439"/>
              <a:ext cx="8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 dirty="0"/>
                <a:t>(</a:t>
              </a:r>
              <a:r>
                <a:rPr lang="en-US" altLang="ko-KR" sz="1100" b="1" dirty="0" err="1"/>
                <a:t>Boelen</a:t>
              </a:r>
              <a:r>
                <a:rPr lang="en-US" altLang="ko-KR" sz="1100" b="1" dirty="0"/>
                <a:t>, C., 1995)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42911" y="2285992"/>
            <a:ext cx="6000795" cy="369332"/>
            <a:chOff x="642910" y="2285992"/>
            <a:chExt cx="6000795" cy="369332"/>
          </a:xfrm>
        </p:grpSpPr>
        <p:sp>
          <p:nvSpPr>
            <p:cNvPr id="19462" name="직사각형 5"/>
            <p:cNvSpPr>
              <a:spLocks noChangeArrowheads="1"/>
            </p:cNvSpPr>
            <p:nvPr/>
          </p:nvSpPr>
          <p:spPr bwMode="auto">
            <a:xfrm>
              <a:off x="857268" y="2285992"/>
              <a:ext cx="5786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latin typeface="Arial" charset="0"/>
                  <a:cs typeface="Arial" charset="0"/>
                </a:rPr>
                <a:t>Recommendation</a:t>
              </a:r>
              <a:r>
                <a:rPr lang="ko-KR" altLang="en-US" dirty="0">
                  <a:latin typeface="Arial" charset="0"/>
                  <a:cs typeface="Arial" charset="0"/>
                </a:rPr>
                <a:t>  </a:t>
              </a:r>
              <a:r>
                <a:rPr lang="en-US" altLang="ko-KR" dirty="0">
                  <a:latin typeface="Arial" charset="0"/>
                  <a:cs typeface="Arial" charset="0"/>
                </a:rPr>
                <a:t>from medical educators </a:t>
              </a:r>
            </a:p>
          </p:txBody>
        </p:sp>
        <p:pic>
          <p:nvPicPr>
            <p:cNvPr id="14" name="Picture 5" descr="RED-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2357430"/>
              <a:ext cx="28575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539750" y="1143000"/>
            <a:ext cx="78486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71472" y="1528692"/>
            <a:ext cx="364333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lvl="0">
              <a:buClr>
                <a:srgbClr val="0000FF"/>
              </a:buClr>
            </a:pPr>
            <a:r>
              <a:rPr kumimoji="0" lang="ko-KR" altLang="en-US" sz="20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피하기 어려운 역할의 다변화</a:t>
            </a:r>
            <a:endParaRPr kumimoji="0" lang="ko-KR" altLang="en-US" sz="20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85919" y="5286388"/>
            <a:ext cx="3328463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점차 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multiple roles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를 요구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2081" y="671436"/>
            <a:ext cx="6239196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+mj-ea"/>
                <a:ea typeface="+mj-ea"/>
              </a:rPr>
              <a:t>21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세기 </a:t>
            </a:r>
            <a:r>
              <a:rPr kumimoji="0" lang="ko-KR" altLang="en-US" sz="2800" b="1" dirty="0">
                <a:solidFill>
                  <a:srgbClr val="0000FF"/>
                </a:solidFill>
                <a:latin typeface="+mj-ea"/>
                <a:ea typeface="+mj-ea"/>
              </a:rPr>
              <a:t>의사가 갖추어야 할 자격 요건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168493" y="2786059"/>
            <a:ext cx="1343474" cy="313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+mn-lt"/>
                <a:ea typeface="+mn-ea"/>
              </a:rPr>
              <a:t>Competence </a:t>
            </a:r>
            <a:endParaRPr kumimoji="0" lang="ko-KR" altLang="en-US" sz="1400" b="1" dirty="0">
              <a:latin typeface="+mn-lt"/>
              <a:ea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154209" y="4857761"/>
            <a:ext cx="1699521" cy="313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+mn-lt"/>
                <a:ea typeface="+mn-ea"/>
              </a:rPr>
              <a:t>Mind &amp; Behavior</a:t>
            </a:r>
            <a:endParaRPr kumimoji="0" lang="ko-KR" altLang="en-US" sz="1400" b="1" dirty="0">
              <a:latin typeface="+mn-lt"/>
              <a:ea typeface="+mn-ea"/>
            </a:endParaRPr>
          </a:p>
        </p:txBody>
      </p:sp>
      <p:sp>
        <p:nvSpPr>
          <p:cNvPr id="56353" name="직사각형 25"/>
          <p:cNvSpPr>
            <a:spLocks noChangeArrowheads="1"/>
          </p:cNvSpPr>
          <p:nvPr/>
        </p:nvSpPr>
        <p:spPr bwMode="auto">
          <a:xfrm>
            <a:off x="1042429" y="1500173"/>
            <a:ext cx="136044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kumimoji="0"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전문성</a:t>
            </a:r>
            <a:r>
              <a:rPr kumimoji="0"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kumimoji="0"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2042950" y="1500173"/>
            <a:ext cx="2743364" cy="369326"/>
          </a:xfrm>
          <a:prstGeom prst="rect">
            <a:avLst/>
          </a:prstGeom>
          <a:noFill/>
          <a:ln>
            <a:noFill/>
          </a:ln>
          <a:effectLst>
            <a:outerShdw blurRad="50800" dir="10800000" sx="72000" sy="72000" algn="ctr" rotWithShape="0">
              <a:schemeClr val="tx1"/>
            </a:outerShdw>
          </a:effectLst>
        </p:spPr>
        <p:txBody>
          <a:bodyPr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+mj-ea"/>
                <a:ea typeface="+mj-ea"/>
              </a:rPr>
              <a:t>Medical excellence</a:t>
            </a:r>
          </a:p>
        </p:txBody>
      </p:sp>
      <p:sp>
        <p:nvSpPr>
          <p:cNvPr id="56350" name="직사각형 26"/>
          <p:cNvSpPr>
            <a:spLocks noChangeArrowheads="1"/>
          </p:cNvSpPr>
          <p:nvPr/>
        </p:nvSpPr>
        <p:spPr bwMode="auto">
          <a:xfrm>
            <a:off x="1034558" y="3630591"/>
            <a:ext cx="136014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kumimoji="0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가치관</a:t>
            </a:r>
            <a:r>
              <a:rPr kumimoji="0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kumimoji="0"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2017668" y="3643290"/>
            <a:ext cx="3342741" cy="369326"/>
          </a:xfrm>
          <a:prstGeom prst="rect">
            <a:avLst/>
          </a:prstGeom>
          <a:noFill/>
          <a:ln>
            <a:noFill/>
          </a:ln>
          <a:effectLst>
            <a:outerShdw blurRad="50800" dir="10800000" sx="72000" sy="72000" algn="ctr" rotWithShape="0">
              <a:schemeClr val="tx1"/>
            </a:outerShdw>
          </a:effectLst>
        </p:spPr>
        <p:txBody>
          <a:bodyPr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+mn-lt"/>
                <a:ea typeface="+mn-ea"/>
              </a:rPr>
              <a:t>Humanistic </a:t>
            </a:r>
            <a:r>
              <a:rPr kumimoji="0" lang="en-US" altLang="ko-KR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+mn-lt"/>
                <a:ea typeface="+mn-ea"/>
              </a:rPr>
              <a:t>value</a:t>
            </a:r>
            <a:endParaRPr kumimoji="0" lang="en-US" altLang="ko-KR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0000FF"/>
              </a:solidFill>
              <a:latin typeface="+mn-lt"/>
              <a:ea typeface="+mn-ea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4786315" y="2214579"/>
            <a:ext cx="1412999" cy="2746365"/>
            <a:chOff x="5089502" y="2357442"/>
            <a:chExt cx="1412999" cy="2746365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5089502" y="4665658"/>
              <a:ext cx="1412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latin typeface="+mj-ea"/>
                  <a:ea typeface="+mj-ea"/>
                </a:rPr>
                <a:t>   Human   </a:t>
              </a:r>
              <a:endParaRPr kumimoji="0" lang="ko-KR" altLang="en-US" dirty="0">
                <a:latin typeface="+mj-ea"/>
                <a:ea typeface="+mj-ea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5143504" y="4522782"/>
              <a:ext cx="1303311" cy="58102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9" name="직사각형 26"/>
            <p:cNvSpPr>
              <a:spLocks noChangeArrowheads="1"/>
            </p:cNvSpPr>
            <p:nvPr/>
          </p:nvSpPr>
          <p:spPr bwMode="auto">
            <a:xfrm>
              <a:off x="5295910" y="4389433"/>
              <a:ext cx="990602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dirty="0">
                  <a:latin typeface="+mj-ea"/>
                  <a:ea typeface="+mj-ea"/>
                </a:rPr>
                <a:t>근본 이념</a:t>
              </a:r>
              <a:endParaRPr kumimoji="0" lang="en-US" altLang="ko-KR" sz="1400" b="1" dirty="0">
                <a:latin typeface="+mj-ea"/>
                <a:ea typeface="+mj-ea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5214941" y="2643194"/>
              <a:ext cx="12144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latin typeface="+mj-ea"/>
                  <a:ea typeface="+mj-ea"/>
                </a:rPr>
                <a:t>Medicine </a:t>
              </a:r>
              <a:endParaRPr kumimoji="0" lang="ko-KR" altLang="en-US" dirty="0"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5143513" y="2522530"/>
              <a:ext cx="1285875" cy="5715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/>
            </a:p>
          </p:txBody>
        </p:sp>
        <p:sp>
          <p:nvSpPr>
            <p:cNvPr id="29" name="직사각형 27"/>
            <p:cNvSpPr>
              <a:spLocks noChangeArrowheads="1"/>
            </p:cNvSpPr>
            <p:nvPr/>
          </p:nvSpPr>
          <p:spPr bwMode="auto">
            <a:xfrm>
              <a:off x="5321312" y="2357442"/>
              <a:ext cx="96520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dirty="0">
                  <a:latin typeface="+mj-ea"/>
                  <a:ea typeface="+mj-ea"/>
                </a:rPr>
                <a:t>근본 요소</a:t>
              </a:r>
              <a:endParaRPr kumimoji="0" lang="en-US" altLang="ko-KR" sz="1400" b="1" dirty="0">
                <a:latin typeface="+mj-ea"/>
                <a:ea typeface="+mj-ea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072438" y="1928790"/>
            <a:ext cx="2467085" cy="673732"/>
            <a:chOff x="2017668" y="1928803"/>
            <a:chExt cx="2467085" cy="673732"/>
          </a:xfrm>
        </p:grpSpPr>
        <p:sp>
          <p:nvSpPr>
            <p:cNvPr id="56341" name="TextBox 10"/>
            <p:cNvSpPr txBox="1">
              <a:spLocks noChangeArrowheads="1"/>
            </p:cNvSpPr>
            <p:nvPr/>
          </p:nvSpPr>
          <p:spPr bwMode="auto">
            <a:xfrm>
              <a:off x="2041455" y="2233203"/>
              <a:ext cx="24432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수행할 </a:t>
              </a:r>
              <a:r>
                <a:rPr kumimoji="0" lang="ko-KR" altLang="en-US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수 있는 </a:t>
              </a:r>
              <a:r>
                <a:rPr kumimoji="0" lang="ko-KR" altLang="en-US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능력</a:t>
              </a:r>
              <a:r>
                <a:rPr kumimoji="0" lang="en-US" altLang="ko-KR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017668" y="1928803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kumimoji="0" lang="ko-KR" altLang="en-US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전문 수월성  </a:t>
              </a:r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071670" y="4071920"/>
            <a:ext cx="2843000" cy="673743"/>
            <a:chOff x="2093102" y="4071934"/>
            <a:chExt cx="2843001" cy="673743"/>
          </a:xfrm>
        </p:grpSpPr>
        <p:sp>
          <p:nvSpPr>
            <p:cNvPr id="56339" name="TextBox 11"/>
            <p:cNvSpPr txBox="1">
              <a:spLocks noChangeArrowheads="1"/>
            </p:cNvSpPr>
            <p:nvPr/>
          </p:nvSpPr>
          <p:spPr bwMode="auto">
            <a:xfrm>
              <a:off x="2112893" y="4376345"/>
              <a:ext cx="28232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수행하는데 </a:t>
              </a:r>
              <a:r>
                <a:rPr kumimoji="0" lang="ko-KR" altLang="en-US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필요한 </a:t>
              </a:r>
              <a:r>
                <a:rPr kumimoji="0" lang="ko-KR" altLang="en-US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자질</a:t>
              </a:r>
              <a:r>
                <a:rPr kumimoji="0" lang="en-US" altLang="ko-KR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093102" y="4071934"/>
              <a:ext cx="1689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kumimoji="0" lang="ko-KR" altLang="en-US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바른 직업관  </a:t>
              </a:r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6357950" y="1643050"/>
            <a:ext cx="1063950" cy="3571900"/>
            <a:chOff x="6661138" y="1785914"/>
            <a:chExt cx="1063950" cy="3571900"/>
          </a:xfrm>
        </p:grpSpPr>
        <p:sp>
          <p:nvSpPr>
            <p:cNvPr id="42" name="오른쪽 중괄호 41"/>
            <p:cNvSpPr/>
            <p:nvPr/>
          </p:nvSpPr>
          <p:spPr>
            <a:xfrm>
              <a:off x="6661138" y="1785914"/>
              <a:ext cx="357190" cy="35719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71090" y="2428856"/>
              <a:ext cx="553998" cy="22676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2400" dirty="0" smtClean="0">
                  <a:latin typeface="Arial" pitchFamily="34" charset="0"/>
                  <a:cs typeface="Arial" pitchFamily="34" charset="0"/>
                </a:rPr>
                <a:t>Professionalism</a:t>
              </a:r>
              <a:endParaRPr lang="ko-KR" alt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539552" y="1268760"/>
            <a:ext cx="78486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lang="ko-KR" altLang="en-US"/>
          </a:p>
        </p:txBody>
      </p:sp>
      <p:pic>
        <p:nvPicPr>
          <p:cNvPr id="27" name="Picture 5" descr="RED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71612"/>
            <a:ext cx="317462" cy="3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RED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682514"/>
            <a:ext cx="317462" cy="3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/>
          <p:cNvSpPr/>
          <p:nvPr/>
        </p:nvSpPr>
        <p:spPr>
          <a:xfrm>
            <a:off x="3286116" y="5715016"/>
            <a:ext cx="4000524" cy="400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r>
              <a:rPr lang="ko-KR" altLang="en-US" sz="2000" dirty="0" smtClean="0">
                <a:latin typeface="+mn-ea"/>
                <a:ea typeface="+mn-ea"/>
              </a:rPr>
              <a:t>능력 못지 않게 자질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의식이 중요</a:t>
            </a:r>
            <a:endParaRPr lang="ko-KR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32656"/>
            <a:ext cx="8640960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ko-KR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Modern Art of Surgery 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 smtClean="0">
              <a:latin typeface="+mj-ea"/>
              <a:ea typeface="+mj-ea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400" dirty="0" smtClean="0">
              <a:latin typeface="+mj-ea"/>
              <a:ea typeface="+mj-ea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+mj-ea"/>
                <a:ea typeface="+mj-ea"/>
              </a:rPr>
              <a:t>three great barriers</a:t>
            </a:r>
          </a:p>
          <a:p>
            <a:pPr lvl="1" algn="r" eaLnBrk="1" hangingPunct="1">
              <a:lnSpc>
                <a:spcPct val="170000"/>
              </a:lnSpc>
              <a:buNone/>
            </a:pPr>
            <a:r>
              <a:rPr lang="en-US" altLang="ko-KR" sz="4000" b="1" dirty="0" smtClean="0">
                <a:solidFill>
                  <a:srgbClr val="0000FF"/>
                </a:solidFill>
                <a:latin typeface="+mj-ea"/>
                <a:ea typeface="+mj-ea"/>
              </a:rPr>
              <a:t>Bleeding </a:t>
            </a:r>
          </a:p>
          <a:p>
            <a:pPr lvl="1" algn="r" eaLnBrk="1" hangingPunct="1">
              <a:lnSpc>
                <a:spcPct val="170000"/>
              </a:lnSpc>
              <a:buNone/>
            </a:pPr>
            <a:r>
              <a:rPr lang="en-US" altLang="ko-KR" sz="4000" b="1" dirty="0" smtClean="0">
                <a:solidFill>
                  <a:srgbClr val="0000FF"/>
                </a:solidFill>
                <a:latin typeface="+mj-ea"/>
                <a:ea typeface="+mj-ea"/>
              </a:rPr>
              <a:t>Infection </a:t>
            </a:r>
          </a:p>
          <a:p>
            <a:pPr lvl="1" algn="r" eaLnBrk="1" hangingPunct="1">
              <a:lnSpc>
                <a:spcPct val="170000"/>
              </a:lnSpc>
              <a:buNone/>
            </a:pPr>
            <a:r>
              <a:rPr lang="en-US" altLang="ko-KR" sz="4000" b="1" dirty="0" smtClean="0">
                <a:solidFill>
                  <a:srgbClr val="0000FF"/>
                </a:solidFill>
                <a:latin typeface="+mj-ea"/>
                <a:ea typeface="+mj-ea"/>
              </a:rPr>
              <a:t>Pain</a:t>
            </a:r>
            <a:endParaRPr lang="en-US" altLang="ko-KR" sz="3100" dirty="0" smtClean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21724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제목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sz="7200" b="1" dirty="0" smtClean="0">
                <a:solidFill>
                  <a:srgbClr val="0000FF"/>
                </a:solidFill>
                <a:latin typeface="+mj-ea"/>
              </a:rPr>
              <a:t>흉부외과의 미래</a:t>
            </a:r>
            <a:endParaRPr lang="ko-KR" altLang="en-US" sz="7200" b="1" dirty="0">
              <a:solidFill>
                <a:srgbClr val="0000FF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+mj-ea"/>
              </a:rPr>
              <a:t>Are you crazy?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8000" b="1" dirty="0" smtClean="0"/>
              <a:t>Are Surgeons</a:t>
            </a:r>
          </a:p>
          <a:p>
            <a:pPr>
              <a:buNone/>
            </a:pPr>
            <a:r>
              <a:rPr lang="en-US" altLang="ko-KR" sz="8000" b="1" dirty="0" smtClean="0"/>
              <a:t>  Too Creative?</a:t>
            </a:r>
          </a:p>
          <a:p>
            <a:pPr algn="r">
              <a:buNone/>
            </a:pPr>
            <a:endParaRPr lang="en-US" altLang="ko-KR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Surgery as well as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altLang="ko-KR" sz="9600" b="1" dirty="0" smtClean="0"/>
              <a:t>Art  &amp;</a:t>
            </a:r>
          </a:p>
          <a:p>
            <a:pPr algn="r">
              <a:buNone/>
            </a:pPr>
            <a:r>
              <a:rPr lang="en-US" altLang="ko-KR" sz="9600" b="1" dirty="0" smtClean="0"/>
              <a:t>Science</a:t>
            </a:r>
            <a:endParaRPr lang="ko-KR" altLang="en-US" sz="9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060848"/>
            <a:ext cx="1986014" cy="249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827584" y="188640"/>
          <a:ext cx="727280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아래쪽 화살표 6"/>
          <p:cNvSpPr/>
          <p:nvPr/>
        </p:nvSpPr>
        <p:spPr>
          <a:xfrm rot="10800000">
            <a:off x="827584" y="476672"/>
            <a:ext cx="720080" cy="5832648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971600" y="6209928"/>
            <a:ext cx="7488832" cy="64807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en-US" altLang="ko-KR" sz="8000" b="1" dirty="0" smtClean="0">
                <a:solidFill>
                  <a:srgbClr val="0000FF"/>
                </a:solidFill>
              </a:rPr>
              <a:t>Pay-For- </a:t>
            </a:r>
            <a:br>
              <a:rPr lang="en-US" altLang="ko-KR" sz="8000" b="1" dirty="0" smtClean="0">
                <a:solidFill>
                  <a:srgbClr val="0000FF"/>
                </a:solidFill>
              </a:rPr>
            </a:br>
            <a:r>
              <a:rPr lang="en-US" altLang="ko-KR" sz="8000" b="1" dirty="0" smtClean="0">
                <a:solidFill>
                  <a:srgbClr val="0000FF"/>
                </a:solidFill>
              </a:rPr>
              <a:t>Performance</a:t>
            </a:r>
            <a:br>
              <a:rPr lang="en-US" altLang="ko-KR" sz="8000" b="1" dirty="0" smtClean="0">
                <a:solidFill>
                  <a:srgbClr val="0000FF"/>
                </a:solidFill>
              </a:rPr>
            </a:br>
            <a:endParaRPr lang="ko-KR" altLang="en-US" sz="8000" b="1" dirty="0">
              <a:solidFill>
                <a:srgbClr val="0066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Money by itself doesn’t buy health</a:t>
            </a:r>
            <a:endParaRPr lang="ko-KR" altLang="en-US" b="1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Level C </a:t>
            </a:r>
            <a:r>
              <a:rPr lang="en-US" altLang="ko-KR" sz="3600" dirty="0" smtClean="0">
                <a:solidFill>
                  <a:srgbClr val="0000FF"/>
                </a:solidFill>
              </a:rPr>
              <a:t>consensus expert opinion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8800" b="1" dirty="0" smtClean="0"/>
              <a:t>Evidence-Based Surgery</a:t>
            </a:r>
          </a:p>
          <a:p>
            <a:pPr>
              <a:buNone/>
            </a:pPr>
            <a:endParaRPr lang="en-US" altLang="ko-KR" sz="2800" b="1" dirty="0" smtClean="0"/>
          </a:p>
          <a:p>
            <a:pPr>
              <a:buNone/>
            </a:pPr>
            <a:r>
              <a:rPr lang="en-US" altLang="ko-KR" sz="2800" b="1" dirty="0" smtClean="0"/>
              <a:t>Case report-small case series</a:t>
            </a:r>
          </a:p>
          <a:p>
            <a:pPr>
              <a:buNone/>
            </a:pPr>
            <a:r>
              <a:rPr lang="en-US" altLang="ko-KR" sz="2800" b="1" dirty="0" smtClean="0"/>
              <a:t>Trial-and-error approach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79512" y="332654"/>
          <a:ext cx="8784976" cy="6336707"/>
        </p:xfrm>
        <a:graphic>
          <a:graphicData uri="http://schemas.openxmlformats.org/drawingml/2006/table">
            <a:tbl>
              <a:tblPr/>
              <a:tblGrid>
                <a:gridCol w="743316"/>
                <a:gridCol w="1272908"/>
                <a:gridCol w="6768752"/>
              </a:tblGrid>
              <a:tr h="65820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  <a:latin typeface="+mj-ea"/>
                          <a:ea typeface="+mj-ea"/>
                        </a:rPr>
                        <a:t>R4</a:t>
                      </a:r>
                      <a:endParaRPr lang="en-US" altLang="ko-KR" sz="1800" b="1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환자취급범위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입원환자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50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명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02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한양신명조"/>
                        </a:rPr>
                        <a:t>교 과 내 용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12700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최고년차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전공의로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인턴 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및 </a:t>
                      </a:r>
                      <a:r>
                        <a:rPr lang="ko-KR" altLang="en-US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하급 전공의를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감독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지시하고 </a:t>
                      </a:r>
                      <a:endParaRPr lang="en-US" altLang="ko-KR" sz="160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469900" marR="12700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지도전문의를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보좌한다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응급 개흉술을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포함한 수술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 시행을 권장한다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심초음파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검사의 수기를 습득하고 판독능력을 갖춘다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 </a:t>
                      </a:r>
                      <a:endParaRPr lang="en-US" altLang="ko-KR" sz="160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          *</a:t>
                      </a:r>
                      <a:r>
                        <a:rPr lang="ko-KR" altLang="en-US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연간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례이상의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초음파검사에 참여를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관혈적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중재술의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수기를 습득한다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 </a:t>
                      </a:r>
                      <a:endParaRPr lang="en-US" altLang="ko-KR" sz="160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             *</a:t>
                      </a:r>
                      <a:r>
                        <a:rPr lang="ko-KR" altLang="en-US" sz="160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연간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례이상의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관혈적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중재술의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참여를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기관지 내시경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위식도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내시경을 각각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 시술을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대수술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25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례를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포함한 수술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50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이상 참여를 권장한다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담당환자의 의무기록을 담당한다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82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학술회의참석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년차와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동일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Steep learning curve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ko-KR" sz="9600" b="1" dirty="0" smtClean="0"/>
              <a:t>Safety </a:t>
            </a:r>
          </a:p>
          <a:p>
            <a:pPr algn="ctr">
              <a:buNone/>
            </a:pPr>
            <a:r>
              <a:rPr lang="en-US" altLang="ko-KR" sz="9600" b="1" dirty="0" smtClean="0"/>
              <a:t>Efficacy</a:t>
            </a:r>
          </a:p>
          <a:p>
            <a:pPr algn="ctr">
              <a:buNone/>
            </a:pPr>
            <a:endParaRPr lang="en-US" altLang="ko-KR" sz="4000" b="1" dirty="0" smtClean="0"/>
          </a:p>
          <a:p>
            <a:pPr algn="r"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Multiple surgeons/many different sites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7200" b="1" dirty="0" smtClean="0">
                <a:solidFill>
                  <a:srgbClr val="0000FF"/>
                </a:solidFill>
              </a:rPr>
              <a:t>Evidence</a:t>
            </a:r>
            <a:endParaRPr lang="ko-KR" altLang="en-US" sz="72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altLang="ko-KR" sz="5400" b="1" dirty="0" smtClean="0"/>
              <a:t>Surgeons’ experiences</a:t>
            </a:r>
          </a:p>
          <a:p>
            <a:r>
              <a:rPr lang="en-US" altLang="ko-KR" sz="5400" b="1" dirty="0" smtClean="0"/>
              <a:t>Case reports</a:t>
            </a:r>
          </a:p>
          <a:p>
            <a:pPr>
              <a:buNone/>
            </a:pPr>
            <a:endParaRPr lang="en-US" altLang="ko-KR" sz="5400" b="1" dirty="0" smtClean="0"/>
          </a:p>
          <a:p>
            <a:pPr algn="r">
              <a:buNone/>
            </a:pPr>
            <a:r>
              <a:rPr lang="en-US" altLang="ko-KR" dirty="0" smtClean="0"/>
              <a:t>	</a:t>
            </a:r>
            <a:r>
              <a:rPr lang="en-US" altLang="ko-KR" sz="2400" dirty="0" smtClean="0"/>
              <a:t>Must accept challenge of participation</a:t>
            </a:r>
          </a:p>
          <a:p>
            <a:pPr algn="r">
              <a:buNone/>
            </a:pPr>
            <a:r>
              <a:rPr lang="en-US" altLang="ko-KR" sz="2400" dirty="0" smtClean="0"/>
              <a:t>	in well-designed randomized trials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Cost</a:t>
            </a:r>
            <a:endParaRPr lang="ko-KR" altLang="en-US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ko-KR" sz="7200" b="1" dirty="0" smtClean="0"/>
          </a:p>
          <a:p>
            <a:pPr algn="ctr">
              <a:buNone/>
            </a:pPr>
            <a:r>
              <a:rPr lang="en-US" altLang="ko-KR" sz="8600" b="1" dirty="0" smtClean="0">
                <a:latin typeface="+mj-ea"/>
                <a:ea typeface="+mj-ea"/>
              </a:rPr>
              <a:t>Effectiveness</a:t>
            </a:r>
          </a:p>
          <a:p>
            <a:pPr>
              <a:buNone/>
            </a:pPr>
            <a:endParaRPr lang="en-US" altLang="ko-KR" sz="7200" b="1" dirty="0" smtClean="0">
              <a:latin typeface="+mj-ea"/>
              <a:ea typeface="+mj-ea"/>
            </a:endParaRPr>
          </a:p>
          <a:p>
            <a:pPr algn="r">
              <a:buFont typeface="Arial" pitchFamily="34" charset="0"/>
              <a:buChar char="•"/>
            </a:pPr>
            <a:r>
              <a:rPr lang="en-US" altLang="ko-KR" sz="4400" dirty="0" smtClean="0">
                <a:latin typeface="+mj-ea"/>
                <a:ea typeface="+mj-ea"/>
              </a:rPr>
              <a:t>Major invasive</a:t>
            </a:r>
          </a:p>
          <a:p>
            <a:pPr algn="r">
              <a:buFont typeface="Arial" pitchFamily="34" charset="0"/>
              <a:buChar char="•"/>
            </a:pPr>
            <a:r>
              <a:rPr lang="en-US" altLang="ko-KR" sz="4400" dirty="0" smtClean="0">
                <a:latin typeface="+mj-ea"/>
                <a:ea typeface="+mj-ea"/>
              </a:rPr>
              <a:t>Expensive therapy</a:t>
            </a:r>
            <a:endParaRPr lang="ko-KR" altLang="en-US" sz="4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j-ea"/>
              </a:rPr>
              <a:t>잠재력은  체험을 통해 발견된다</a:t>
            </a:r>
            <a:endParaRPr lang="ko-KR" altLang="en-US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j-ea"/>
                <a:ea typeface="+mj-ea"/>
              </a:rPr>
              <a:t>간접체험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NO PAINS, NO GAINS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OUTLIERS: 10</a:t>
            </a:r>
            <a:r>
              <a:rPr lang="ko-KR" altLang="en-US" b="1" dirty="0" smtClean="0">
                <a:latin typeface="+mj-ea"/>
                <a:ea typeface="+mj-ea"/>
              </a:rPr>
              <a:t>년간 </a:t>
            </a:r>
            <a:r>
              <a:rPr lang="en-US" altLang="ko-KR" b="1" dirty="0" smtClean="0">
                <a:latin typeface="+mj-ea"/>
                <a:ea typeface="+mj-ea"/>
              </a:rPr>
              <a:t>1</a:t>
            </a:r>
            <a:r>
              <a:rPr lang="ko-KR" altLang="en-US" b="1" dirty="0" smtClean="0">
                <a:latin typeface="+mj-ea"/>
                <a:ea typeface="+mj-ea"/>
              </a:rPr>
              <a:t>만시간</a:t>
            </a:r>
            <a:endParaRPr lang="ko-KR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Variations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r">
              <a:buNone/>
            </a:pPr>
            <a:r>
              <a:rPr lang="en-US" altLang="ko-KR" sz="5400" b="1" dirty="0" smtClean="0"/>
              <a:t>Surgical approach</a:t>
            </a:r>
          </a:p>
          <a:p>
            <a:pPr algn="r">
              <a:buNone/>
            </a:pPr>
            <a:r>
              <a:rPr lang="en-US" altLang="ko-KR" sz="5400" b="1" dirty="0" smtClean="0"/>
              <a:t>Technical ability </a:t>
            </a:r>
          </a:p>
          <a:p>
            <a:pPr algn="r">
              <a:buNone/>
            </a:pPr>
            <a:r>
              <a:rPr lang="en-US" altLang="ko-KR" sz="5400" b="1" dirty="0" smtClean="0"/>
              <a:t>       &amp; experience</a:t>
            </a:r>
          </a:p>
          <a:p>
            <a:pPr>
              <a:buNone/>
            </a:pP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557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6600" b="1" dirty="0" smtClean="0">
                <a:latin typeface="+mj-ea"/>
                <a:ea typeface="+mj-ea"/>
              </a:rPr>
              <a:t>무엇을 하라</a:t>
            </a:r>
            <a:r>
              <a:rPr lang="en-US" altLang="ko-KR" sz="6600" b="1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r>
              <a:rPr lang="ko-KR" altLang="en-US" sz="6600" b="1" dirty="0" smtClean="0">
                <a:latin typeface="+mj-ea"/>
                <a:ea typeface="+mj-ea"/>
              </a:rPr>
              <a:t>무엇을 하면 </a:t>
            </a:r>
            <a:r>
              <a:rPr lang="ko-KR" altLang="en-US" sz="6600" b="1" dirty="0" smtClean="0">
                <a:solidFill>
                  <a:srgbClr val="0000FF"/>
                </a:solidFill>
                <a:latin typeface="+mj-ea"/>
                <a:ea typeface="+mj-ea"/>
              </a:rPr>
              <a:t>안 된다</a:t>
            </a:r>
            <a:r>
              <a:rPr lang="en-US" altLang="ko-KR" sz="6600" dirty="0" smtClean="0">
                <a:solidFill>
                  <a:srgbClr val="0000FF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6600" dirty="0">
              <a:solidFill>
                <a:srgbClr val="0000FF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" name="내용 개체 틀 3" descr="2009122201483_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437112"/>
            <a:ext cx="1744415" cy="16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857233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 descr="procrustes0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15816" y="4653136"/>
            <a:ext cx="1517154" cy="182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b="1" dirty="0" smtClean="0"/>
              <a:t>Schools &amp; Procrustean Bed: </a:t>
            </a:r>
            <a:br>
              <a:rPr lang="en-US" altLang="ko-KR" b="1" dirty="0" smtClean="0"/>
            </a:br>
            <a:r>
              <a:rPr lang="en-US" altLang="ko-KR" b="1" dirty="0" smtClean="0"/>
              <a:t>are we really </a:t>
            </a:r>
            <a:br>
              <a:rPr lang="en-US" altLang="ko-KR" b="1" dirty="0" smtClean="0"/>
            </a:br>
            <a:r>
              <a:rPr lang="en-US" altLang="ko-KR" b="1" dirty="0" smtClean="0">
                <a:solidFill>
                  <a:srgbClr val="0000FF"/>
                </a:solidFill>
              </a:rPr>
              <a:t>‘personalising’ learning?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4172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가장 높이 나는 새</a:t>
            </a:r>
            <a:endParaRPr lang="en-US" altLang="ko-K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가장 빨리 달리는 새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4800" b="1" dirty="0" smtClean="0">
                <a:solidFill>
                  <a:srgbClr val="0000FF"/>
                </a:solidFill>
                <a:latin typeface="+mj-ea"/>
              </a:rPr>
              <a:t>의과대학 교육</a:t>
            </a:r>
            <a:endParaRPr lang="ko-KR" altLang="en-US" sz="48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독수리를 데려다가 타조로 만드는 과정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격리</a:t>
            </a:r>
            <a:r>
              <a:rPr lang="en-US" altLang="ko-KR" sz="1800" dirty="0" smtClean="0"/>
              <a:t>;</a:t>
            </a:r>
            <a:r>
              <a:rPr lang="ko-KR" altLang="en-US" sz="1800" dirty="0" smtClean="0"/>
              <a:t> 공부만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사회와 담을 쌓고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수련과정</a:t>
            </a:r>
            <a:r>
              <a:rPr lang="en-US" altLang="ko-KR" sz="1800" dirty="0" smtClean="0"/>
              <a:t>;</a:t>
            </a:r>
            <a:r>
              <a:rPr lang="ko-KR" altLang="en-US" sz="1800" dirty="0" smtClean="0"/>
              <a:t> 격리와 고립의 완성품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Empty doctor syndrome-</a:t>
            </a:r>
            <a:r>
              <a:rPr lang="ko-KR" altLang="en-US" sz="2000" dirty="0" smtClean="0"/>
              <a:t>조롱거리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인성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인문사회교육의 강화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1</a:t>
            </a:r>
            <a:r>
              <a:rPr lang="ko-KR" altLang="en-US" sz="1600" dirty="0" smtClean="0"/>
              <a:t>년의 계획은 곡식을 심는 것보다 나은 것이 없고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하나에 하나</a:t>
            </a:r>
            <a:r>
              <a:rPr lang="en-US" altLang="ko-KR" sz="16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10</a:t>
            </a:r>
            <a:r>
              <a:rPr lang="ko-KR" altLang="en-US" sz="1600" dirty="0" smtClean="0"/>
              <a:t>년 계획은 나무를 심는 것보다 좋을 것이 없으며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하나에 열</a:t>
            </a:r>
            <a:r>
              <a:rPr lang="en-US" altLang="ko-KR" sz="16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rgbClr val="0033CC"/>
                </a:solidFill>
              </a:rPr>
              <a:t>일생의 계획은 사람을 키우는 것보다 훌륭한 것이 없다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.(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하나에 백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600" dirty="0" smtClean="0"/>
              <a:t>관자管子 권수權修</a:t>
            </a:r>
            <a:endParaRPr lang="en-US" altLang="ko-KR" sz="16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188640"/>
          <a:ext cx="8640960" cy="6573762"/>
        </p:xfrm>
        <a:graphic>
          <a:graphicData uri="http://schemas.openxmlformats.org/drawingml/2006/table">
            <a:tbl>
              <a:tblPr/>
              <a:tblGrid>
                <a:gridCol w="731131"/>
                <a:gridCol w="1213085"/>
                <a:gridCol w="6696744"/>
              </a:tblGrid>
              <a:tr h="56149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총계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환자취급범위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입원환자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</a:t>
                      </a: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외래환자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0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교 과 내 용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대수술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예를 포함한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중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소수술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예 이상 참여를 권장한다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대수술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100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중 참여하여야 할 필수수술을 아래와 같이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정하고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수련기간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년 동안 반드시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참여하여야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한다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altLang="ko-KR" sz="12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latin typeface="+mj-ea"/>
                          <a:ea typeface="+mj-ea"/>
                        </a:rPr>
                        <a:t>참여하여야 할 필수수술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임파절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청소술을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동반한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폐엽절제술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흉강경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폐엽절제술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흉경경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종격동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종양절제술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식도절제술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및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식도재건술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흉부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대동맥 박리 혹은 대동맥류 수술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승모판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성형술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Maze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수술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대동맥판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성형술 혹은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대치술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관상동맥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우회술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청색증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선천성 심장질환 수술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심실중격결손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폐쇄술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례를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포함한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        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총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선천성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심장질환수술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127000" marR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복부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대동맥 수술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말초동맥 혹은 경부동맥 수술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하지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정맥류 수술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82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학술회의참석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원내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회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이상 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집담회 수준 이상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 10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회 이상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논 문 제 출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수련기간 중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편 이상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타 과 파 견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마취통증의학과 등 연관과 중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개과 이상을 수련기간 내 각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개월 이상 파견 수련함을 권장한다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 타 요 건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국내외 흉부외과잡지 구독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학생실습에 교수를 보좌한다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52380" marR="52380" marT="26190" marB="26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10750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타조의 꿈</a:t>
            </a:r>
            <a:endParaRPr lang="ko-KR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ko-KR" sz="4800" dirty="0" smtClean="0">
              <a:latin typeface="나눔명조 ExtraBold" pitchFamily="18" charset="-127"/>
              <a:ea typeface="나눔명조 ExtraBold" pitchFamily="18" charset="-127"/>
            </a:endParaRPr>
          </a:p>
          <a:p>
            <a:pPr lvl="1"/>
            <a:r>
              <a:rPr lang="ko-KR" altLang="en-US" sz="6000" dirty="0" smtClean="0">
                <a:latin typeface="+mj-ea"/>
                <a:ea typeface="+mj-ea"/>
              </a:rPr>
              <a:t>빨리 달리는 걸까요</a:t>
            </a:r>
            <a:r>
              <a:rPr lang="en-US" altLang="ko-KR" sz="6000" dirty="0" smtClean="0">
                <a:latin typeface="+mj-ea"/>
                <a:ea typeface="+mj-ea"/>
              </a:rPr>
              <a:t>?</a:t>
            </a:r>
          </a:p>
          <a:p>
            <a:pPr lvl="1"/>
            <a:endParaRPr lang="en-US" altLang="ko-KR" sz="4800" dirty="0" smtClean="0">
              <a:latin typeface="+mj-ea"/>
              <a:ea typeface="+mj-ea"/>
            </a:endParaRPr>
          </a:p>
          <a:p>
            <a:pPr lvl="1"/>
            <a:r>
              <a:rPr lang="ko-KR" altLang="en-US" sz="6000" dirty="0" smtClean="0">
                <a:latin typeface="+mj-ea"/>
                <a:ea typeface="+mj-ea"/>
              </a:rPr>
              <a:t>높이 나는 걸까요</a:t>
            </a:r>
            <a:r>
              <a:rPr lang="en-US" altLang="ko-KR" sz="6000" dirty="0" smtClean="0">
                <a:latin typeface="+mj-ea"/>
                <a:ea typeface="+mj-ea"/>
              </a:rPr>
              <a:t>?</a:t>
            </a:r>
            <a:endParaRPr lang="ko-KR" altLang="en-US" sz="6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6000" b="1" dirty="0" smtClean="0">
                <a:solidFill>
                  <a:srgbClr val="0000FF"/>
                </a:solidFill>
              </a:rPr>
              <a:t>We Change</a:t>
            </a:r>
            <a:endParaRPr lang="ko-KR" altLang="en-US" sz="6000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Surgery</a:t>
            </a:r>
          </a:p>
          <a:p>
            <a:pPr algn="ctr">
              <a:buNone/>
            </a:pPr>
            <a:r>
              <a:rPr lang="en-US" altLang="ko-KR" sz="1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Service</a:t>
            </a:r>
            <a:endParaRPr lang="ko-KR" altLang="en-US" sz="1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내용 개체 틀 6" descr="흉부외과 마크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12360" y="5301208"/>
            <a:ext cx="986458" cy="9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altLang="ko-KR" sz="60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6000" b="1" dirty="0" smtClean="0">
                <a:solidFill>
                  <a:srgbClr val="0000FF"/>
                </a:solidFill>
                <a:latin typeface="+mj-ea"/>
              </a:rPr>
              <a:t>Trauma-CENTER</a:t>
            </a:r>
            <a:endParaRPr lang="ko-KR" altLang="en-US" sz="6000" b="1" dirty="0">
              <a:solidFill>
                <a:srgbClr val="0000FF"/>
              </a:solidFill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78578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714876" y="3786189"/>
            <a:ext cx="685792" cy="59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CS</a:t>
            </a:r>
            <a:endParaRPr kumimoji="0"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7" name="내용 개체 틀 3" descr="2007090600103_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2060849"/>
            <a:ext cx="1938412" cy="15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특성화 </a:t>
            </a:r>
            <a:r>
              <a:rPr lang="en-US" altLang="ko-KR" sz="5400" b="1" dirty="0" smtClean="0">
                <a:solidFill>
                  <a:srgbClr val="0000FF"/>
                </a:solidFill>
                <a:latin typeface="+mj-ea"/>
              </a:rPr>
              <a:t>,</a:t>
            </a:r>
            <a:r>
              <a:rPr lang="ko-KR" altLang="en-US" sz="5400" b="1" dirty="0" smtClean="0">
                <a:solidFill>
                  <a:srgbClr val="0000FF"/>
                </a:solidFill>
                <a:latin typeface="+mj-ea"/>
              </a:rPr>
              <a:t>전문화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899592" y="1988840"/>
          <a:ext cx="7186634" cy="440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4077072"/>
            <a:ext cx="998422" cy="70788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CS</a:t>
            </a:r>
            <a:endParaRPr kumimoji="0"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내용 개체 틀 5" descr="055003645365888863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25" y="1357314"/>
            <a:ext cx="6929438" cy="4586287"/>
          </a:xfrm>
        </p:spPr>
      </p:pic>
      <p:sp>
        <p:nvSpPr>
          <p:cNvPr id="10" name="직사각형 9"/>
          <p:cNvSpPr/>
          <p:nvPr/>
        </p:nvSpPr>
        <p:spPr bwMode="auto">
          <a:xfrm>
            <a:off x="785813" y="285750"/>
            <a:ext cx="3429000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년 생존율</a:t>
            </a:r>
          </a:p>
        </p:txBody>
      </p:sp>
      <p:sp>
        <p:nvSpPr>
          <p:cNvPr id="27652" name="아래쪽 화살표 4"/>
          <p:cNvSpPr>
            <a:spLocks noChangeArrowheads="1"/>
          </p:cNvSpPr>
          <p:nvPr/>
        </p:nvSpPr>
        <p:spPr bwMode="auto">
          <a:xfrm>
            <a:off x="6500814" y="3714751"/>
            <a:ext cx="142875" cy="50006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653" name="아래쪽 화살표 5"/>
          <p:cNvSpPr>
            <a:spLocks noChangeArrowheads="1"/>
          </p:cNvSpPr>
          <p:nvPr/>
        </p:nvSpPr>
        <p:spPr bwMode="auto">
          <a:xfrm>
            <a:off x="2357439" y="3571876"/>
            <a:ext cx="142875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29600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ko-K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Future of Surgery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285993"/>
            <a:ext cx="7543824" cy="3840171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+mj-ea"/>
                <a:ea typeface="+mj-ea"/>
              </a:rPr>
              <a:t>Attempts &amp; Failures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+mj-ea"/>
                <a:ea typeface="+mj-ea"/>
              </a:rPr>
              <a:t>Hopes &amp; Occasional Successes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+mj-ea"/>
                <a:ea typeface="+mj-ea"/>
              </a:rPr>
              <a:t>Host Defenses &amp; Immunity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+mj-ea"/>
                <a:ea typeface="+mj-ea"/>
              </a:rPr>
              <a:t>Innovation &amp; Struggle for Legitimacy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+mj-ea"/>
                <a:ea typeface="+mj-ea"/>
              </a:rPr>
              <a:t>Prolongation of Life &amp; of Death</a:t>
            </a:r>
          </a:p>
          <a:p>
            <a:pPr>
              <a:buFont typeface="Arial" pitchFamily="34" charset="0"/>
              <a:buChar char="•"/>
            </a:pPr>
            <a:endParaRPr lang="en-US" altLang="ko-KR" sz="2800" dirty="0" smtClean="0">
              <a:latin typeface="나눔명조 ExtraBold" pitchFamily="18" charset="-127"/>
              <a:ea typeface="나눔명조 ExtraBold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07524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altLang="ko-KR" sz="4800" b="1" dirty="0" smtClean="0">
                <a:solidFill>
                  <a:srgbClr val="FFFF00"/>
                </a:solidFill>
                <a:latin typeface="+mj-ea"/>
              </a:rPr>
              <a:t>Present &amp; Future Prospect</a:t>
            </a:r>
            <a:endParaRPr lang="en-US" altLang="ko-KR" sz="4800" b="1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752528"/>
          </a:xfrm>
          <a:ln>
            <a:noFill/>
          </a:ln>
        </p:spPr>
        <p:txBody>
          <a:bodyPr/>
          <a:lstStyle/>
          <a:p>
            <a:pPr lvl="1" algn="just" eaLnBrk="1" hangingPunct="1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j-ea"/>
                <a:ea typeface="+mj-ea"/>
              </a:rPr>
              <a:t>심장혈관센터 </a:t>
            </a:r>
            <a:r>
              <a:rPr lang="en-US" altLang="ko-KR" sz="2000" b="1" dirty="0" smtClean="0">
                <a:latin typeface="+mj-ea"/>
                <a:ea typeface="+mj-ea"/>
              </a:rPr>
              <a:t>; </a:t>
            </a:r>
            <a:r>
              <a:rPr lang="ko-KR" altLang="en-US" sz="2000" b="1" dirty="0" smtClean="0">
                <a:latin typeface="+mj-ea"/>
                <a:ea typeface="+mj-ea"/>
              </a:rPr>
              <a:t> 혈관질환 치료영역 확대</a:t>
            </a:r>
          </a:p>
          <a:p>
            <a:pPr lvl="2" algn="just" eaLnBrk="1" hangingPunct="1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j-ea"/>
                <a:ea typeface="+mj-ea"/>
              </a:rPr>
              <a:t>신속한 진료와 수술 시스템 구축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j-ea"/>
                <a:ea typeface="+mj-ea"/>
              </a:rPr>
              <a:t>최소침습 수술센터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lvl="2" algn="just" eaLnBrk="1" hangingPunct="1">
              <a:lnSpc>
                <a:spcPct val="150000"/>
              </a:lnSpc>
              <a:defRPr/>
            </a:pPr>
            <a:r>
              <a:rPr lang="en-US" altLang="ko-KR" sz="1700" dirty="0" err="1" smtClean="0">
                <a:latin typeface="+mj-ea"/>
                <a:ea typeface="+mj-ea"/>
              </a:rPr>
              <a:t>Thoracoscopic</a:t>
            </a:r>
            <a:r>
              <a:rPr lang="en-US" altLang="ko-KR" sz="1700" dirty="0" smtClean="0">
                <a:latin typeface="+mj-ea"/>
                <a:ea typeface="+mj-ea"/>
              </a:rPr>
              <a:t> Minimally Invasive Surgery=</a:t>
            </a:r>
            <a:r>
              <a:rPr lang="ko-KR" altLang="en-US" sz="1700" dirty="0" smtClean="0">
                <a:latin typeface="+mj-ea"/>
                <a:ea typeface="+mj-ea"/>
              </a:rPr>
              <a:t>로봇수술</a:t>
            </a:r>
            <a:r>
              <a:rPr lang="en-US" altLang="ko-KR" sz="1700" dirty="0" smtClean="0">
                <a:latin typeface="+mj-ea"/>
                <a:ea typeface="+mj-ea"/>
              </a:rPr>
              <a:t>, </a:t>
            </a:r>
            <a:r>
              <a:rPr lang="ko-KR" altLang="en-US" sz="1700" dirty="0" smtClean="0">
                <a:latin typeface="+mj-ea"/>
                <a:ea typeface="+mj-ea"/>
              </a:rPr>
              <a:t>수술로봇</a:t>
            </a:r>
            <a:endParaRPr lang="en-US" altLang="ko-KR" sz="1700" dirty="0" smtClean="0">
              <a:latin typeface="+mj-ea"/>
              <a:ea typeface="+mj-ea"/>
            </a:endParaRPr>
          </a:p>
          <a:p>
            <a:pPr lvl="3" algn="just" eaLnBrk="1" hangingPunct="1">
              <a:lnSpc>
                <a:spcPct val="150000"/>
              </a:lnSpc>
              <a:defRPr/>
            </a:pPr>
            <a:r>
              <a:rPr lang="ko-KR" altLang="en-US" dirty="0" err="1" smtClean="0">
                <a:latin typeface="+mj-ea"/>
                <a:ea typeface="+mj-ea"/>
              </a:rPr>
              <a:t>흉강경</a:t>
            </a:r>
            <a:r>
              <a:rPr lang="ko-KR" altLang="en-US" dirty="0" smtClean="0">
                <a:latin typeface="+mj-ea"/>
                <a:ea typeface="+mj-ea"/>
              </a:rPr>
              <a:t> 수술 크리닉 </a:t>
            </a:r>
          </a:p>
          <a:p>
            <a:pPr lvl="3" algn="just" eaLnBrk="1" hangingPunct="1">
              <a:lnSpc>
                <a:spcPct val="150000"/>
              </a:lnSpc>
              <a:defRPr/>
            </a:pPr>
            <a:r>
              <a:rPr lang="ko-KR" altLang="en-US" dirty="0" smtClean="0">
                <a:latin typeface="+mj-ea"/>
                <a:ea typeface="+mj-ea"/>
              </a:rPr>
              <a:t>다한증 및 기흉 크리닉 </a:t>
            </a:r>
          </a:p>
          <a:p>
            <a:pPr lvl="3" algn="just" eaLnBrk="1" hangingPunct="1">
              <a:lnSpc>
                <a:spcPct val="150000"/>
              </a:lnSpc>
              <a:defRPr/>
            </a:pPr>
            <a:r>
              <a:rPr lang="ko-KR" altLang="en-US" dirty="0" smtClean="0">
                <a:latin typeface="+mj-ea"/>
                <a:ea typeface="+mj-ea"/>
              </a:rPr>
              <a:t>다리 정맥류 크리닉 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j-ea"/>
                <a:ea typeface="+mj-ea"/>
              </a:rPr>
              <a:t>호흡기 센터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암 센터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j-ea"/>
                <a:ea typeface="+mj-ea"/>
              </a:rPr>
              <a:t>중환자의학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latin typeface="+mj-ea"/>
                <a:ea typeface="+mj-ea"/>
              </a:rPr>
              <a:t>중증외상의학 등</a:t>
            </a:r>
          </a:p>
        </p:txBody>
      </p:sp>
      <p:pic>
        <p:nvPicPr>
          <p:cNvPr id="29700" name="Picture 5" descr="daVinci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7" y="4653137"/>
            <a:ext cx="2013794" cy="14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1763688" y="5445224"/>
            <a:ext cx="5328592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We have the future well in hand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11560" y="908720"/>
            <a:ext cx="7956024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흉부외과의 역사와 발전</a:t>
            </a:r>
            <a:endParaRPr lang="en-US" altLang="ko-KR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2492896"/>
            <a:ext cx="1440160" cy="203526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 err="1" smtClean="0"/>
              <a:t>마취학의</a:t>
            </a:r>
            <a:r>
              <a:rPr lang="ko-KR" altLang="en-US" sz="6000" dirty="0" smtClean="0"/>
              <a:t> 헌신과 발전</a:t>
            </a:r>
            <a:endParaRPr lang="ko-KR" altLang="en-US" sz="60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solidFill>
                  <a:schemeClr val="accent2"/>
                </a:solidFill>
              </a:rPr>
              <a:t>PAIN</a:t>
            </a:r>
            <a:endParaRPr lang="ko-KR" altLang="en-US" sz="8000" b="1" dirty="0">
              <a:solidFill>
                <a:schemeClr val="accent2"/>
              </a:solidFill>
            </a:endParaRPr>
          </a:p>
        </p:txBody>
      </p:sp>
      <p:pic>
        <p:nvPicPr>
          <p:cNvPr id="4" name="내용 개체 틀 4" descr="스캔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0112" y="4149080"/>
            <a:ext cx="2888138" cy="1827190"/>
          </a:xfrm>
          <a:prstGeom prst="rect">
            <a:avLst/>
          </a:prstGeom>
        </p:spPr>
      </p:pic>
      <p:pic>
        <p:nvPicPr>
          <p:cNvPr id="5" name="Picture 4" descr="view_subms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3933056"/>
            <a:ext cx="1648692" cy="2430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ventilation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10290</TotalTime>
  <Words>4908</Words>
  <Application>Microsoft Office PowerPoint</Application>
  <PresentationFormat>화면 슬라이드 쇼(4:3)</PresentationFormat>
  <Paragraphs>1012</Paragraphs>
  <Slides>136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136</vt:i4>
      </vt:variant>
    </vt:vector>
  </HeadingPairs>
  <TitlesOfParts>
    <vt:vector size="138" baseType="lpstr">
      <vt:lpstr>Office 테마</vt:lpstr>
      <vt:lpstr>Image</vt:lpstr>
      <vt:lpstr>의 사 M.D.</vt:lpstr>
      <vt:lpstr>슬라이드 2</vt:lpstr>
      <vt:lpstr>회원 연령별 분포</vt:lpstr>
      <vt:lpstr>65세 정년 퇴직 예정자</vt:lpstr>
      <vt:lpstr>세부전공별 분류</vt:lpstr>
      <vt:lpstr>슬라이드 6</vt:lpstr>
      <vt:lpstr>슬라이드 7</vt:lpstr>
      <vt:lpstr>슬라이드 8</vt:lpstr>
      <vt:lpstr>슬라이드 9</vt:lpstr>
      <vt:lpstr>doctor</vt:lpstr>
      <vt:lpstr> Surgery</vt:lpstr>
      <vt:lpstr> Thorax</vt:lpstr>
      <vt:lpstr>수도사(修道士)</vt:lpstr>
      <vt:lpstr>이발사와 외과의사 갈등 </vt:lpstr>
      <vt:lpstr>수도원 - 감옥</vt:lpstr>
      <vt:lpstr>감 사</vt:lpstr>
      <vt:lpstr>슬라이드 17</vt:lpstr>
      <vt:lpstr>인센티브 병원-공장</vt:lpstr>
      <vt:lpstr>공급자가 주는 영향</vt:lpstr>
      <vt:lpstr> 진료 인센티브의 덫</vt:lpstr>
      <vt:lpstr>과잉진료 격려금</vt:lpstr>
      <vt:lpstr>선진국 병원=진료 인센티브 </vt:lpstr>
      <vt:lpstr>사회에 대한 많은 관심과 참여</vt:lpstr>
      <vt:lpstr>사망률 30%</vt:lpstr>
      <vt:lpstr>설명 잘해주는 병원</vt:lpstr>
      <vt:lpstr>좋은 의사가 되려면 </vt:lpstr>
      <vt:lpstr>NYT </vt:lpstr>
      <vt:lpstr>의료는 서비스</vt:lpstr>
      <vt:lpstr>슬라이드 29</vt:lpstr>
      <vt:lpstr>임상의학의 기본= 언어</vt:lpstr>
      <vt:lpstr>Communication</vt:lpstr>
      <vt:lpstr>질병중심/ 인간중심  (Why  Who)</vt:lpstr>
      <vt:lpstr>상대의 관점에서 바라보기</vt:lpstr>
      <vt:lpstr>효과적 의사소통을 위하여</vt:lpstr>
      <vt:lpstr>사회 및 의료환경의 변화</vt:lpstr>
      <vt:lpstr>의료이용 관한 불만은?</vt:lpstr>
      <vt:lpstr>의사와 의사소통에 대한 불만은?</vt:lpstr>
      <vt:lpstr>환자가 듣고 싶은 설명은?</vt:lpstr>
      <vt:lpstr>벽을 허물고 돌아올 수 없는 강을 건넜다.</vt:lpstr>
      <vt:lpstr>지금이야말로 ‘소통’이 필요할 때</vt:lpstr>
      <vt:lpstr>삶의 현장=의료중심/실험실-기구</vt:lpstr>
      <vt:lpstr>의사들의 말과 생활습관 </vt:lpstr>
      <vt:lpstr>가장 큰 불만</vt:lpstr>
      <vt:lpstr>3월이 오면; 책과 현실의 경계</vt:lpstr>
      <vt:lpstr>3월의 병원</vt:lpstr>
      <vt:lpstr>한국병원의 교육(장인중심)</vt:lpstr>
      <vt:lpstr>미국병원(시스템중심) </vt:lpstr>
      <vt:lpstr>환자와 의사, 왜 대화 없나</vt:lpstr>
      <vt:lpstr>소통;어떻게 할 것인가? 환자-의사</vt:lpstr>
      <vt:lpstr>사회는 환자와 소통  잘하는 의사를 요구</vt:lpstr>
      <vt:lpstr>포도주와 의사는 오래될수록 좋다  Communication System</vt:lpstr>
      <vt:lpstr>진료실 풍경 </vt:lpstr>
      <vt:lpstr>의료커뮤니케이션 학회 </vt:lpstr>
      <vt:lpstr>슬라이드 54</vt:lpstr>
      <vt:lpstr>진찰비는 똑같다</vt:lpstr>
      <vt:lpstr>내가 만일 어느 날 환자가 된다면 </vt:lpstr>
      <vt:lpstr>&lt;실력&gt; 병을 낫게 하고  &lt;따스함&gt; 사람을 낫게 하는 공식</vt:lpstr>
      <vt:lpstr>작은 실수가 하나가</vt:lpstr>
      <vt:lpstr>의료 소송의 70~80%</vt:lpstr>
      <vt:lpstr>의료 소송</vt:lpstr>
      <vt:lpstr>레지던트 근무시간 제한하는 美 뉴욕주 </vt:lpstr>
      <vt:lpstr>의료소송 변호사 </vt:lpstr>
      <vt:lpstr>거꾸로 의사들도 할 말이 많다  </vt:lpstr>
      <vt:lpstr>환자와의 관계가 어려워지는 예</vt:lpstr>
      <vt:lpstr>“사람 됨됨이도 중요한 기준” </vt:lpstr>
      <vt:lpstr>좋은 의사가 되는 길</vt:lpstr>
      <vt:lpstr>슬라이드 67</vt:lpstr>
      <vt:lpstr>The duties of a doctor registered with GMC</vt:lpstr>
      <vt:lpstr>Good Doctors</vt:lpstr>
      <vt:lpstr>슬라이드 70</vt:lpstr>
      <vt:lpstr>슬라이드 71</vt:lpstr>
      <vt:lpstr>슬라이드 72</vt:lpstr>
      <vt:lpstr>흉부외과의 미래</vt:lpstr>
      <vt:lpstr>Are you crazy?</vt:lpstr>
      <vt:lpstr>Surgery as well as</vt:lpstr>
      <vt:lpstr>슬라이드 76</vt:lpstr>
      <vt:lpstr> Pay-For-  Performance </vt:lpstr>
      <vt:lpstr>Level C consensus expert opinion</vt:lpstr>
      <vt:lpstr>슬라이드 79</vt:lpstr>
      <vt:lpstr>Steep learning curve</vt:lpstr>
      <vt:lpstr>Evidence</vt:lpstr>
      <vt:lpstr>Cost</vt:lpstr>
      <vt:lpstr>잠재력은  체험을 통해 발견된다</vt:lpstr>
      <vt:lpstr>Variations</vt:lpstr>
      <vt:lpstr>슬라이드 85</vt:lpstr>
      <vt:lpstr>슬라이드 86</vt:lpstr>
      <vt:lpstr>슬라이드 87</vt:lpstr>
      <vt:lpstr>Schools &amp; Procrustean Bed:  are we really  ‘personalising’ learning?</vt:lpstr>
      <vt:lpstr>의과대학 교육</vt:lpstr>
      <vt:lpstr>타조의 꿈</vt:lpstr>
      <vt:lpstr>We Change</vt:lpstr>
      <vt:lpstr> Trauma-CENTER</vt:lpstr>
      <vt:lpstr>특성화 ,전문화</vt:lpstr>
      <vt:lpstr>슬라이드 94</vt:lpstr>
      <vt:lpstr>Future of Surgery</vt:lpstr>
      <vt:lpstr>Present &amp; Future Prospect</vt:lpstr>
      <vt:lpstr>슬라이드 97</vt:lpstr>
      <vt:lpstr>마취학의 헌신과 발전</vt:lpstr>
      <vt:lpstr>슬라이드 99</vt:lpstr>
      <vt:lpstr> Beginnings of thoracic surgery </vt:lpstr>
      <vt:lpstr>Beginnings of Thoracic Surgery</vt:lpstr>
      <vt:lpstr> INTRAOPERATIVE CONTROL OF  RESPIRATION </vt:lpstr>
      <vt:lpstr>Leo Eloesser (1881-1976)</vt:lpstr>
      <vt:lpstr>  BASIS OF PULMONARY RESECTION</vt:lpstr>
      <vt:lpstr>Pioneering dates</vt:lpstr>
      <vt:lpstr>William Macewen </vt:lpstr>
      <vt:lpstr>First modern closed Lobectomy</vt:lpstr>
      <vt:lpstr>Successful one-stage pneumonectomy</vt:lpstr>
      <vt:lpstr>Pneumonectomy</vt:lpstr>
      <vt:lpstr> </vt:lpstr>
      <vt:lpstr>   </vt:lpstr>
      <vt:lpstr>History of Minimal Access Surgery</vt:lpstr>
      <vt:lpstr>VIDEO-ASSISTED THORACIC SURGERY</vt:lpstr>
      <vt:lpstr>뇌 사</vt:lpstr>
      <vt:lpstr>First Lung Transplantation  in Korea</vt:lpstr>
      <vt:lpstr>Animal lab</vt:lpstr>
      <vt:lpstr>폐 이식의 역사(한국)</vt:lpstr>
      <vt:lpstr> 심 폐 이식의 역사(한국)</vt:lpstr>
      <vt:lpstr>超고난도 양측 폐이식 국내 첫 동일환자에 다시 적용 </vt:lpstr>
      <vt:lpstr>슬라이드 120</vt:lpstr>
      <vt:lpstr>상하이 동물실험실</vt:lpstr>
      <vt:lpstr>상하이 동물실험실</vt:lpstr>
      <vt:lpstr>EVOLUTION OF GENERAL THORACIC SURGERY</vt:lpstr>
      <vt:lpstr>John Webster Kirklin </vt:lpstr>
      <vt:lpstr>인공심폐기 </vt:lpstr>
      <vt:lpstr>심장이식 수술</vt:lpstr>
      <vt:lpstr>Michael Ellis DeBakey </vt:lpstr>
      <vt:lpstr>DeBakey</vt:lpstr>
      <vt:lpstr>Denton Arthur Cooley </vt:lpstr>
      <vt:lpstr>Denton Arthur Cooley </vt:lpstr>
      <vt:lpstr>Lung transplantation</vt:lpstr>
      <vt:lpstr>First successful transplant surgery </vt:lpstr>
      <vt:lpstr>Lung transplantation</vt:lpstr>
      <vt:lpstr>Prognosis</vt:lpstr>
      <vt:lpstr> Future of Surgery</vt:lpstr>
      <vt:lpstr>Surgery Statistics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백상호</dc:creator>
  <cp:lastModifiedBy>.</cp:lastModifiedBy>
  <cp:revision>740</cp:revision>
  <dcterms:created xsi:type="dcterms:W3CDTF">2008-11-09T03:49:57Z</dcterms:created>
  <dcterms:modified xsi:type="dcterms:W3CDTF">2012-09-14T08:46:08Z</dcterms:modified>
</cp:coreProperties>
</file>