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2" r:id="rId3"/>
    <p:sldId id="257" r:id="rId4"/>
    <p:sldId id="258" r:id="rId5"/>
    <p:sldId id="279" r:id="rId6"/>
    <p:sldId id="289" r:id="rId7"/>
    <p:sldId id="280" r:id="rId8"/>
    <p:sldId id="281" r:id="rId9"/>
    <p:sldId id="260" r:id="rId10"/>
    <p:sldId id="283" r:id="rId11"/>
    <p:sldId id="284" r:id="rId12"/>
    <p:sldId id="262" r:id="rId13"/>
    <p:sldId id="293" r:id="rId14"/>
    <p:sldId id="292" r:id="rId15"/>
    <p:sldId id="261" r:id="rId16"/>
    <p:sldId id="268" r:id="rId17"/>
    <p:sldId id="269" r:id="rId18"/>
    <p:sldId id="285" r:id="rId19"/>
    <p:sldId id="266" r:id="rId20"/>
    <p:sldId id="286" r:id="rId21"/>
    <p:sldId id="287" r:id="rId22"/>
    <p:sldId id="267" r:id="rId23"/>
    <p:sldId id="290" r:id="rId24"/>
    <p:sldId id="291" r:id="rId25"/>
    <p:sldId id="270" r:id="rId26"/>
    <p:sldId id="271" r:id="rId27"/>
    <p:sldId id="265" r:id="rId28"/>
    <p:sldId id="272" r:id="rId29"/>
    <p:sldId id="274" r:id="rId30"/>
    <p:sldId id="275" r:id="rId31"/>
    <p:sldId id="276" r:id="rId32"/>
    <p:sldId id="277" r:id="rId33"/>
    <p:sldId id="288" r:id="rId3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3265E-851C-49F9-BBE6-FCE438365B7A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88215-2BE3-42BF-B34B-D3E80E3A31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88215-2BE3-42BF-B34B-D3E80E3A316A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8B4-979D-4D1F-84E0-6ECD0ABE8298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2867-5C07-49E8-9FF5-647AF4F650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8B4-979D-4D1F-84E0-6ECD0ABE8298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2867-5C07-49E8-9FF5-647AF4F650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8B4-979D-4D1F-84E0-6ECD0ABE8298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2867-5C07-49E8-9FF5-647AF4F650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8B4-979D-4D1F-84E0-6ECD0ABE8298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2867-5C07-49E8-9FF5-647AF4F650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8B4-979D-4D1F-84E0-6ECD0ABE8298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2867-5C07-49E8-9FF5-647AF4F650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8B4-979D-4D1F-84E0-6ECD0ABE8298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2867-5C07-49E8-9FF5-647AF4F650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8B4-979D-4D1F-84E0-6ECD0ABE8298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2867-5C07-49E8-9FF5-647AF4F650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8B4-979D-4D1F-84E0-6ECD0ABE8298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2867-5C07-49E8-9FF5-647AF4F650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8B4-979D-4D1F-84E0-6ECD0ABE8298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2867-5C07-49E8-9FF5-647AF4F650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8B4-979D-4D1F-84E0-6ECD0ABE8298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2867-5C07-49E8-9FF5-647AF4F650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D8B4-979D-4D1F-84E0-6ECD0ABE8298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2867-5C07-49E8-9FF5-647AF4F650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D8B4-979D-4D1F-84E0-6ECD0ABE8298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52867-5C07-49E8-9FF5-647AF4F650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Preoperative</a:t>
            </a:r>
            <a:r>
              <a:rPr lang="ko-KR" altLang="en-US" dirty="0" smtClean="0"/>
              <a:t> </a:t>
            </a:r>
            <a:r>
              <a:rPr lang="en-US" altLang="ko-KR" dirty="0" smtClean="0"/>
              <a:t>work up for Lung Cancer Surgery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185874"/>
          </a:xfrm>
        </p:spPr>
        <p:txBody>
          <a:bodyPr/>
          <a:lstStyle/>
          <a:p>
            <a:r>
              <a:rPr lang="ko-KR" altLang="en-US" dirty="0" smtClean="0"/>
              <a:t>계명대학교</a:t>
            </a:r>
            <a:r>
              <a:rPr lang="en-US" altLang="ko-KR" dirty="0" smtClean="0"/>
              <a:t> </a:t>
            </a:r>
            <a:r>
              <a:rPr lang="ko-KR" altLang="en-US" dirty="0" smtClean="0"/>
              <a:t>동산의료원</a:t>
            </a:r>
            <a:endParaRPr lang="en-US" altLang="ko-KR" dirty="0" smtClean="0"/>
          </a:p>
          <a:p>
            <a:r>
              <a:rPr lang="ko-KR" altLang="en-US" dirty="0" smtClean="0"/>
              <a:t>금 동윤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81" y="952500"/>
            <a:ext cx="5643563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Lymph node mapping</a:t>
            </a:r>
            <a:endParaRPr lang="ko-KR" altLang="en-US" dirty="0"/>
          </a:p>
        </p:txBody>
      </p:sp>
      <p:grpSp>
        <p:nvGrpSpPr>
          <p:cNvPr id="4" name="내용 개체 틀 3"/>
          <p:cNvGrpSpPr>
            <a:grpSpLocks noGrp="1"/>
          </p:cNvGrpSpPr>
          <p:nvPr>
            <p:ph idx="1"/>
          </p:nvPr>
        </p:nvGrpSpPr>
        <p:grpSpPr>
          <a:xfrm>
            <a:off x="0" y="1285860"/>
            <a:ext cx="9144000" cy="5286412"/>
            <a:chOff x="142844" y="1142984"/>
            <a:chExt cx="9001156" cy="5000660"/>
          </a:xfrm>
        </p:grpSpPr>
        <p:pic>
          <p:nvPicPr>
            <p:cNvPr id="5" name="그림 1" descr="9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52950" y="1357298"/>
              <a:ext cx="4591050" cy="47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그림 2" descr="10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44" y="1142984"/>
              <a:ext cx="4508754" cy="50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20120530_204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43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5214950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Superior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mediastinal</a:t>
            </a:r>
            <a:r>
              <a:rPr lang="en-US" altLang="ko-KR" dirty="0" smtClean="0"/>
              <a:t> nodes</a:t>
            </a:r>
          </a:p>
          <a:p>
            <a:r>
              <a:rPr lang="en-US" altLang="ko-KR" dirty="0" smtClean="0"/>
              <a:t>Aortic nodes</a:t>
            </a:r>
          </a:p>
          <a:p>
            <a:r>
              <a:rPr lang="en-US" altLang="ko-KR" dirty="0" smtClean="0"/>
              <a:t>Inferior </a:t>
            </a:r>
            <a:r>
              <a:rPr lang="en-US" altLang="ko-KR" dirty="0" err="1" smtClean="0"/>
              <a:t>mediastinal</a:t>
            </a:r>
            <a:r>
              <a:rPr lang="en-US" altLang="ko-KR" dirty="0" smtClean="0"/>
              <a:t> nodes</a:t>
            </a:r>
          </a:p>
          <a:p>
            <a:r>
              <a:rPr lang="en-US" altLang="ko-KR" dirty="0" err="1" smtClean="0"/>
              <a:t>Intrapleural</a:t>
            </a:r>
            <a:r>
              <a:rPr lang="en-US" altLang="ko-KR" dirty="0" smtClean="0"/>
              <a:t> nodes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캔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14422"/>
            <a:ext cx="7405640" cy="464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Diagnostic Tools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52" y="1831995"/>
            <a:ext cx="8643966" cy="4525963"/>
          </a:xfrm>
        </p:spPr>
        <p:txBody>
          <a:bodyPr>
            <a:normAutofit/>
          </a:bodyPr>
          <a:lstStyle/>
          <a:p>
            <a:r>
              <a:rPr lang="en-US" altLang="ko-KR" sz="3000" dirty="0" smtClean="0"/>
              <a:t>T stage: chest x-ray, chest CT,  </a:t>
            </a:r>
          </a:p>
          <a:p>
            <a:pPr>
              <a:buNone/>
            </a:pPr>
            <a:r>
              <a:rPr lang="en-US" altLang="ko-KR" sz="3000" dirty="0" smtClean="0"/>
              <a:t>              </a:t>
            </a:r>
            <a:r>
              <a:rPr lang="en-US" altLang="ko-KR" sz="3000" dirty="0" err="1" smtClean="0"/>
              <a:t>bronchoscopy</a:t>
            </a:r>
            <a:r>
              <a:rPr lang="en-US" altLang="ko-KR" sz="3000" dirty="0" smtClean="0"/>
              <a:t>, PET-CT, (MRI)</a:t>
            </a:r>
          </a:p>
          <a:p>
            <a:r>
              <a:rPr lang="en-US" altLang="ko-KR" sz="3000" dirty="0" smtClean="0"/>
              <a:t>N staging: chest CT, PET-CT</a:t>
            </a:r>
          </a:p>
          <a:p>
            <a:pPr>
              <a:buNone/>
            </a:pPr>
            <a:r>
              <a:rPr lang="en-US" altLang="ko-KR" sz="3000" dirty="0"/>
              <a:t> </a:t>
            </a:r>
            <a:r>
              <a:rPr lang="en-US" altLang="ko-KR" sz="3000" dirty="0" smtClean="0"/>
              <a:t>                TBNA, EBUS-TBNA,            </a:t>
            </a:r>
          </a:p>
          <a:p>
            <a:pPr>
              <a:buNone/>
            </a:pPr>
            <a:r>
              <a:rPr lang="en-US" altLang="ko-KR" sz="3000" dirty="0" smtClean="0"/>
              <a:t>                 </a:t>
            </a:r>
            <a:r>
              <a:rPr lang="en-US" altLang="ko-KR" sz="3000" dirty="0" err="1" smtClean="0"/>
              <a:t>mediastinoscopy</a:t>
            </a:r>
            <a:r>
              <a:rPr lang="en-US" altLang="ko-KR" sz="3000" dirty="0" smtClean="0"/>
              <a:t>, </a:t>
            </a:r>
            <a:r>
              <a:rPr lang="en-US" altLang="ko-KR" sz="3000" dirty="0" err="1" smtClean="0"/>
              <a:t>mediastionotomy</a:t>
            </a:r>
            <a:endParaRPr lang="en-US" altLang="ko-KR" sz="3000" dirty="0" smtClean="0"/>
          </a:p>
          <a:p>
            <a:r>
              <a:rPr lang="en-US" altLang="ko-KR" sz="3000" dirty="0" smtClean="0"/>
              <a:t>M staging: physical exam, bone scan, </a:t>
            </a:r>
          </a:p>
          <a:p>
            <a:pPr>
              <a:buNone/>
            </a:pPr>
            <a:r>
              <a:rPr lang="en-US" altLang="ko-KR" sz="3000" dirty="0" smtClean="0"/>
              <a:t>                 brain CT(MRI), PET-CT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Enlarged L.N. on chest CT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Positive CT result(&gt; 1cm): 70% actual metastasis</a:t>
            </a:r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    histological confirm</a:t>
            </a:r>
          </a:p>
          <a:p>
            <a:r>
              <a:rPr lang="en-US" altLang="ko-KR" dirty="0" smtClean="0">
                <a:sym typeface="Wingdings" pitchFamily="2" charset="2"/>
              </a:rPr>
              <a:t>False-negative rate less than 10% in negative CT result(&lt; 1cm) </a:t>
            </a:r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   T1/T2 + negative CT result: </a:t>
            </a:r>
            <a:r>
              <a:rPr lang="en-US" altLang="ko-KR" dirty="0" err="1" smtClean="0">
                <a:sym typeface="Wingdings" pitchFamily="2" charset="2"/>
              </a:rPr>
              <a:t>histologic</a:t>
            </a:r>
            <a:r>
              <a:rPr lang="en-US" altLang="ko-KR" dirty="0" smtClean="0">
                <a:sym typeface="Wingdings" pitchFamily="2" charset="2"/>
              </a:rPr>
              <a:t> confirm(?) (</a:t>
            </a:r>
            <a:r>
              <a:rPr lang="en-US" altLang="ko-KR" dirty="0" err="1" smtClean="0">
                <a:sym typeface="Wingdings" pitchFamily="2" charset="2"/>
              </a:rPr>
              <a:t>mediastinoscopy</a:t>
            </a:r>
            <a:r>
              <a:rPr lang="en-US" altLang="ko-KR" dirty="0" smtClean="0">
                <a:sym typeface="Wingdings" pitchFamily="2" charset="2"/>
              </a:rPr>
              <a:t>?)</a:t>
            </a:r>
          </a:p>
          <a:p>
            <a:pPr>
              <a:buNone/>
            </a:pPr>
            <a:r>
              <a:rPr lang="en-US" altLang="ko-KR" i="1" dirty="0" smtClean="0">
                <a:sym typeface="Wingdings" pitchFamily="2" charset="2"/>
              </a:rPr>
              <a:t>cf.</a:t>
            </a:r>
            <a:r>
              <a:rPr lang="en-US" altLang="ko-KR" dirty="0" smtClean="0">
                <a:sym typeface="Wingdings" pitchFamily="2" charset="2"/>
              </a:rPr>
              <a:t> 28% false-negative rate on central T3</a:t>
            </a:r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    histological confirm(Daly et al. JTCS 94;664 1987)</a:t>
            </a:r>
          </a:p>
          <a:p>
            <a:pPr>
              <a:buNone/>
            </a:pPr>
            <a:r>
              <a:rPr lang="en-US" altLang="ko-KR" i="1" dirty="0" smtClean="0">
                <a:sym typeface="Wingdings" pitchFamily="2" charset="2"/>
              </a:rPr>
              <a:t>cf.</a:t>
            </a:r>
            <a:r>
              <a:rPr lang="en-US" altLang="ko-KR" dirty="0" smtClean="0">
                <a:sym typeface="Wingdings" pitchFamily="2" charset="2"/>
              </a:rPr>
              <a:t> High rate of early metastasis in T1 </a:t>
            </a:r>
            <a:r>
              <a:rPr lang="en-US" altLang="ko-KR" dirty="0" err="1" smtClean="0">
                <a:sym typeface="Wingdings" pitchFamily="2" charset="2"/>
              </a:rPr>
              <a:t>adenoca</a:t>
            </a:r>
            <a:r>
              <a:rPr lang="en-US" altLang="ko-KR" dirty="0" smtClean="0">
                <a:sym typeface="Wingdings" pitchFamily="2" charset="2"/>
              </a:rPr>
              <a:t>,      large cell ca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Mediastinoscopy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Mediastinotomy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altLang="ko-KR" dirty="0" smtClean="0"/>
              <a:t>     </a:t>
            </a:r>
            <a:r>
              <a:rPr lang="en-US" altLang="ko-KR" dirty="0" err="1" smtClean="0"/>
              <a:t>Histologic</a:t>
            </a:r>
            <a:r>
              <a:rPr lang="en-US" altLang="ko-KR" dirty="0" smtClean="0"/>
              <a:t> diagnosis</a:t>
            </a:r>
          </a:p>
          <a:p>
            <a:pPr>
              <a:buNone/>
            </a:pPr>
            <a:r>
              <a:rPr lang="en-US" altLang="ko-KR" dirty="0" smtClean="0"/>
              <a:t>     Accurate determine the N2</a:t>
            </a:r>
          </a:p>
          <a:p>
            <a:pPr>
              <a:buNone/>
            </a:pPr>
            <a:r>
              <a:rPr lang="en-US" altLang="ko-KR" dirty="0" smtClean="0"/>
              <a:t>     Identify </a:t>
            </a:r>
            <a:r>
              <a:rPr lang="en-US" altLang="ko-KR" dirty="0" err="1" smtClean="0"/>
              <a:t>extranodal</a:t>
            </a:r>
            <a:r>
              <a:rPr lang="en-US" altLang="ko-KR" dirty="0" smtClean="0"/>
              <a:t> extension of tumor/      involvement of contiguous structure(trachea/ aorta)</a:t>
            </a:r>
          </a:p>
          <a:p>
            <a:pPr>
              <a:buNone/>
            </a:pPr>
            <a:r>
              <a:rPr lang="en-US" altLang="ko-KR" dirty="0" smtClean="0"/>
              <a:t>     Identify N3</a:t>
            </a:r>
          </a:p>
          <a:p>
            <a:pPr>
              <a:buNone/>
            </a:pPr>
            <a:r>
              <a:rPr lang="en-US" altLang="ko-KR" dirty="0" smtClean="0"/>
              <a:t>Indication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L.N. enlargement more than 1cm on </a:t>
            </a:r>
            <a:r>
              <a:rPr lang="en-US" altLang="ko-KR" dirty="0" err="1" smtClean="0"/>
              <a:t>preop</a:t>
            </a:r>
            <a:r>
              <a:rPr lang="en-US" altLang="ko-KR" dirty="0" smtClean="0"/>
              <a:t> CT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Potential entry to </a:t>
            </a:r>
            <a:r>
              <a:rPr lang="en-US" altLang="ko-KR" dirty="0" err="1" smtClean="0"/>
              <a:t>neoadjuvant</a:t>
            </a:r>
            <a:r>
              <a:rPr lang="en-US" altLang="ko-KR" dirty="0" smtClean="0"/>
              <a:t> therapy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Negative CT result in T2, T3 tumor and T1 </a:t>
            </a:r>
            <a:r>
              <a:rPr lang="en-US" altLang="ko-KR" dirty="0" err="1" smtClean="0"/>
              <a:t>adenoca</a:t>
            </a:r>
            <a:r>
              <a:rPr lang="en-US" altLang="ko-KR" dirty="0" smtClean="0"/>
              <a:t>/large cell ca(relative)</a:t>
            </a:r>
          </a:p>
          <a:p>
            <a:endParaRPr lang="en-US" altLang="ko-KR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42910" y="1500174"/>
            <a:ext cx="8215370" cy="2714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1472" y="1285860"/>
            <a:ext cx="80724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Routine </a:t>
            </a:r>
            <a:r>
              <a:rPr lang="en-US" altLang="ko-KR" sz="2400" dirty="0" err="1" smtClean="0"/>
              <a:t>mediastinoscopy</a:t>
            </a:r>
            <a:r>
              <a:rPr lang="en-US" altLang="ko-KR" sz="2400" dirty="0" smtClean="0"/>
              <a:t> (with negative CT scan)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Low complication rate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err="1" smtClean="0"/>
              <a:t>Resectable</a:t>
            </a:r>
            <a:r>
              <a:rPr lang="en-US" altLang="ko-KR" dirty="0" smtClean="0"/>
              <a:t> N2 without </a:t>
            </a:r>
            <a:r>
              <a:rPr lang="en-US" altLang="ko-KR" dirty="0" err="1" smtClean="0"/>
              <a:t>neoadjuvant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Tx</a:t>
            </a:r>
            <a:r>
              <a:rPr lang="en-US" altLang="ko-KR" dirty="0" smtClean="0"/>
              <a:t>(single station, </a:t>
            </a:r>
            <a:r>
              <a:rPr lang="en-US" altLang="ko-KR" dirty="0" err="1" smtClean="0"/>
              <a:t>ipsilateral</a:t>
            </a:r>
            <a:r>
              <a:rPr lang="en-US" altLang="ko-KR" dirty="0" smtClean="0"/>
              <a:t>, lower </a:t>
            </a:r>
            <a:r>
              <a:rPr lang="en-US" altLang="ko-KR" dirty="0" err="1" smtClean="0"/>
              <a:t>paratracheal</a:t>
            </a:r>
            <a:r>
              <a:rPr lang="en-US" altLang="ko-KR" dirty="0" smtClean="0"/>
              <a:t>, no </a:t>
            </a:r>
            <a:r>
              <a:rPr lang="en-US" altLang="ko-KR" dirty="0" err="1" smtClean="0"/>
              <a:t>extracapsular</a:t>
            </a:r>
            <a:r>
              <a:rPr lang="en-US" altLang="ko-KR" dirty="0" smtClean="0"/>
              <a:t> extension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High rate of </a:t>
            </a:r>
            <a:r>
              <a:rPr lang="en-US" altLang="ko-KR" dirty="0" err="1" smtClean="0"/>
              <a:t>thoracotomy</a:t>
            </a:r>
            <a:r>
              <a:rPr lang="en-US" altLang="ko-KR" dirty="0" smtClean="0"/>
              <a:t>(curative resection)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10-15% false negative rates on chest CT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r>
              <a:rPr lang="en-US" altLang="ko-KR" sz="2400" dirty="0" smtClean="0"/>
              <a:t>Selective </a:t>
            </a:r>
            <a:r>
              <a:rPr lang="en-US" altLang="ko-KR" sz="2400" dirty="0" err="1" smtClean="0"/>
              <a:t>mediastinoscopy</a:t>
            </a:r>
            <a:endParaRPr lang="en-US" altLang="ko-KR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High rate of negative </a:t>
            </a:r>
            <a:r>
              <a:rPr lang="en-US" altLang="ko-KR" dirty="0" err="1" smtClean="0"/>
              <a:t>mediastinoscopic</a:t>
            </a:r>
            <a:r>
              <a:rPr lang="en-US" altLang="ko-KR" dirty="0" smtClean="0"/>
              <a:t>  examination(70%)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Possible complete resection of unsuspected N2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</a:t>
            </a:r>
            <a:r>
              <a:rPr lang="ko-KR" altLang="en-US" dirty="0" smtClean="0"/>
              <a:t>★</a:t>
            </a:r>
            <a:r>
              <a:rPr lang="en-US" altLang="ko-KR" dirty="0" smtClean="0"/>
              <a:t> unsuspected N2: 8.9%(mostly </a:t>
            </a:r>
            <a:r>
              <a:rPr lang="en-US" altLang="ko-KR" dirty="0" err="1" smtClean="0"/>
              <a:t>inaccessable</a:t>
            </a:r>
            <a:r>
              <a:rPr lang="en-US" altLang="ko-KR" dirty="0" smtClean="0"/>
              <a:t> site; post </a:t>
            </a:r>
            <a:r>
              <a:rPr lang="en-US" altLang="ko-KR" dirty="0" err="1" smtClean="0"/>
              <a:t>subcarinal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periesophageal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anteroir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mediastinal</a:t>
            </a:r>
            <a:r>
              <a:rPr lang="en-US" altLang="ko-KR" dirty="0" smtClean="0"/>
              <a:t>_)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Mediastinoscopy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Mediastinotomy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EBUS(+TBNA)</a:t>
            </a:r>
            <a:endParaRPr lang="ko-KR" altLang="en-US" dirty="0"/>
          </a:p>
        </p:txBody>
      </p:sp>
      <p:pic>
        <p:nvPicPr>
          <p:cNvPr id="4" name="그림 3" descr="ebu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3857652" cy="2931816"/>
          </a:xfrm>
          <a:prstGeom prst="rect">
            <a:avLst/>
          </a:prstGeom>
        </p:spPr>
      </p:pic>
      <p:sp>
        <p:nvSpPr>
          <p:cNvPr id="6" name="내용 개체 틀 2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2007 ACCP:</a:t>
            </a:r>
          </a:p>
          <a:p>
            <a:pPr>
              <a:buNone/>
            </a:pPr>
            <a:r>
              <a:rPr lang="en-US" altLang="ko-KR" dirty="0" smtClean="0"/>
              <a:t>    invasive staging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dirty="0" err="1" smtClean="0"/>
              <a:t>mediastinoscopy</a:t>
            </a:r>
            <a:r>
              <a:rPr lang="ko-KR" altLang="en-US" dirty="0" smtClean="0"/>
              <a:t>대체</a:t>
            </a:r>
            <a:r>
              <a:rPr lang="en-US" altLang="ko-KR" dirty="0" smtClean="0"/>
              <a:t> in</a:t>
            </a:r>
            <a:r>
              <a:rPr lang="ko-KR" altLang="en-US" dirty="0" smtClean="0"/>
              <a:t> </a:t>
            </a:r>
            <a:r>
              <a:rPr lang="en-US" altLang="ko-KR" dirty="0" smtClean="0"/>
              <a:t>stage II or central cancer</a:t>
            </a:r>
          </a:p>
          <a:p>
            <a:r>
              <a:rPr lang="en-US" altLang="ko-KR" dirty="0" smtClean="0"/>
              <a:t>2009 NCCN:</a:t>
            </a:r>
          </a:p>
          <a:p>
            <a:pPr>
              <a:buNone/>
            </a:pPr>
            <a:r>
              <a:rPr lang="en-US" altLang="ko-KR" dirty="0" smtClean="0"/>
              <a:t>     IIIB </a:t>
            </a:r>
            <a:r>
              <a:rPr lang="ko-KR" altLang="en-US" dirty="0" err="1" smtClean="0"/>
              <a:t>치료전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종격동검사</a:t>
            </a:r>
            <a:r>
              <a:rPr lang="ko-KR" altLang="en-US" dirty="0" smtClean="0"/>
              <a:t> 방법으로 권유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dirty="0" smtClean="0"/>
              <a:t>Node: 1R, 1L, 2R, 4R, 7, </a:t>
            </a:r>
          </a:p>
          <a:p>
            <a:pPr>
              <a:buNone/>
            </a:pPr>
            <a:r>
              <a:rPr lang="en-US" altLang="ko-KR" dirty="0" smtClean="0"/>
              <a:t>                 10, 11(+)</a:t>
            </a:r>
          </a:p>
          <a:p>
            <a:pPr>
              <a:buNone/>
            </a:pPr>
            <a:r>
              <a:rPr lang="en-US" altLang="ko-KR" dirty="0" smtClean="0"/>
              <a:t>                 5, 6, 8, 12(-)</a:t>
            </a:r>
          </a:p>
          <a:p>
            <a:r>
              <a:rPr lang="en-US" altLang="ko-KR" dirty="0" smtClean="0"/>
              <a:t>Sensitivity</a:t>
            </a:r>
            <a:r>
              <a:rPr lang="ko-KR" altLang="en-US" dirty="0" smtClean="0"/>
              <a:t> </a:t>
            </a:r>
            <a:r>
              <a:rPr lang="en-US" altLang="ko-KR" dirty="0" smtClean="0"/>
              <a:t>95%, specificity 100%</a:t>
            </a:r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8" name="내용 개체 틀 7" descr="ebus1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4500570"/>
            <a:ext cx="2619048" cy="1742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무엇을 확인할 것인가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환자는 어떤 증상을 호소하는가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병의 진행 정도는 수술이 합당한가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환자의 몸 상태는 수술을 견딜 수 있는가</a:t>
            </a:r>
            <a:r>
              <a:rPr lang="en-US" altLang="ko-KR" dirty="0" smtClean="0"/>
              <a:t>?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1000100" y="3857628"/>
            <a:ext cx="7572428" cy="26432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4214818"/>
            <a:ext cx="7643866" cy="223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Clinical presentation on Lung Cancer Patients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Anatomical staging of Lung cancer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Physiologic staging of Lung cancer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폐암의 진단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    peripheral</a:t>
            </a:r>
            <a:r>
              <a:rPr lang="ko-KR" altLang="en-US" dirty="0" smtClean="0"/>
              <a:t> </a:t>
            </a:r>
            <a:r>
              <a:rPr lang="en-US" altLang="ko-KR" dirty="0" smtClean="0"/>
              <a:t>lung cancer</a:t>
            </a:r>
          </a:p>
          <a:p>
            <a:pPr>
              <a:buNone/>
            </a:pPr>
            <a:r>
              <a:rPr lang="en-US" altLang="ko-KR" dirty="0" smtClean="0"/>
              <a:t>      central </a:t>
            </a:r>
            <a:r>
              <a:rPr lang="en-US" altLang="ko-KR" dirty="0" err="1" smtClean="0"/>
              <a:t>parenchymal</a:t>
            </a:r>
            <a:r>
              <a:rPr lang="en-US" altLang="ko-KR" dirty="0" smtClean="0"/>
              <a:t> lung cancer, </a:t>
            </a:r>
            <a:r>
              <a:rPr lang="en-US" altLang="ko-KR" dirty="0" err="1" smtClean="0"/>
              <a:t>bronchoscopy</a:t>
            </a:r>
            <a:r>
              <a:rPr lang="en-US" altLang="ko-KR" dirty="0" smtClean="0"/>
              <a:t>(-)</a:t>
            </a:r>
          </a:p>
          <a:p>
            <a:r>
              <a:rPr lang="ko-KR" altLang="en-US" dirty="0" smtClean="0"/>
              <a:t>폐암의 림프절 병기결정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en-US" altLang="ko-KR" sz="2600" dirty="0" smtClean="0"/>
              <a:t>PET N2(+) lung cancer: </a:t>
            </a:r>
            <a:r>
              <a:rPr lang="ko-KR" altLang="en-US" sz="2600" dirty="0" smtClean="0"/>
              <a:t>민감도</a:t>
            </a:r>
            <a:r>
              <a:rPr lang="en-US" altLang="ko-KR" sz="2600" dirty="0" smtClean="0"/>
              <a:t> 93%, </a:t>
            </a:r>
            <a:r>
              <a:rPr lang="ko-KR" altLang="en-US" sz="2600" dirty="0" smtClean="0"/>
              <a:t>정확도</a:t>
            </a:r>
            <a:r>
              <a:rPr lang="en-US" altLang="ko-KR" sz="2600" dirty="0" smtClean="0"/>
              <a:t>97%, </a:t>
            </a:r>
            <a:r>
              <a:rPr lang="ko-KR" altLang="en-US" sz="2600" dirty="0" err="1" smtClean="0"/>
              <a:t>음성예측율</a:t>
            </a:r>
            <a:r>
              <a:rPr lang="en-US" altLang="ko-KR" sz="2600" dirty="0" smtClean="0"/>
              <a:t>91%</a:t>
            </a:r>
          </a:p>
          <a:p>
            <a:pPr>
              <a:buNone/>
            </a:pPr>
            <a:r>
              <a:rPr lang="en-US" altLang="ko-KR" sz="2600" dirty="0" smtClean="0"/>
              <a:t>      PET N2(-) lung cancer: </a:t>
            </a:r>
            <a:r>
              <a:rPr lang="ko-KR" altLang="en-US" sz="2600" dirty="0" smtClean="0"/>
              <a:t>민감도</a:t>
            </a:r>
            <a:r>
              <a:rPr lang="en-US" altLang="ko-KR" sz="2600" dirty="0" smtClean="0"/>
              <a:t> 89%, </a:t>
            </a:r>
            <a:r>
              <a:rPr lang="ko-KR" altLang="en-US" sz="2600" dirty="0" err="1" smtClean="0"/>
              <a:t>음성예측율</a:t>
            </a:r>
            <a:r>
              <a:rPr lang="ko-KR" altLang="en-US" sz="2600" dirty="0" smtClean="0"/>
              <a:t> </a:t>
            </a:r>
            <a:r>
              <a:rPr lang="en-US" altLang="ko-KR" sz="2600" dirty="0" smtClean="0"/>
              <a:t>98.9%</a:t>
            </a:r>
          </a:p>
          <a:p>
            <a:pPr>
              <a:buNone/>
            </a:pPr>
            <a:r>
              <a:rPr lang="en-US" altLang="ko-KR" sz="2600" dirty="0" smtClean="0">
                <a:sym typeface="Wingdings" pitchFamily="2" charset="2"/>
              </a:rPr>
              <a:t>   </a:t>
            </a:r>
            <a:r>
              <a:rPr lang="en-US" altLang="ko-KR" sz="2600" dirty="0" err="1" smtClean="0">
                <a:sym typeface="Wingdings" pitchFamily="2" charset="2"/>
              </a:rPr>
              <a:t>adenocarcinoma</a:t>
            </a:r>
            <a:r>
              <a:rPr lang="en-US" altLang="ko-KR" sz="2600" dirty="0" smtClean="0">
                <a:sym typeface="Wingdings" pitchFamily="2" charset="2"/>
              </a:rPr>
              <a:t>/ &gt;5mm</a:t>
            </a:r>
            <a:r>
              <a:rPr lang="en-US" altLang="ko-KR" sz="2600" dirty="0" smtClean="0"/>
              <a:t> </a:t>
            </a:r>
            <a:r>
              <a:rPr lang="en-US" altLang="ko-KR" sz="2600" dirty="0" err="1" smtClean="0"/>
              <a:t>mediastinal</a:t>
            </a:r>
            <a:r>
              <a:rPr lang="en-US" altLang="ko-KR" sz="2600" dirty="0" smtClean="0"/>
              <a:t> node</a:t>
            </a:r>
          </a:p>
          <a:p>
            <a:r>
              <a:rPr lang="en-US" altLang="ko-KR" dirty="0" smtClean="0"/>
              <a:t>Restaging the </a:t>
            </a:r>
            <a:r>
              <a:rPr lang="en-US" altLang="ko-KR" dirty="0" err="1" smtClean="0"/>
              <a:t>mediastinum</a:t>
            </a:r>
            <a:r>
              <a:rPr lang="en-US" altLang="ko-KR" dirty="0" smtClean="0"/>
              <a:t> after CCRT</a:t>
            </a:r>
          </a:p>
          <a:p>
            <a:pPr>
              <a:buNone/>
            </a:pPr>
            <a:r>
              <a:rPr lang="ko-KR" altLang="en-US" sz="2600" dirty="0" smtClean="0"/>
              <a:t>       민감도</a:t>
            </a:r>
            <a:r>
              <a:rPr lang="en-US" altLang="ko-KR" sz="2600" dirty="0" smtClean="0"/>
              <a:t> 76%,</a:t>
            </a:r>
            <a:r>
              <a:rPr lang="ko-KR" altLang="en-US" sz="2600" dirty="0" smtClean="0"/>
              <a:t>정확도 </a:t>
            </a:r>
            <a:r>
              <a:rPr lang="en-US" altLang="ko-KR" sz="2600" dirty="0" smtClean="0"/>
              <a:t>77%.</a:t>
            </a:r>
            <a:r>
              <a:rPr lang="ko-KR" altLang="en-US" sz="2600" dirty="0" err="1" smtClean="0"/>
              <a:t>음성예측율</a:t>
            </a:r>
            <a:r>
              <a:rPr lang="ko-KR" altLang="en-US" sz="2600" dirty="0" smtClean="0"/>
              <a:t> </a:t>
            </a:r>
            <a:r>
              <a:rPr lang="en-US" altLang="ko-KR" sz="2600" dirty="0" smtClean="0"/>
              <a:t>20%</a:t>
            </a:r>
            <a:r>
              <a:rPr lang="ko-KR" altLang="en-US" sz="2600" dirty="0" smtClean="0"/>
              <a:t>로</a:t>
            </a:r>
            <a:r>
              <a:rPr lang="en-US" altLang="ko-KR" sz="2600" dirty="0" smtClean="0"/>
              <a:t> </a:t>
            </a:r>
            <a:r>
              <a:rPr lang="ko-KR" altLang="en-US" sz="2600" dirty="0" err="1" smtClean="0"/>
              <a:t>치료전</a:t>
            </a:r>
            <a:r>
              <a:rPr lang="ko-KR" altLang="en-US" sz="2600" dirty="0" smtClean="0"/>
              <a:t> 시행된 것에 비해 낮은 민감도와 정확도 </a:t>
            </a:r>
            <a:r>
              <a:rPr lang="en-US" altLang="ko-KR" sz="2600" dirty="0" smtClean="0">
                <a:sym typeface="Wingdings" pitchFamily="2" charset="2"/>
              </a:rPr>
              <a:t> </a:t>
            </a:r>
            <a:r>
              <a:rPr lang="ko-KR" altLang="en-US" sz="2600" dirty="0" smtClean="0">
                <a:sym typeface="Wingdings" pitchFamily="2" charset="2"/>
              </a:rPr>
              <a:t>추가적 수술확인 필요</a:t>
            </a:r>
            <a:endParaRPr lang="en-US" altLang="ko-KR" sz="2600" dirty="0" smtClean="0"/>
          </a:p>
          <a:p>
            <a:r>
              <a:rPr lang="ko-KR" altLang="en-US" dirty="0" smtClean="0"/>
              <a:t>원인 불분명한 </a:t>
            </a:r>
            <a:r>
              <a:rPr lang="en-US" altLang="ko-KR" dirty="0" err="1" smtClean="0"/>
              <a:t>hilar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mediastinal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Lymphadenopathy</a:t>
            </a:r>
            <a:endParaRPr lang="en-US" altLang="ko-KR" dirty="0" smtClean="0"/>
          </a:p>
          <a:p>
            <a:r>
              <a:rPr lang="en-US" altLang="ko-KR" dirty="0" err="1" smtClean="0"/>
              <a:t>Mediastinal</a:t>
            </a:r>
            <a:r>
              <a:rPr lang="en-US" altLang="ko-KR" dirty="0" smtClean="0"/>
              <a:t> mass</a:t>
            </a:r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EBUS(+TBNA) </a:t>
            </a:r>
            <a:r>
              <a:rPr lang="ko-KR" altLang="en-US" dirty="0" smtClean="0"/>
              <a:t>적용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스캔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428868"/>
            <a:ext cx="8286808" cy="2338418"/>
          </a:xfrm>
        </p:spPr>
      </p:pic>
      <p:sp>
        <p:nvSpPr>
          <p:cNvPr id="5" name="TextBox 4"/>
          <p:cNvSpPr txBox="1"/>
          <p:nvPr/>
        </p:nvSpPr>
        <p:spPr>
          <a:xfrm>
            <a:off x="642910" y="178592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EBUS-TBNA 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림프절을 몇 회까지 흡인하는 것이 적절한가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85776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종격종</a:t>
            </a:r>
            <a:r>
              <a:rPr lang="ko-KR" altLang="en-US" dirty="0" smtClean="0"/>
              <a:t> 림프절의 최대한의 정확도를 얻기 위해서는 </a:t>
            </a:r>
            <a:r>
              <a:rPr lang="en-US" altLang="ko-KR" dirty="0" smtClean="0"/>
              <a:t>3</a:t>
            </a:r>
            <a:r>
              <a:rPr lang="ko-KR" altLang="en-US" dirty="0" smtClean="0"/>
              <a:t>회의 흡인이 필요하고 </a:t>
            </a:r>
            <a:r>
              <a:rPr lang="en-US" altLang="ko-KR" dirty="0" smtClean="0"/>
              <a:t>tissue</a:t>
            </a:r>
            <a:r>
              <a:rPr lang="ko-KR" altLang="en-US" dirty="0" smtClean="0"/>
              <a:t> </a:t>
            </a:r>
            <a:r>
              <a:rPr lang="en-US" altLang="ko-KR" dirty="0" smtClean="0"/>
              <a:t>core</a:t>
            </a:r>
            <a:r>
              <a:rPr lang="ko-KR" altLang="en-US" dirty="0" smtClean="0"/>
              <a:t>를 획득한 경우는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회의 흡인이 필요하다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EBUS(+TBNA)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PET-CT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dirty="0" smtClean="0"/>
              <a:t>양전자방출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동위원소</a:t>
            </a:r>
            <a:r>
              <a:rPr lang="en-US" altLang="ko-KR" dirty="0" smtClean="0"/>
              <a:t>: F-18 </a:t>
            </a:r>
            <a:r>
              <a:rPr lang="en-US" altLang="ko-KR" dirty="0" err="1" smtClean="0"/>
              <a:t>fluordeoxyglocose</a:t>
            </a:r>
            <a:r>
              <a:rPr lang="en-US" altLang="ko-KR" dirty="0" smtClean="0"/>
              <a:t>(FDG)</a:t>
            </a:r>
          </a:p>
          <a:p>
            <a:r>
              <a:rPr lang="ko-KR" altLang="en-US" dirty="0" smtClean="0"/>
              <a:t>폐암세포는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정상세포보다 포도당흡수가 증가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당분해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glycolysis</a:t>
            </a:r>
            <a:r>
              <a:rPr lang="en-US" altLang="ko-KR" dirty="0" smtClean="0"/>
              <a:t>)</a:t>
            </a:r>
            <a:r>
              <a:rPr lang="ko-KR" altLang="en-US" dirty="0" smtClean="0"/>
              <a:t>속도가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높다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PET-CT: CT </a:t>
            </a:r>
            <a:r>
              <a:rPr lang="ko-KR" altLang="en-US" dirty="0" smtClean="0"/>
              <a:t>해부학적 구조</a:t>
            </a:r>
            <a:r>
              <a:rPr lang="en-US" altLang="ko-KR" dirty="0" smtClean="0"/>
              <a:t>(node</a:t>
            </a:r>
            <a:r>
              <a:rPr lang="ko-KR" altLang="en-US" dirty="0" smtClean="0"/>
              <a:t> </a:t>
            </a:r>
            <a:r>
              <a:rPr lang="en-US" altLang="ko-KR" dirty="0" smtClean="0"/>
              <a:t>size)</a:t>
            </a:r>
          </a:p>
          <a:p>
            <a:pPr>
              <a:buNone/>
            </a:pPr>
            <a:r>
              <a:rPr lang="en-US" altLang="ko-KR" dirty="0" smtClean="0"/>
              <a:t>             + PET </a:t>
            </a:r>
            <a:r>
              <a:rPr lang="ko-KR" altLang="en-US" dirty="0" smtClean="0"/>
              <a:t>기능적 구조</a:t>
            </a:r>
            <a:r>
              <a:rPr lang="en-US" altLang="ko-KR" dirty="0" smtClean="0"/>
              <a:t>(metabolism)</a:t>
            </a:r>
          </a:p>
          <a:p>
            <a:r>
              <a:rPr lang="en-US" altLang="ko-KR" dirty="0" err="1" smtClean="0"/>
              <a:t>Granulomatous</a:t>
            </a:r>
            <a:r>
              <a:rPr lang="ko-KR" altLang="en-US" dirty="0" smtClean="0"/>
              <a:t> </a:t>
            </a:r>
            <a:r>
              <a:rPr lang="en-US" altLang="ko-KR" dirty="0" smtClean="0"/>
              <a:t>lesion(</a:t>
            </a:r>
            <a:r>
              <a:rPr lang="en-US" altLang="ko-KR" dirty="0" err="1" smtClean="0"/>
              <a:t>tuberculoma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histoplasmosis</a:t>
            </a:r>
            <a:r>
              <a:rPr lang="en-US" altLang="ko-KR" dirty="0" smtClean="0"/>
              <a:t>, rheumatoid nodule), inflammatory disease</a:t>
            </a:r>
            <a:r>
              <a:rPr lang="ko-KR" altLang="en-US" dirty="0" smtClean="0"/>
              <a:t>에서 양성</a:t>
            </a:r>
            <a:endParaRPr lang="en-US" altLang="ko-KR" dirty="0" smtClean="0"/>
          </a:p>
          <a:p>
            <a:r>
              <a:rPr lang="ko-KR" altLang="en-US" dirty="0" smtClean="0"/>
              <a:t>크기가 </a:t>
            </a:r>
            <a:r>
              <a:rPr lang="en-US" altLang="ko-KR" dirty="0" smtClean="0"/>
              <a:t>1-1.2cm</a:t>
            </a:r>
            <a:r>
              <a:rPr lang="ko-KR" altLang="en-US" dirty="0" smtClean="0"/>
              <a:t>보다 작을경우</a:t>
            </a:r>
            <a:r>
              <a:rPr lang="en-US" altLang="ko-KR" dirty="0" smtClean="0"/>
              <a:t> </a:t>
            </a:r>
            <a:r>
              <a:rPr lang="ko-KR" altLang="en-US" dirty="0" smtClean="0"/>
              <a:t>확인 안될 수도 있다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     False (+) 20%, false (-) 20%</a:t>
            </a:r>
          </a:p>
          <a:p>
            <a:r>
              <a:rPr lang="en-US" altLang="ko-KR" dirty="0" err="1" smtClean="0"/>
              <a:t>Carcinoid</a:t>
            </a:r>
            <a:r>
              <a:rPr lang="ko-KR" altLang="en-US" dirty="0" smtClean="0"/>
              <a:t> </a:t>
            </a:r>
            <a:r>
              <a:rPr lang="en-US" altLang="ko-KR" dirty="0" smtClean="0"/>
              <a:t>tumor, </a:t>
            </a:r>
            <a:r>
              <a:rPr lang="en-US" altLang="ko-KR" dirty="0" err="1" smtClean="0"/>
              <a:t>bronchioloalveolar</a:t>
            </a:r>
            <a:r>
              <a:rPr lang="en-US" altLang="ko-KR" dirty="0" smtClean="0"/>
              <a:t> carcinoma: PET(-)</a:t>
            </a:r>
          </a:p>
          <a:p>
            <a:r>
              <a:rPr lang="en-US" altLang="ko-KR" dirty="0" smtClean="0"/>
              <a:t>PET detect unexpected distant meta in 10-15% NSCLC</a:t>
            </a:r>
          </a:p>
          <a:p>
            <a:pPr>
              <a:buNone/>
            </a:pPr>
            <a:r>
              <a:rPr lang="en-US" altLang="ko-KR" dirty="0" smtClean="0"/>
              <a:t>         &amp; unexpected </a:t>
            </a:r>
            <a:r>
              <a:rPr lang="en-US" altLang="ko-KR" dirty="0" err="1" smtClean="0"/>
              <a:t>mediastinal</a:t>
            </a:r>
            <a:r>
              <a:rPr lang="en-US" altLang="ko-KR" dirty="0" smtClean="0"/>
              <a:t> node meta in 10%</a:t>
            </a:r>
          </a:p>
          <a:p>
            <a:r>
              <a:rPr lang="ko-KR" altLang="en-US" dirty="0" err="1" smtClean="0"/>
              <a:t>종격동</a:t>
            </a:r>
            <a:r>
              <a:rPr lang="ko-KR" altLang="en-US" dirty="0" smtClean="0"/>
              <a:t> </a:t>
            </a:r>
            <a:r>
              <a:rPr lang="en-US" altLang="ko-KR" dirty="0" smtClean="0"/>
              <a:t>PET-CT(-): </a:t>
            </a:r>
            <a:r>
              <a:rPr lang="ko-KR" altLang="en-US" dirty="0" err="1" smtClean="0"/>
              <a:t>술전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mediastinoscopy</a:t>
            </a:r>
            <a:r>
              <a:rPr lang="ko-KR" altLang="en-US" dirty="0" smtClean="0"/>
              <a:t>시행하지 않아도 됨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양성인 경우는 </a:t>
            </a:r>
            <a:r>
              <a:rPr lang="en-US" altLang="ko-KR" dirty="0" smtClean="0"/>
              <a:t>invasive test(</a:t>
            </a:r>
            <a:r>
              <a:rPr lang="en-US" altLang="ko-KR" dirty="0" err="1" smtClean="0"/>
              <a:t>mediastinoscopy</a:t>
            </a:r>
            <a:r>
              <a:rPr lang="en-US" altLang="ko-KR" dirty="0" smtClean="0"/>
              <a:t> </a:t>
            </a:r>
            <a:r>
              <a:rPr lang="en-US" altLang="ko-KR" smtClean="0"/>
              <a:t>or EBUS) </a:t>
            </a:r>
            <a:r>
              <a:rPr lang="ko-KR" altLang="en-US" smtClean="0"/>
              <a:t>필요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직선 연결선 5"/>
          <p:cNvCxnSpPr/>
          <p:nvPr/>
        </p:nvCxnSpPr>
        <p:spPr>
          <a:xfrm>
            <a:off x="857224" y="3429000"/>
            <a:ext cx="67151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42844" y="3643314"/>
            <a:ext cx="74295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42844" y="3857628"/>
            <a:ext cx="29289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4572000" y="4071942"/>
            <a:ext cx="300039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0" y="4286256"/>
            <a:ext cx="350043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643042" y="4786322"/>
            <a:ext cx="592935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0" y="5072074"/>
            <a:ext cx="107153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77343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00504"/>
            <a:ext cx="77152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Physiologic staging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Age</a:t>
            </a:r>
          </a:p>
          <a:p>
            <a:r>
              <a:rPr lang="en-US" altLang="ko-KR" dirty="0" smtClean="0"/>
              <a:t>Pre-existing lung condition(lung function)</a:t>
            </a:r>
          </a:p>
          <a:p>
            <a:r>
              <a:rPr lang="en-US" altLang="ko-KR" dirty="0" smtClean="0"/>
              <a:t>Cardiovascular fitness</a:t>
            </a:r>
          </a:p>
          <a:p>
            <a:r>
              <a:rPr lang="en-US" altLang="ko-KR" dirty="0" smtClean="0"/>
              <a:t>Nutrition and performance status(recent weight loss)</a:t>
            </a:r>
          </a:p>
          <a:p>
            <a:r>
              <a:rPr lang="en-US" altLang="ko-KR" dirty="0" smtClean="0"/>
              <a:t>Smoking</a:t>
            </a:r>
          </a:p>
          <a:p>
            <a:r>
              <a:rPr lang="en-US" altLang="ko-KR" dirty="0" smtClean="0"/>
              <a:t>Obesity</a:t>
            </a:r>
          </a:p>
          <a:p>
            <a:r>
              <a:rPr lang="en-US" altLang="ko-KR" dirty="0" smtClean="0"/>
              <a:t>Patient attitude toward the disease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err="1" smtClean="0"/>
              <a:t>Perioperative</a:t>
            </a:r>
            <a:r>
              <a:rPr lang="en-US" altLang="ko-KR" dirty="0" smtClean="0"/>
              <a:t> morbidity increase with advancing age 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err="1" smtClean="0">
                <a:sym typeface="Wingdings" pitchFamily="2" charset="2"/>
              </a:rPr>
              <a:t>preop</a:t>
            </a:r>
            <a:r>
              <a:rPr lang="en-US" altLang="ko-KR" dirty="0" smtClean="0">
                <a:sym typeface="Wingdings" pitchFamily="2" charset="2"/>
              </a:rPr>
              <a:t> careful assessment of co-morbid</a:t>
            </a:r>
          </a:p>
          <a:p>
            <a:r>
              <a:rPr lang="en-US" altLang="ko-KR" dirty="0" smtClean="0">
                <a:sym typeface="Wingdings" pitchFamily="2" charset="2"/>
              </a:rPr>
              <a:t>Clinically stage I, II over 70yrs: same with younger patients(beyond stage II, survival is very poor)</a:t>
            </a:r>
          </a:p>
          <a:p>
            <a:r>
              <a:rPr lang="en-US" altLang="ko-KR" dirty="0" smtClean="0">
                <a:sym typeface="Wingdings" pitchFamily="2" charset="2"/>
              </a:rPr>
              <a:t>In Stage I, over 80 is not contraindication to </a:t>
            </a:r>
            <a:r>
              <a:rPr lang="en-US" altLang="ko-KR" dirty="0" err="1" smtClean="0">
                <a:sym typeface="Wingdings" pitchFamily="2" charset="2"/>
              </a:rPr>
              <a:t>lobectomy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en-US" altLang="ko-KR" dirty="0" err="1" smtClean="0">
                <a:sym typeface="Wingdings" pitchFamily="2" charset="2"/>
              </a:rPr>
              <a:t>Pneumonectomy</a:t>
            </a:r>
            <a:r>
              <a:rPr lang="en-US" altLang="ko-KR" dirty="0" smtClean="0">
                <a:sym typeface="Wingdings" pitchFamily="2" charset="2"/>
              </a:rPr>
              <a:t> is higher mortality risk(6-36%) in elder, Age should be a factor in deciding suitability for </a:t>
            </a:r>
            <a:r>
              <a:rPr lang="en-US" altLang="ko-KR" dirty="0" err="1" smtClean="0">
                <a:sym typeface="Wingdings" pitchFamily="2" charset="2"/>
              </a:rPr>
              <a:t>pneumonectomy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PFT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dirty="0" smtClean="0"/>
              <a:t>Poor </a:t>
            </a:r>
            <a:r>
              <a:rPr lang="en-US" altLang="ko-KR" dirty="0" err="1" smtClean="0"/>
              <a:t>resp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function</a:t>
            </a:r>
            <a:r>
              <a:rPr lang="en-US" altLang="ko-KR" dirty="0" err="1" smtClean="0">
                <a:sym typeface="Wingdings" pitchFamily="2" charset="2"/>
              </a:rPr>
              <a:t>perioperative</a:t>
            </a:r>
            <a:r>
              <a:rPr lang="en-US" altLang="ko-KR" dirty="0" smtClean="0">
                <a:sym typeface="Wingdings" pitchFamily="2" charset="2"/>
              </a:rPr>
              <a:t> morbidity/mortality</a:t>
            </a:r>
          </a:p>
          <a:p>
            <a:pPr>
              <a:buNone/>
            </a:pPr>
            <a:r>
              <a:rPr lang="en-US" altLang="ko-KR" sz="2200" dirty="0">
                <a:sym typeface="Wingdings" pitchFamily="2" charset="2"/>
              </a:rPr>
              <a:t> </a:t>
            </a:r>
            <a:r>
              <a:rPr lang="en-US" altLang="ko-KR" sz="2200" dirty="0" smtClean="0">
                <a:sym typeface="Wingdings" pitchFamily="2" charset="2"/>
              </a:rPr>
              <a:t>      </a:t>
            </a:r>
            <a:r>
              <a:rPr lang="en-US" altLang="ko-KR" sz="2200" dirty="0" err="1" smtClean="0">
                <a:sym typeface="Wingdings" pitchFamily="2" charset="2"/>
              </a:rPr>
              <a:t>postop</a:t>
            </a:r>
            <a:r>
              <a:rPr lang="en-US" altLang="ko-KR" sz="2200" dirty="0" smtClean="0">
                <a:sym typeface="Wingdings" pitchFamily="2" charset="2"/>
              </a:rPr>
              <a:t> long term disability</a:t>
            </a:r>
          </a:p>
          <a:p>
            <a:pPr>
              <a:buNone/>
            </a:pPr>
            <a:r>
              <a:rPr lang="en-US" altLang="ko-KR" sz="2200" dirty="0">
                <a:sym typeface="Wingdings" pitchFamily="2" charset="2"/>
              </a:rPr>
              <a:t> </a:t>
            </a:r>
            <a:r>
              <a:rPr lang="en-US" altLang="ko-KR" sz="2200" dirty="0" smtClean="0">
                <a:sym typeface="Wingdings" pitchFamily="2" charset="2"/>
              </a:rPr>
              <a:t>      poor quality of life</a:t>
            </a:r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Additional  test in poor, risk PFT test</a:t>
            </a:r>
          </a:p>
          <a:p>
            <a:pPr>
              <a:buNone/>
            </a:pPr>
            <a:r>
              <a:rPr lang="en-US" altLang="ko-KR" sz="2400" dirty="0" smtClean="0">
                <a:sym typeface="Wingdings" pitchFamily="2" charset="2"/>
              </a:rPr>
              <a:t>     Ventilation/perfusion scan(ppoFEV1,ppoDLCO)</a:t>
            </a:r>
          </a:p>
          <a:p>
            <a:pPr>
              <a:buNone/>
            </a:pPr>
            <a:r>
              <a:rPr lang="en-US" altLang="ko-KR" sz="2400" dirty="0" smtClean="0">
                <a:sym typeface="Wingdings" pitchFamily="2" charset="2"/>
              </a:rPr>
              <a:t>     VO</a:t>
            </a:r>
            <a:r>
              <a:rPr lang="en-US" altLang="ko-KR" sz="2400" baseline="-25000" dirty="0" smtClean="0">
                <a:sym typeface="Wingdings" pitchFamily="2" charset="2"/>
              </a:rPr>
              <a:t>2</a:t>
            </a:r>
            <a:r>
              <a:rPr lang="en-US" altLang="ko-KR" sz="2400" dirty="0" smtClean="0">
                <a:sym typeface="Wingdings" pitchFamily="2" charset="2"/>
              </a:rPr>
              <a:t>max </a:t>
            </a:r>
          </a:p>
          <a:p>
            <a:pPr>
              <a:buNone/>
            </a:pPr>
            <a:r>
              <a:rPr lang="en-US" altLang="ko-KR" sz="2400" dirty="0" smtClean="0">
                <a:sym typeface="Wingdings" pitchFamily="2" charset="2"/>
              </a:rPr>
              <a:t>     SaO</a:t>
            </a:r>
            <a:r>
              <a:rPr lang="en-US" altLang="ko-KR" sz="2400" baseline="-25000" dirty="0" smtClean="0">
                <a:sym typeface="Wingdings" pitchFamily="2" charset="2"/>
              </a:rPr>
              <a:t>2</a:t>
            </a:r>
            <a:r>
              <a:rPr lang="en-US" altLang="ko-KR" sz="2400" dirty="0" smtClean="0">
                <a:sym typeface="Wingdings" pitchFamily="2" charset="2"/>
              </a:rPr>
              <a:t> after exercise</a:t>
            </a:r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3 most important predictors of severe </a:t>
            </a:r>
            <a:r>
              <a:rPr lang="en-US" altLang="ko-KR" dirty="0" err="1" smtClean="0">
                <a:sym typeface="Wingdings" pitchFamily="2" charset="2"/>
              </a:rPr>
              <a:t>pul</a:t>
            </a:r>
            <a:r>
              <a:rPr lang="en-US" altLang="ko-KR" dirty="0" smtClean="0">
                <a:sym typeface="Wingdings" pitchFamily="2" charset="2"/>
              </a:rPr>
              <a:t> complications: </a:t>
            </a:r>
            <a:r>
              <a:rPr lang="en-US" altLang="ko-KR" sz="2400" dirty="0" smtClean="0">
                <a:sym typeface="Wingdings" pitchFamily="2" charset="2"/>
              </a:rPr>
              <a:t>D</a:t>
            </a:r>
            <a:r>
              <a:rPr lang="en-US" altLang="ko-KR" sz="2400" baseline="-25000" dirty="0" smtClean="0">
                <a:sym typeface="Wingdings" pitchFamily="2" charset="2"/>
              </a:rPr>
              <a:t>LCO</a:t>
            </a:r>
            <a:r>
              <a:rPr lang="en-US" altLang="ko-KR" sz="2400" dirty="0" smtClean="0">
                <a:sym typeface="Wingdings" pitchFamily="2" charset="2"/>
              </a:rPr>
              <a:t>,  FEV1/FVC,  A-aDO</a:t>
            </a:r>
            <a:r>
              <a:rPr lang="en-US" altLang="ko-KR" sz="2400" baseline="-25000" dirty="0" smtClean="0">
                <a:sym typeface="Wingdings" pitchFamily="2" charset="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2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" y="0"/>
            <a:ext cx="4992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0694" y="428604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Low FEV1 </a:t>
            </a:r>
            <a:r>
              <a:rPr lang="en-US" altLang="ko-KR" dirty="0" err="1" smtClean="0"/>
              <a:t>postbrochodilator</a:t>
            </a:r>
            <a:endParaRPr lang="en-US" altLang="ko-KR" dirty="0" smtClean="0"/>
          </a:p>
          <a:p>
            <a:r>
              <a:rPr lang="en-US" altLang="ko-KR" dirty="0" smtClean="0"/>
              <a:t>Low DLCO </a:t>
            </a:r>
            <a:r>
              <a:rPr lang="en-US" altLang="ko-KR" dirty="0" err="1" smtClean="0"/>
              <a:t>postbronchodilator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Quantative</a:t>
            </a:r>
            <a:r>
              <a:rPr lang="en-US" altLang="ko-KR" dirty="0" smtClean="0"/>
              <a:t> perfusion scan</a:t>
            </a:r>
          </a:p>
          <a:p>
            <a:r>
              <a:rPr lang="en-US" altLang="ko-KR" dirty="0" smtClean="0"/>
              <a:t>ppoFEV1, </a:t>
            </a:r>
            <a:r>
              <a:rPr lang="en-US" altLang="ko-KR" dirty="0" err="1" smtClean="0"/>
              <a:t>ppoDLCO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Exercise test</a:t>
            </a:r>
          </a:p>
          <a:p>
            <a:r>
              <a:rPr lang="en-US" altLang="ko-KR" dirty="0" smtClean="0"/>
              <a:t>250m walking</a:t>
            </a:r>
          </a:p>
          <a:p>
            <a:r>
              <a:rPr lang="en-US" altLang="ko-KR" dirty="0" smtClean="0"/>
              <a:t>Arterial blood gas/O2sat </a:t>
            </a:r>
            <a:r>
              <a:rPr lang="ko-KR" altLang="en-US" dirty="0" smtClean="0"/>
              <a:t>감소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Peak oxygen</a:t>
            </a:r>
            <a:r>
              <a:rPr lang="ko-KR" altLang="en-US" dirty="0" smtClean="0"/>
              <a:t> </a:t>
            </a:r>
            <a:r>
              <a:rPr lang="en-US" altLang="ko-KR" dirty="0" smtClean="0"/>
              <a:t>consumption test</a:t>
            </a:r>
          </a:p>
          <a:p>
            <a:endParaRPr lang="ko-KR" altLang="en-US" dirty="0"/>
          </a:p>
        </p:txBody>
      </p:sp>
      <p:sp>
        <p:nvSpPr>
          <p:cNvPr id="7" name="아래쪽 화살표 6"/>
          <p:cNvSpPr/>
          <p:nvPr/>
        </p:nvSpPr>
        <p:spPr>
          <a:xfrm>
            <a:off x="7072330" y="1071546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>
            <a:off x="7072330" y="192880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아래쪽 화살표 11"/>
          <p:cNvSpPr/>
          <p:nvPr/>
        </p:nvSpPr>
        <p:spPr>
          <a:xfrm>
            <a:off x="7072330" y="3000372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643570" y="4429132"/>
            <a:ext cx="3214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Absolute contraindication for resection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ppoFEV1 &lt; 0.8 L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VO2max  &lt; 10ml/kg/min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↑CO2(</a:t>
            </a:r>
            <a:r>
              <a:rPr lang="en-US" altLang="ko-KR" dirty="0" err="1" smtClean="0"/>
              <a:t>cor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pulmonale</a:t>
            </a:r>
            <a:r>
              <a:rPr lang="en-US" altLang="ko-KR" dirty="0" smtClean="0"/>
              <a:t>) in</a:t>
            </a:r>
          </a:p>
          <a:p>
            <a:r>
              <a:rPr lang="en-US" altLang="ko-KR" dirty="0" smtClean="0"/>
              <a:t>       </a:t>
            </a:r>
            <a:r>
              <a:rPr lang="en-US" altLang="ko-KR" dirty="0" err="1" smtClean="0"/>
              <a:t>pneumonectomy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Cardiovascular Fitness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All patients for lung resection should have </a:t>
            </a:r>
            <a:r>
              <a:rPr lang="en-US" altLang="ko-KR" dirty="0" err="1" smtClean="0"/>
              <a:t>preop</a:t>
            </a:r>
            <a:r>
              <a:rPr lang="en-US" altLang="ko-KR" dirty="0" smtClean="0"/>
              <a:t> ECG</a:t>
            </a:r>
          </a:p>
          <a:p>
            <a:r>
              <a:rPr lang="en-US" altLang="ko-KR" dirty="0" smtClean="0"/>
              <a:t>All patients with audible cardiac murmur should have echocardiogram</a:t>
            </a:r>
          </a:p>
          <a:p>
            <a:r>
              <a:rPr lang="en-US" altLang="ko-KR" dirty="0" smtClean="0"/>
              <a:t>After MI, operation for lung resection should not done within 6 weeks</a:t>
            </a:r>
          </a:p>
          <a:p>
            <a:r>
              <a:rPr lang="en-US" altLang="ko-KR" dirty="0" smtClean="0"/>
              <a:t>MI within 6 month, ask cardiology opinion</a:t>
            </a:r>
          </a:p>
          <a:p>
            <a:r>
              <a:rPr lang="en-US" altLang="ko-KR" dirty="0" smtClean="0"/>
              <a:t>CABG should not preclude lung resection</a:t>
            </a:r>
          </a:p>
          <a:p>
            <a:r>
              <a:rPr lang="en-US" altLang="ko-KR" dirty="0" smtClean="0"/>
              <a:t>Pt with significant lesion on coronary angiography should be considered for CABG before lung resection</a:t>
            </a:r>
          </a:p>
          <a:p>
            <a:r>
              <a:rPr lang="en-US" altLang="ko-KR" dirty="0" smtClean="0"/>
              <a:t>All patient with history of stroke, TIA, carotid bruits, should be assessed with carotid </a:t>
            </a:r>
            <a:r>
              <a:rPr lang="en-US" altLang="ko-KR" dirty="0" err="1" smtClean="0"/>
              <a:t>doppler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Clinical</a:t>
            </a:r>
            <a:r>
              <a:rPr lang="ko-KR" altLang="en-US" dirty="0" smtClean="0"/>
              <a:t> </a:t>
            </a:r>
            <a:r>
              <a:rPr lang="en-US" altLang="ko-KR" dirty="0" smtClean="0"/>
              <a:t>presentation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Symptomatic lung cancer: 95%</a:t>
            </a:r>
          </a:p>
          <a:p>
            <a:pPr>
              <a:buNone/>
            </a:pPr>
            <a:r>
              <a:rPr lang="en-US" altLang="ko-KR" dirty="0" smtClean="0"/>
              <a:t>        27%  primary cancer related, </a:t>
            </a:r>
          </a:p>
          <a:p>
            <a:pPr>
              <a:buNone/>
            </a:pPr>
            <a:r>
              <a:rPr lang="en-US" altLang="ko-KR" dirty="0" smtClean="0"/>
              <a:t>        32%  metastatic related, </a:t>
            </a:r>
          </a:p>
          <a:p>
            <a:pPr>
              <a:buNone/>
            </a:pPr>
            <a:r>
              <a:rPr lang="en-US" altLang="ko-KR" dirty="0" smtClean="0"/>
              <a:t>        34%  non specific</a:t>
            </a:r>
          </a:p>
          <a:p>
            <a:r>
              <a:rPr lang="en-US" altLang="ko-KR" dirty="0" smtClean="0"/>
              <a:t>Asymptomatic: 5%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Caustic factor: stage at presentation</a:t>
            </a:r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   tumor anatomic location</a:t>
            </a:r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   tumor histology</a:t>
            </a:r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   tumor biology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42178"/>
            <a:ext cx="6786610" cy="49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Cardiovascular Fitness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" descr="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8677352" cy="364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Cardiovascular Fitness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Patient with </a:t>
            </a:r>
            <a:r>
              <a:rPr lang="en-US" altLang="ko-KR" dirty="0" err="1" smtClean="0"/>
              <a:t>preop</a:t>
            </a:r>
            <a:r>
              <a:rPr lang="en-US" altLang="ko-KR" dirty="0" smtClean="0"/>
              <a:t> wt loss &gt;10% or more</a:t>
            </a:r>
          </a:p>
          <a:p>
            <a:r>
              <a:rPr lang="en-US" altLang="ko-KR" dirty="0" smtClean="0"/>
              <a:t>And/or WHO 2 or </a:t>
            </a:r>
            <a:r>
              <a:rPr lang="en-US" altLang="ko-KR" dirty="0" err="1" smtClean="0"/>
              <a:t>worse</a:t>
            </a:r>
            <a:r>
              <a:rPr lang="en-US" altLang="ko-KR" dirty="0" err="1" smtClean="0">
                <a:sym typeface="Wingdings" pitchFamily="2" charset="2"/>
              </a:rPr>
              <a:t>particular</a:t>
            </a:r>
            <a:r>
              <a:rPr lang="en-US" altLang="ko-KR" dirty="0" smtClean="0">
                <a:sym typeface="Wingdings" pitchFamily="2" charset="2"/>
              </a:rPr>
              <a:t> care staging assessment</a:t>
            </a:r>
          </a:p>
          <a:p>
            <a:r>
              <a:rPr lang="en-US" altLang="ko-KR" dirty="0" smtClean="0">
                <a:sym typeface="Wingdings" pitchFamily="2" charset="2"/>
              </a:rPr>
              <a:t>Measure of nutritional status( body mass index, serum albumin level)</a:t>
            </a: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Weight loss, Performance status, Nutrition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5503" y="0"/>
            <a:ext cx="5272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726762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Pulmonary</a:t>
            </a:r>
          </a:p>
          <a:p>
            <a:r>
              <a:rPr lang="en-US" altLang="ko-KR" sz="2000" dirty="0" smtClean="0"/>
              <a:t>manifestations</a:t>
            </a:r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00736" y="1928802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/>
              <a:t>Dyspnea</a:t>
            </a:r>
            <a:endParaRPr lang="ko-KR" alt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00736" y="251244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Cough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00736" y="3155390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/>
              <a:t>Hemoptysis</a:t>
            </a:r>
            <a:endParaRPr lang="ko-KR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00736" y="3798332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Wheezing</a:t>
            </a:r>
            <a:endParaRPr lang="ko-KR" altLang="en-US" sz="2000" dirty="0"/>
          </a:p>
        </p:txBody>
      </p:sp>
      <p:grpSp>
        <p:nvGrpSpPr>
          <p:cNvPr id="37" name="그룹 36"/>
          <p:cNvGrpSpPr/>
          <p:nvPr/>
        </p:nvGrpSpPr>
        <p:grpSpPr>
          <a:xfrm>
            <a:off x="2500425" y="2154465"/>
            <a:ext cx="428873" cy="2431273"/>
            <a:chOff x="2500425" y="2713827"/>
            <a:chExt cx="428873" cy="2431273"/>
          </a:xfrm>
        </p:grpSpPr>
        <p:cxnSp>
          <p:nvCxnSpPr>
            <p:cNvPr id="6" name="직선 연결선 5"/>
            <p:cNvCxnSpPr/>
            <p:nvPr/>
          </p:nvCxnSpPr>
          <p:spPr>
            <a:xfrm rot="5400000">
              <a:off x="1286102" y="3928150"/>
              <a:ext cx="2429686" cy="10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2500670" y="2726095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2500670" y="3284536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2500670" y="3927478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500670" y="4552822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2500670" y="5143512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000736" y="4369836"/>
            <a:ext cx="2763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Pneumonic symptoms</a:t>
            </a:r>
            <a:endParaRPr lang="ko-KR" altLang="en-US" sz="2000" dirty="0"/>
          </a:p>
        </p:txBody>
      </p:sp>
      <p:grpSp>
        <p:nvGrpSpPr>
          <p:cNvPr id="38" name="그룹 37"/>
          <p:cNvGrpSpPr/>
          <p:nvPr/>
        </p:nvGrpSpPr>
        <p:grpSpPr>
          <a:xfrm>
            <a:off x="5764121" y="3941208"/>
            <a:ext cx="865978" cy="1285885"/>
            <a:chOff x="5764121" y="4500570"/>
            <a:chExt cx="865978" cy="1285885"/>
          </a:xfrm>
        </p:grpSpPr>
        <p:cxnSp>
          <p:nvCxnSpPr>
            <p:cNvPr id="21" name="직선 연결선 20"/>
            <p:cNvCxnSpPr/>
            <p:nvPr/>
          </p:nvCxnSpPr>
          <p:spPr>
            <a:xfrm rot="5400000">
              <a:off x="5558805" y="5142993"/>
              <a:ext cx="1285885" cy="10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6201471" y="4512838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5764121" y="5131370"/>
              <a:ext cx="86597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6201471" y="5779536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701294" y="3726894"/>
            <a:ext cx="140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/>
              <a:t>Atelectasis</a:t>
            </a:r>
            <a:endParaRPr lang="ko-KR" alt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701294" y="4363713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Pneumonia</a:t>
            </a:r>
            <a:endParaRPr lang="ko-KR" alt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701294" y="4941340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Lung abscess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714620"/>
            <a:ext cx="193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/>
              <a:t>Nonpulmonary</a:t>
            </a:r>
            <a:endParaRPr lang="en-US" altLang="ko-KR" sz="2000" dirty="0" smtClean="0"/>
          </a:p>
          <a:p>
            <a:r>
              <a:rPr lang="en-US" altLang="ko-KR" sz="2000" dirty="0" smtClean="0"/>
              <a:t>thoracic</a:t>
            </a:r>
          </a:p>
          <a:p>
            <a:r>
              <a:rPr lang="en-US" altLang="ko-KR" sz="2000" dirty="0" smtClean="0"/>
              <a:t>manifestations</a:t>
            </a:r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57043" y="1916660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/>
              <a:t>Dyspnea</a:t>
            </a:r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883169" y="3256267"/>
            <a:ext cx="1418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Chest pain</a:t>
            </a:r>
            <a:endParaRPr lang="ko-KR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83169" y="3796339"/>
            <a:ext cx="1879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SVC syndrome</a:t>
            </a:r>
            <a:endParaRPr lang="ko-KR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83169" y="4282525"/>
            <a:ext cx="244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/>
              <a:t>Pancoast</a:t>
            </a:r>
            <a:r>
              <a:rPr lang="en-US" altLang="ko-KR" sz="2000" dirty="0" smtClean="0"/>
              <a:t> syndrome</a:t>
            </a:r>
            <a:endParaRPr lang="ko-KR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83169" y="4805508"/>
            <a:ext cx="1739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Voice change</a:t>
            </a:r>
            <a:endParaRPr lang="ko-KR" alt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00760" y="1500174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/>
              <a:t>Phrenic</a:t>
            </a:r>
            <a:r>
              <a:rPr lang="en-US" altLang="ko-KR" sz="2000" dirty="0" smtClean="0"/>
              <a:t> nerve paralysis</a:t>
            </a:r>
            <a:endParaRPr lang="ko-KR" alt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000760" y="1928802"/>
            <a:ext cx="3203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Pleura/Pericardial effusion</a:t>
            </a:r>
            <a:endParaRPr lang="ko-KR" alt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000760" y="2357430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/>
              <a:t>Pneumothorax</a:t>
            </a:r>
            <a:endParaRPr lang="ko-KR" alt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882797" y="5281840"/>
            <a:ext cx="139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/>
              <a:t>Dysphagia</a:t>
            </a:r>
            <a:endParaRPr lang="ko-KR" alt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2882797" y="5769660"/>
            <a:ext cx="1303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Back pain</a:t>
            </a:r>
            <a:endParaRPr lang="ko-KR" altLang="en-US" sz="2000" dirty="0"/>
          </a:p>
        </p:txBody>
      </p:sp>
      <p:grpSp>
        <p:nvGrpSpPr>
          <p:cNvPr id="68" name="그룹 67"/>
          <p:cNvGrpSpPr/>
          <p:nvPr/>
        </p:nvGrpSpPr>
        <p:grpSpPr>
          <a:xfrm>
            <a:off x="2500298" y="2141528"/>
            <a:ext cx="429000" cy="3859240"/>
            <a:chOff x="2500298" y="2713032"/>
            <a:chExt cx="429000" cy="3859240"/>
          </a:xfrm>
        </p:grpSpPr>
        <p:cxnSp>
          <p:nvCxnSpPr>
            <p:cNvPr id="10" name="직선 연결선 9"/>
            <p:cNvCxnSpPr/>
            <p:nvPr/>
          </p:nvCxnSpPr>
          <p:spPr>
            <a:xfrm rot="5400000">
              <a:off x="571661" y="4642465"/>
              <a:ext cx="3858445" cy="11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500670" y="2713032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2500670" y="4027434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2500670" y="4570420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2500670" y="5072074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2500670" y="5579080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2500298" y="6072206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2500298" y="6570684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그룹 73"/>
          <p:cNvGrpSpPr/>
          <p:nvPr/>
        </p:nvGrpSpPr>
        <p:grpSpPr>
          <a:xfrm>
            <a:off x="4461373" y="2997196"/>
            <a:ext cx="1494318" cy="859638"/>
            <a:chOff x="4461373" y="3568700"/>
            <a:chExt cx="1494318" cy="859638"/>
          </a:xfrm>
        </p:grpSpPr>
        <p:cxnSp>
          <p:nvCxnSpPr>
            <p:cNvPr id="55" name="직선 연결선 54"/>
            <p:cNvCxnSpPr/>
            <p:nvPr/>
          </p:nvCxnSpPr>
          <p:spPr>
            <a:xfrm rot="5400000">
              <a:off x="5105375" y="3998916"/>
              <a:ext cx="85725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5521183" y="3568700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4461373" y="4000504"/>
              <a:ext cx="149431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5521183" y="4414481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그룹 74"/>
          <p:cNvGrpSpPr/>
          <p:nvPr/>
        </p:nvGrpSpPr>
        <p:grpSpPr>
          <a:xfrm>
            <a:off x="4448310" y="1712900"/>
            <a:ext cx="1494318" cy="860432"/>
            <a:chOff x="4448310" y="2284404"/>
            <a:chExt cx="1494318" cy="860432"/>
          </a:xfrm>
        </p:grpSpPr>
        <p:cxnSp>
          <p:nvCxnSpPr>
            <p:cNvPr id="29" name="직선 연결선 28"/>
            <p:cNvCxnSpPr/>
            <p:nvPr/>
          </p:nvCxnSpPr>
          <p:spPr>
            <a:xfrm rot="5400000">
              <a:off x="5072066" y="2714620"/>
              <a:ext cx="85725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5487874" y="2284404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5500937" y="3143248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4448310" y="2714620"/>
              <a:ext cx="149431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940366" y="2786058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/>
              <a:t>Pleuritic</a:t>
            </a:r>
            <a:r>
              <a:rPr lang="en-US" altLang="ko-KR" sz="2000" dirty="0" smtClean="0"/>
              <a:t>?</a:t>
            </a:r>
            <a:endParaRPr lang="ko-KR" alt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5940366" y="3214686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Localized?</a:t>
            </a:r>
            <a:endParaRPr lang="ko-KR" alt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5940366" y="3643314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/>
              <a:t>Radicular</a:t>
            </a:r>
            <a:r>
              <a:rPr lang="en-US" altLang="ko-KR" sz="2000" dirty="0" smtClean="0"/>
              <a:t>?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dirty="0" err="1" smtClean="0"/>
              <a:t>Pancoast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syndrome</a:t>
            </a:r>
            <a:r>
              <a:rPr lang="en-US" altLang="ko-KR" dirty="0" err="1" smtClean="0">
                <a:sym typeface="Wingdings" pitchFamily="2" charset="2"/>
              </a:rPr>
              <a:t></a:t>
            </a:r>
            <a:r>
              <a:rPr lang="en-US" altLang="ko-KR" dirty="0" err="1" smtClean="0"/>
              <a:t>Superior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sulcus</a:t>
            </a:r>
            <a:r>
              <a:rPr lang="en-US" altLang="ko-KR" dirty="0" smtClean="0"/>
              <a:t> tumor</a:t>
            </a:r>
          </a:p>
          <a:p>
            <a:r>
              <a:rPr lang="en-US" altLang="ko-KR" sz="2800" dirty="0" smtClean="0"/>
              <a:t>Shoulder pain</a:t>
            </a:r>
            <a:r>
              <a:rPr lang="en-US" altLang="ko-KR" sz="2800" dirty="0" smtClean="0">
                <a:sym typeface="Wingdings" pitchFamily="2" charset="2"/>
              </a:rPr>
              <a:t> direct invasion of rib and muscle</a:t>
            </a:r>
          </a:p>
          <a:p>
            <a:r>
              <a:rPr lang="en-US" altLang="ko-KR" sz="2800" dirty="0" err="1" smtClean="0">
                <a:sym typeface="Wingdings" pitchFamily="2" charset="2"/>
              </a:rPr>
              <a:t>Radicular</a:t>
            </a:r>
            <a:r>
              <a:rPr lang="en-US" altLang="ko-KR" sz="2800" dirty="0" smtClean="0">
                <a:sym typeface="Wingdings" pitchFamily="2" charset="2"/>
              </a:rPr>
              <a:t> arm pain  invasion of C8/T1 nerve root of brachial plexus</a:t>
            </a:r>
          </a:p>
          <a:p>
            <a:r>
              <a:rPr lang="en-US" altLang="ko-KR" sz="2800" dirty="0" smtClean="0">
                <a:sym typeface="Wingdings" pitchFamily="2" charset="2"/>
              </a:rPr>
              <a:t>Horner’s syndrome(</a:t>
            </a:r>
            <a:r>
              <a:rPr lang="en-US" altLang="ko-KR" sz="2800" dirty="0" err="1" smtClean="0">
                <a:sym typeface="Wingdings" pitchFamily="2" charset="2"/>
              </a:rPr>
              <a:t>enophthalmos</a:t>
            </a:r>
            <a:r>
              <a:rPr lang="en-US" altLang="ko-KR" sz="2800" dirty="0" smtClean="0">
                <a:sym typeface="Wingdings" pitchFamily="2" charset="2"/>
              </a:rPr>
              <a:t>, </a:t>
            </a:r>
            <a:r>
              <a:rPr lang="en-US" altLang="ko-KR" sz="2800" dirty="0" err="1" smtClean="0">
                <a:sym typeface="Wingdings" pitchFamily="2" charset="2"/>
              </a:rPr>
              <a:t>ptosis</a:t>
            </a:r>
            <a:r>
              <a:rPr lang="en-US" altLang="ko-KR" sz="2800" dirty="0" smtClean="0">
                <a:sym typeface="Wingdings" pitchFamily="2" charset="2"/>
              </a:rPr>
              <a:t>, </a:t>
            </a:r>
            <a:r>
              <a:rPr lang="en-US" altLang="ko-KR" sz="2800" dirty="0" err="1" smtClean="0">
                <a:sym typeface="Wingdings" pitchFamily="2" charset="2"/>
              </a:rPr>
              <a:t>miosis,anhidrosis</a:t>
            </a:r>
            <a:r>
              <a:rPr lang="en-US" altLang="ko-KR" sz="2800" dirty="0" smtClean="0">
                <a:sym typeface="Wingdings" pitchFamily="2" charset="2"/>
              </a:rPr>
              <a:t> by satellite ganglion invasion</a:t>
            </a:r>
            <a:r>
              <a:rPr lang="en-US" altLang="ko-KR" dirty="0" smtClean="0">
                <a:sym typeface="Wingdings" pitchFamily="2" charset="2"/>
              </a:rPr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357430"/>
            <a:ext cx="1852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/>
              <a:t>Paraneoplastic</a:t>
            </a:r>
            <a:endParaRPr lang="en-US" altLang="ko-KR" sz="2000" dirty="0" smtClean="0"/>
          </a:p>
          <a:p>
            <a:r>
              <a:rPr lang="en-US" altLang="ko-KR" sz="2000" dirty="0" smtClean="0"/>
              <a:t>syndromes</a:t>
            </a:r>
            <a:endParaRPr lang="ko-KR" altLang="en-US" sz="2000" dirty="0"/>
          </a:p>
        </p:txBody>
      </p:sp>
      <p:grpSp>
        <p:nvGrpSpPr>
          <p:cNvPr id="17" name="그룹 16"/>
          <p:cNvGrpSpPr/>
          <p:nvPr/>
        </p:nvGrpSpPr>
        <p:grpSpPr>
          <a:xfrm>
            <a:off x="3214678" y="2000240"/>
            <a:ext cx="865978" cy="1285885"/>
            <a:chOff x="5764121" y="4500570"/>
            <a:chExt cx="865978" cy="1285885"/>
          </a:xfrm>
        </p:grpSpPr>
        <p:cxnSp>
          <p:nvCxnSpPr>
            <p:cNvPr id="18" name="직선 연결선 17"/>
            <p:cNvCxnSpPr/>
            <p:nvPr/>
          </p:nvCxnSpPr>
          <p:spPr>
            <a:xfrm rot="5400000">
              <a:off x="5558805" y="5142993"/>
              <a:ext cx="1285885" cy="10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6201471" y="4512838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5764121" y="5129253"/>
              <a:ext cx="86597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6201471" y="5779536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51851" y="1785926"/>
            <a:ext cx="1315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Joint pain</a:t>
            </a:r>
            <a:endParaRPr lang="ko-KR" alt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151851" y="2422745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Clubbing</a:t>
            </a:r>
            <a:endParaRPr lang="ko-KR" alt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151851" y="3000372"/>
            <a:ext cx="2424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Muscular weakness</a:t>
            </a:r>
            <a:endParaRPr lang="ko-KR" alt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357290" y="4314774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Metastatic</a:t>
            </a:r>
          </a:p>
          <a:p>
            <a:r>
              <a:rPr lang="en-US" altLang="ko-KR" sz="2000" dirty="0" smtClean="0"/>
              <a:t>manifestations</a:t>
            </a:r>
            <a:endParaRPr lang="ko-KR" altLang="en-US" sz="2000" dirty="0"/>
          </a:p>
        </p:txBody>
      </p:sp>
      <p:grpSp>
        <p:nvGrpSpPr>
          <p:cNvPr id="26" name="그룹 25"/>
          <p:cNvGrpSpPr/>
          <p:nvPr/>
        </p:nvGrpSpPr>
        <p:grpSpPr>
          <a:xfrm>
            <a:off x="3214678" y="3957584"/>
            <a:ext cx="865978" cy="1285885"/>
            <a:chOff x="5764121" y="4500570"/>
            <a:chExt cx="865978" cy="1285885"/>
          </a:xfrm>
        </p:grpSpPr>
        <p:cxnSp>
          <p:nvCxnSpPr>
            <p:cNvPr id="27" name="직선 연결선 26"/>
            <p:cNvCxnSpPr/>
            <p:nvPr/>
          </p:nvCxnSpPr>
          <p:spPr>
            <a:xfrm rot="5400000">
              <a:off x="5558805" y="5142993"/>
              <a:ext cx="1285885" cy="10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6201471" y="4512838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5764121" y="5129253"/>
              <a:ext cx="86597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6201471" y="5779536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151851" y="3743270"/>
            <a:ext cx="1359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Bone pain</a:t>
            </a:r>
            <a:endParaRPr lang="ko-KR" alt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151851" y="4380089"/>
            <a:ext cx="2746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Neurologic symptoms</a:t>
            </a:r>
            <a:endParaRPr lang="ko-KR" alt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151851" y="4957716"/>
            <a:ext cx="1542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Weight loss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357290" y="3429000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Nonspecific</a:t>
            </a:r>
          </a:p>
          <a:p>
            <a:r>
              <a:rPr lang="en-US" altLang="ko-KR" sz="2000" dirty="0" smtClean="0"/>
              <a:t>manifestations</a:t>
            </a:r>
            <a:endParaRPr lang="ko-KR" altLang="en-US" sz="2000" dirty="0"/>
          </a:p>
        </p:txBody>
      </p:sp>
      <p:grpSp>
        <p:nvGrpSpPr>
          <p:cNvPr id="5" name="그룹 4"/>
          <p:cNvGrpSpPr/>
          <p:nvPr/>
        </p:nvGrpSpPr>
        <p:grpSpPr>
          <a:xfrm>
            <a:off x="3214678" y="3071810"/>
            <a:ext cx="865978" cy="1285885"/>
            <a:chOff x="5764121" y="4500570"/>
            <a:chExt cx="865978" cy="1285885"/>
          </a:xfrm>
        </p:grpSpPr>
        <p:cxnSp>
          <p:nvCxnSpPr>
            <p:cNvPr id="6" name="직선 연결선 5"/>
            <p:cNvCxnSpPr/>
            <p:nvPr/>
          </p:nvCxnSpPr>
          <p:spPr>
            <a:xfrm rot="5400000">
              <a:off x="5558805" y="5142993"/>
              <a:ext cx="1285885" cy="10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6201471" y="4512838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5764121" y="5129253"/>
              <a:ext cx="86597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6201471" y="5779536"/>
              <a:ext cx="428628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151851" y="2857496"/>
            <a:ext cx="1195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Anorexia</a:t>
            </a:r>
            <a:endParaRPr lang="ko-KR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51851" y="3494315"/>
            <a:ext cx="102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Fatigue</a:t>
            </a:r>
            <a:endParaRPr lang="ko-KR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51851" y="4071942"/>
            <a:ext cx="1542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Weight loss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TNM staging</a:t>
            </a:r>
            <a:endParaRPr lang="ko-KR" altLang="en-US" dirty="0"/>
          </a:p>
        </p:txBody>
      </p:sp>
      <p:pic>
        <p:nvPicPr>
          <p:cNvPr id="4" name="그림 1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6422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1071</Words>
  <Application>Microsoft Office PowerPoint</Application>
  <PresentationFormat>화면 슬라이드 쇼(4:3)</PresentationFormat>
  <Paragraphs>199</Paragraphs>
  <Slides>33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Office 테마</vt:lpstr>
      <vt:lpstr>Preoperative work up for Lung Cancer Surgery</vt:lpstr>
      <vt:lpstr>무엇을 확인할 것인가?</vt:lpstr>
      <vt:lpstr>Clinical presentation</vt:lpstr>
      <vt:lpstr>슬라이드 4</vt:lpstr>
      <vt:lpstr>슬라이드 5</vt:lpstr>
      <vt:lpstr>슬라이드 6</vt:lpstr>
      <vt:lpstr>슬라이드 7</vt:lpstr>
      <vt:lpstr>슬라이드 8</vt:lpstr>
      <vt:lpstr>TNM staging</vt:lpstr>
      <vt:lpstr>슬라이드 10</vt:lpstr>
      <vt:lpstr>슬라이드 11</vt:lpstr>
      <vt:lpstr>Lymph node mapping</vt:lpstr>
      <vt:lpstr>슬라이드 13</vt:lpstr>
      <vt:lpstr>슬라이드 14</vt:lpstr>
      <vt:lpstr>Diagnostic Tools</vt:lpstr>
      <vt:lpstr>Enlarged L.N. on chest CT</vt:lpstr>
      <vt:lpstr>Mediastinoscopy/Mediastinotomy</vt:lpstr>
      <vt:lpstr>Mediastinoscopy/Mediastinotomy</vt:lpstr>
      <vt:lpstr>EBUS(+TBNA)</vt:lpstr>
      <vt:lpstr>EBUS(+TBNA) 적용</vt:lpstr>
      <vt:lpstr>EBUS(+TBNA)</vt:lpstr>
      <vt:lpstr>PET-CT</vt:lpstr>
      <vt:lpstr>슬라이드 23</vt:lpstr>
      <vt:lpstr>슬라이드 24</vt:lpstr>
      <vt:lpstr>Physiologic staging</vt:lpstr>
      <vt:lpstr>Age</vt:lpstr>
      <vt:lpstr>PFT</vt:lpstr>
      <vt:lpstr>슬라이드 28</vt:lpstr>
      <vt:lpstr>Cardiovascular Fitness</vt:lpstr>
      <vt:lpstr>Cardiovascular Fitness</vt:lpstr>
      <vt:lpstr>Cardiovascular Fitness</vt:lpstr>
      <vt:lpstr>Weight loss, Performance status, Nutrition</vt:lpstr>
      <vt:lpstr>슬라이드 33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Preoperative work up for Lung Cancer Surgery</dc:title>
  <dc:creator>.</dc:creator>
  <cp:lastModifiedBy>.</cp:lastModifiedBy>
  <cp:revision>91</cp:revision>
  <dcterms:created xsi:type="dcterms:W3CDTF">2012-05-02T05:35:50Z</dcterms:created>
  <dcterms:modified xsi:type="dcterms:W3CDTF">2012-05-30T11:57:48Z</dcterms:modified>
</cp:coreProperties>
</file>