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1"/>
  </p:notesMasterIdLst>
  <p:sldIdLst>
    <p:sldId id="256" r:id="rId2"/>
    <p:sldId id="257" r:id="rId3"/>
    <p:sldId id="259" r:id="rId4"/>
    <p:sldId id="269" r:id="rId5"/>
    <p:sldId id="270" r:id="rId6"/>
    <p:sldId id="271" r:id="rId7"/>
    <p:sldId id="291" r:id="rId8"/>
    <p:sldId id="260" r:id="rId9"/>
    <p:sldId id="272" r:id="rId10"/>
    <p:sldId id="273" r:id="rId11"/>
    <p:sldId id="274" r:id="rId12"/>
    <p:sldId id="293" r:id="rId13"/>
    <p:sldId id="294" r:id="rId14"/>
    <p:sldId id="261" r:id="rId15"/>
    <p:sldId id="275" r:id="rId16"/>
    <p:sldId id="276" r:id="rId17"/>
    <p:sldId id="277" r:id="rId18"/>
    <p:sldId id="295" r:id="rId19"/>
    <p:sldId id="290" r:id="rId20"/>
    <p:sldId id="305" r:id="rId21"/>
    <p:sldId id="262" r:id="rId22"/>
    <p:sldId id="278" r:id="rId23"/>
    <p:sldId id="279" r:id="rId24"/>
    <p:sldId id="280" r:id="rId25"/>
    <p:sldId id="296" r:id="rId26"/>
    <p:sldId id="297" r:id="rId27"/>
    <p:sldId id="263" r:id="rId28"/>
    <p:sldId id="281" r:id="rId29"/>
    <p:sldId id="282" r:id="rId30"/>
    <p:sldId id="304" r:id="rId31"/>
    <p:sldId id="283" r:id="rId32"/>
    <p:sldId id="298" r:id="rId33"/>
    <p:sldId id="299" r:id="rId34"/>
    <p:sldId id="266" r:id="rId35"/>
    <p:sldId id="284" r:id="rId36"/>
    <p:sldId id="285" r:id="rId37"/>
    <p:sldId id="286" r:id="rId38"/>
    <p:sldId id="300" r:id="rId39"/>
    <p:sldId id="302" r:id="rId40"/>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46F890A9-2807-4EBB-B81D-B2AA78EC7F39}" styleName="어두운 스타일 2 - 강조 5/강조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155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77BE-9089-4DFE-8803-D025BC865599}" type="datetimeFigureOut">
              <a:rPr lang="ko-KR" altLang="en-US" smtClean="0"/>
              <a:pPr/>
              <a:t>2012-09-14</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A01D4-CFE1-4AED-831D-50728D9FF383}"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CB359EB-426D-49C5-94A8-6F0F67D04A4F}" type="datetime1">
              <a:rPr lang="ko-KR" altLang="en-US" smtClean="0"/>
              <a:pPr/>
              <a:t>2012-09-14</a:t>
            </a:fld>
            <a:endParaRPr lang="ko-KR" altLang="en-US"/>
          </a:p>
        </p:txBody>
      </p:sp>
      <p:sp>
        <p:nvSpPr>
          <p:cNvPr id="5" name="바닥글 개체 틀 4"/>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
        <p:nvSpPr>
          <p:cNvPr id="6" name="슬라이드 번호 개체 틀 5"/>
          <p:cNvSpPr>
            <a:spLocks noGrp="1"/>
          </p:cNvSpPr>
          <p:nvPr>
            <p:ph type="sldNum" sz="quarter" idx="12"/>
          </p:nvPr>
        </p:nvSpPr>
        <p:spPr/>
        <p:txBody>
          <a:bodyPr/>
          <a:lstStyle/>
          <a:p>
            <a:fld id="{E2784D40-6258-4BB5-B94E-D08BA10E6288}"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272EB98A-BCAB-4EC9-AB73-13C318621925}" type="datetime1">
              <a:rPr lang="ko-KR" altLang="en-US" smtClean="0"/>
              <a:pPr/>
              <a:t>2012-09-14</a:t>
            </a:fld>
            <a:endParaRPr lang="ko-KR" altLang="en-US"/>
          </a:p>
        </p:txBody>
      </p:sp>
      <p:sp>
        <p:nvSpPr>
          <p:cNvPr id="5" name="바닥글 개체 틀 4"/>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
        <p:nvSpPr>
          <p:cNvPr id="6" name="슬라이드 번호 개체 틀 5"/>
          <p:cNvSpPr>
            <a:spLocks noGrp="1"/>
          </p:cNvSpPr>
          <p:nvPr>
            <p:ph type="sldNum" sz="quarter" idx="12"/>
          </p:nvPr>
        </p:nvSpPr>
        <p:spPr/>
        <p:txBody>
          <a:bodyPr/>
          <a:lstStyle/>
          <a:p>
            <a:fld id="{E2784D40-6258-4BB5-B94E-D08BA10E6288}"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661E7611-6EF5-4402-B55F-051A68B7FF27}" type="datetime1">
              <a:rPr lang="ko-KR" altLang="en-US" smtClean="0"/>
              <a:pPr/>
              <a:t>2012-09-14</a:t>
            </a:fld>
            <a:endParaRPr lang="ko-KR" altLang="en-US"/>
          </a:p>
        </p:txBody>
      </p:sp>
      <p:sp>
        <p:nvSpPr>
          <p:cNvPr id="5" name="바닥글 개체 틀 4"/>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
        <p:nvSpPr>
          <p:cNvPr id="6" name="슬라이드 번호 개체 틀 5"/>
          <p:cNvSpPr>
            <a:spLocks noGrp="1"/>
          </p:cNvSpPr>
          <p:nvPr>
            <p:ph type="sldNum" sz="quarter" idx="12"/>
          </p:nvPr>
        </p:nvSpPr>
        <p:spPr/>
        <p:txBody>
          <a:bodyPr/>
          <a:lstStyle/>
          <a:p>
            <a:fld id="{E2784D40-6258-4BB5-B94E-D08BA10E6288}"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3D4E6AD-8E5C-4BA5-9C79-4D81E94F16CD}" type="datetime1">
              <a:rPr lang="ko-KR" altLang="en-US" smtClean="0"/>
              <a:pPr/>
              <a:t>2012-09-14</a:t>
            </a:fld>
            <a:endParaRPr lang="ko-KR" altLang="en-US"/>
          </a:p>
        </p:txBody>
      </p:sp>
      <p:sp>
        <p:nvSpPr>
          <p:cNvPr id="5" name="바닥글 개체 틀 4"/>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
        <p:nvSpPr>
          <p:cNvPr id="6" name="슬라이드 번호 개체 틀 5"/>
          <p:cNvSpPr>
            <a:spLocks noGrp="1"/>
          </p:cNvSpPr>
          <p:nvPr>
            <p:ph type="sldNum" sz="quarter" idx="12"/>
          </p:nvPr>
        </p:nvSpPr>
        <p:spPr/>
        <p:txBody>
          <a:bodyPr/>
          <a:lstStyle/>
          <a:p>
            <a:fld id="{E2784D40-6258-4BB5-B94E-D08BA10E6288}"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8BE87E9B-AEC4-4088-B03D-B00F5E76239D}" type="datetime1">
              <a:rPr lang="ko-KR" altLang="en-US" smtClean="0"/>
              <a:pPr/>
              <a:t>2012-09-14</a:t>
            </a:fld>
            <a:endParaRPr lang="ko-KR" altLang="en-US"/>
          </a:p>
        </p:txBody>
      </p:sp>
      <p:sp>
        <p:nvSpPr>
          <p:cNvPr id="5" name="바닥글 개체 틀 4"/>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
        <p:nvSpPr>
          <p:cNvPr id="6" name="슬라이드 번호 개체 틀 5"/>
          <p:cNvSpPr>
            <a:spLocks noGrp="1"/>
          </p:cNvSpPr>
          <p:nvPr>
            <p:ph type="sldNum" sz="quarter" idx="12"/>
          </p:nvPr>
        </p:nvSpPr>
        <p:spPr/>
        <p:txBody>
          <a:bodyPr/>
          <a:lstStyle/>
          <a:p>
            <a:fld id="{E2784D40-6258-4BB5-B94E-D08BA10E6288}"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107804E6-D9A3-4A2C-BB1D-3B6D235309CE}" type="datetime1">
              <a:rPr lang="ko-KR" altLang="en-US" smtClean="0"/>
              <a:pPr/>
              <a:t>2012-09-14</a:t>
            </a:fld>
            <a:endParaRPr lang="ko-KR" altLang="en-US"/>
          </a:p>
        </p:txBody>
      </p:sp>
      <p:sp>
        <p:nvSpPr>
          <p:cNvPr id="6" name="바닥글 개체 틀 5"/>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
        <p:nvSpPr>
          <p:cNvPr id="7" name="슬라이드 번호 개체 틀 6"/>
          <p:cNvSpPr>
            <a:spLocks noGrp="1"/>
          </p:cNvSpPr>
          <p:nvPr>
            <p:ph type="sldNum" sz="quarter" idx="12"/>
          </p:nvPr>
        </p:nvSpPr>
        <p:spPr/>
        <p:txBody>
          <a:bodyPr/>
          <a:lstStyle/>
          <a:p>
            <a:fld id="{E2784D40-6258-4BB5-B94E-D08BA10E6288}"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6150BA01-4233-4973-9956-E79C6E730744}" type="datetime1">
              <a:rPr lang="ko-KR" altLang="en-US" smtClean="0"/>
              <a:pPr/>
              <a:t>2012-09-14</a:t>
            </a:fld>
            <a:endParaRPr lang="ko-KR" altLang="en-US"/>
          </a:p>
        </p:txBody>
      </p:sp>
      <p:sp>
        <p:nvSpPr>
          <p:cNvPr id="8" name="바닥글 개체 틀 7"/>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
        <p:nvSpPr>
          <p:cNvPr id="9" name="슬라이드 번호 개체 틀 8"/>
          <p:cNvSpPr>
            <a:spLocks noGrp="1"/>
          </p:cNvSpPr>
          <p:nvPr>
            <p:ph type="sldNum" sz="quarter" idx="12"/>
          </p:nvPr>
        </p:nvSpPr>
        <p:spPr/>
        <p:txBody>
          <a:bodyPr/>
          <a:lstStyle/>
          <a:p>
            <a:fld id="{E2784D40-6258-4BB5-B94E-D08BA10E6288}"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FA724149-B1D6-4638-B90A-30D857C0B7B7}" type="datetime1">
              <a:rPr lang="ko-KR" altLang="en-US" smtClean="0"/>
              <a:pPr/>
              <a:t>2012-09-14</a:t>
            </a:fld>
            <a:endParaRPr lang="ko-KR" altLang="en-US"/>
          </a:p>
        </p:txBody>
      </p:sp>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
        <p:nvSpPr>
          <p:cNvPr id="5" name="슬라이드 번호 개체 틀 4"/>
          <p:cNvSpPr>
            <a:spLocks noGrp="1"/>
          </p:cNvSpPr>
          <p:nvPr>
            <p:ph type="sldNum" sz="quarter" idx="12"/>
          </p:nvPr>
        </p:nvSpPr>
        <p:spPr/>
        <p:txBody>
          <a:bodyPr/>
          <a:lstStyle/>
          <a:p>
            <a:fld id="{E2784D40-6258-4BB5-B94E-D08BA10E6288}"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B9D1098-CC85-4BF4-99FC-B29B61777805}" type="datetime1">
              <a:rPr lang="ko-KR" altLang="en-US" smtClean="0"/>
              <a:pPr/>
              <a:t>2012-09-14</a:t>
            </a:fld>
            <a:endParaRPr lang="ko-KR" altLang="en-US"/>
          </a:p>
        </p:txBody>
      </p:sp>
      <p:sp>
        <p:nvSpPr>
          <p:cNvPr id="3" name="바닥글 개체 틀 2"/>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
        <p:nvSpPr>
          <p:cNvPr id="4" name="슬라이드 번호 개체 틀 3"/>
          <p:cNvSpPr>
            <a:spLocks noGrp="1"/>
          </p:cNvSpPr>
          <p:nvPr>
            <p:ph type="sldNum" sz="quarter" idx="12"/>
          </p:nvPr>
        </p:nvSpPr>
        <p:spPr/>
        <p:txBody>
          <a:bodyPr/>
          <a:lstStyle/>
          <a:p>
            <a:fld id="{E2784D40-6258-4BB5-B94E-D08BA10E6288}"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9CC7CC54-AA41-447C-A2BA-06DF92528E82}" type="datetime1">
              <a:rPr lang="ko-KR" altLang="en-US" smtClean="0"/>
              <a:pPr/>
              <a:t>2012-09-14</a:t>
            </a:fld>
            <a:endParaRPr lang="ko-KR" altLang="en-US"/>
          </a:p>
        </p:txBody>
      </p:sp>
      <p:sp>
        <p:nvSpPr>
          <p:cNvPr id="6" name="바닥글 개체 틀 5"/>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
        <p:nvSpPr>
          <p:cNvPr id="7" name="슬라이드 번호 개체 틀 6"/>
          <p:cNvSpPr>
            <a:spLocks noGrp="1"/>
          </p:cNvSpPr>
          <p:nvPr>
            <p:ph type="sldNum" sz="quarter" idx="12"/>
          </p:nvPr>
        </p:nvSpPr>
        <p:spPr/>
        <p:txBody>
          <a:bodyPr/>
          <a:lstStyle/>
          <a:p>
            <a:fld id="{E2784D40-6258-4BB5-B94E-D08BA10E6288}"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C768998-CE04-4C19-A7F9-2610718ECC1A}" type="datetime1">
              <a:rPr lang="ko-KR" altLang="en-US" smtClean="0"/>
              <a:pPr/>
              <a:t>2012-09-14</a:t>
            </a:fld>
            <a:endParaRPr lang="ko-KR" altLang="en-US"/>
          </a:p>
        </p:txBody>
      </p:sp>
      <p:sp>
        <p:nvSpPr>
          <p:cNvPr id="6" name="바닥글 개체 틀 5"/>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
        <p:nvSpPr>
          <p:cNvPr id="7" name="슬라이드 번호 개체 틀 6"/>
          <p:cNvSpPr>
            <a:spLocks noGrp="1"/>
          </p:cNvSpPr>
          <p:nvPr>
            <p:ph type="sldNum" sz="quarter" idx="12"/>
          </p:nvPr>
        </p:nvSpPr>
        <p:spPr/>
        <p:txBody>
          <a:bodyPr/>
          <a:lstStyle/>
          <a:p>
            <a:fld id="{E2784D40-6258-4BB5-B94E-D08BA10E6288}"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B59A1-E8FB-4ED8-A3A5-8E70062B5F58}" type="datetime1">
              <a:rPr lang="ko-KR" altLang="en-US" smtClean="0"/>
              <a:pPr/>
              <a:t>2012-09-14</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84D40-6258-4BB5-B94E-D08BA10E6288}" type="slidenum">
              <a:rPr lang="ko-KR" altLang="en-US" smtClean="0"/>
              <a:pPr/>
              <a:t>‹#›</a:t>
            </a:fld>
            <a:endParaRPr lang="ko-KR"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E:\&#45236;&#47928;&#49436;\&#45824;&#54620;&#55113;&#48512;&#50808;&#44284;&#54617;\2010&#52628;&#44228;&#51204;&#44277;&#51032;%20&#50672;&#49688;\&#51109;&#49345;&#50752;(final).wm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E:\&#45236;&#47928;&#49436;\&#45824;&#54620;&#55113;&#48512;&#50808;&#44284;&#54617;\2010&#52628;&#44228;&#51204;&#44277;&#51032;%20&#50672;&#49688;\&#54620;&#51452;&#55148;_&#51396;&#51333;.wm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E:\&#45236;&#47928;&#49436;\&#45824;&#54620;&#55113;&#48512;&#50808;&#44284;&#54617;\2010&#52628;&#44228;&#51204;&#44277;&#51032;%20&#50672;&#49688;\&#49436;&#51221;&#45909;(&#47560;&#47924;&#47532;).wm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file:///E:\&#45236;&#47928;&#49436;\&#45824;&#54620;&#55113;&#48512;&#50808;&#44284;&#54617;\2010&#52628;&#44228;&#51204;&#44277;&#51032;%20&#50672;&#49688;\&#50976;&#49340;&#49437;&#50756;&#49457;.wm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ideo" Target="file:///E:\&#45236;&#47928;&#49436;\&#45824;&#54620;&#55113;&#48512;&#50808;&#44284;&#54617;\2010&#52628;&#44228;&#51204;&#44277;&#51032;%20&#50672;&#49688;\&#45224;&#44417;&#44221;(&#50756;&#49457;).wmv"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E:\&#45236;&#47928;&#49436;\&#45824;&#54620;&#55113;&#48512;&#50808;&#44284;&#54617;\2010&#52628;&#44228;&#51204;&#44277;&#51032;%20&#50672;&#49688;\&#50577;&#46020;&#49688;&#52572;&#51333;.wmv"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83568" y="1556792"/>
            <a:ext cx="7772400" cy="1944216"/>
          </a:xfrm>
        </p:spPr>
        <p:txBody>
          <a:bodyPr>
            <a:normAutofit fontScale="90000"/>
          </a:bodyPr>
          <a:lstStyle/>
          <a:p>
            <a:r>
              <a:rPr lang="en-US" altLang="ko-KR" b="1" dirty="0" smtClean="0">
                <a:solidFill>
                  <a:schemeClr val="accent6">
                    <a:lumMod val="60000"/>
                    <a:lumOff val="40000"/>
                  </a:schemeClr>
                </a:solidFill>
              </a:rPr>
              <a:t>Surgery for Congenital Anomalies and Benign Tumors of the Lung</a:t>
            </a:r>
            <a:endParaRPr lang="ko-KR" altLang="en-US" b="1" dirty="0">
              <a:solidFill>
                <a:schemeClr val="accent6">
                  <a:lumMod val="60000"/>
                  <a:lumOff val="40000"/>
                </a:schemeClr>
              </a:solidFill>
            </a:endParaRPr>
          </a:p>
        </p:txBody>
      </p:sp>
      <p:sp>
        <p:nvSpPr>
          <p:cNvPr id="3" name="부제목 2"/>
          <p:cNvSpPr>
            <a:spLocks noGrp="1"/>
          </p:cNvSpPr>
          <p:nvPr>
            <p:ph type="subTitle" idx="1"/>
          </p:nvPr>
        </p:nvSpPr>
        <p:spPr>
          <a:xfrm>
            <a:off x="1403648" y="4221088"/>
            <a:ext cx="6400800" cy="1752600"/>
          </a:xfrm>
        </p:spPr>
        <p:txBody>
          <a:bodyPr/>
          <a:lstStyle/>
          <a:p>
            <a:r>
              <a:rPr lang="ko-KR" altLang="en-US" b="1" dirty="0" smtClean="0">
                <a:solidFill>
                  <a:schemeClr val="tx1">
                    <a:lumMod val="65000"/>
                  </a:schemeClr>
                </a:solidFill>
              </a:rPr>
              <a:t>고려대학교 구로병원</a:t>
            </a:r>
          </a:p>
          <a:p>
            <a:r>
              <a:rPr lang="en-US" altLang="ko-KR" sz="2800" b="1" dirty="0" smtClean="0">
                <a:solidFill>
                  <a:schemeClr val="tx1">
                    <a:lumMod val="65000"/>
                  </a:schemeClr>
                </a:solidFill>
              </a:rPr>
              <a:t> </a:t>
            </a:r>
          </a:p>
          <a:p>
            <a:r>
              <a:rPr lang="ko-KR" altLang="en-US" b="1" smtClean="0">
                <a:solidFill>
                  <a:schemeClr val="tx1">
                    <a:lumMod val="65000"/>
                  </a:schemeClr>
                </a:solidFill>
              </a:rPr>
              <a:t>김  현  구</a:t>
            </a:r>
            <a:endParaRPr lang="en-US" altLang="ko-KR" b="1" dirty="0" smtClean="0">
              <a:solidFill>
                <a:schemeClr val="tx1">
                  <a:lumMod val="65000"/>
                </a:schemeClr>
              </a:solidFill>
            </a:endParaRPr>
          </a:p>
        </p:txBody>
      </p:sp>
      <p:sp>
        <p:nvSpPr>
          <p:cNvPr id="5" name="바닥글 개체 틀 4"/>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467544" y="1886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0" lang="en-US" altLang="ko-KR" sz="4400" b="1" i="0" u="none" strike="noStrike" kern="1200" cap="none" spc="0" normalizeH="0" baseline="0" noProof="0" dirty="0" smtClean="0">
                <a:ln>
                  <a:noFill/>
                </a:ln>
                <a:solidFill>
                  <a:schemeClr val="tx2">
                    <a:lumMod val="50000"/>
                  </a:schemeClr>
                </a:solidFill>
                <a:effectLst/>
                <a:uLnTx/>
                <a:uFillTx/>
                <a:latin typeface="+mj-lt"/>
                <a:ea typeface="+mj-ea"/>
                <a:cs typeface="+mj-cs"/>
              </a:rPr>
              <a:t>Operation</a:t>
            </a:r>
            <a:endParaRPr kumimoji="0" lang="ko-KR" altLang="en-US" sz="4400" b="1" i="0" u="none" strike="noStrike" kern="1200" cap="none" spc="0" normalizeH="0" baseline="0" noProof="0" dirty="0">
              <a:ln>
                <a:noFill/>
              </a:ln>
              <a:solidFill>
                <a:schemeClr val="tx2">
                  <a:lumMod val="50000"/>
                </a:schemeClr>
              </a:solidFill>
              <a:effectLst/>
              <a:uLnTx/>
              <a:uFillTx/>
              <a:latin typeface="+mj-lt"/>
              <a:ea typeface="+mj-ea"/>
              <a:cs typeface="+mj-cs"/>
            </a:endParaRPr>
          </a:p>
        </p:txBody>
      </p:sp>
      <p:pic>
        <p:nvPicPr>
          <p:cNvPr id="7" name="장상와(final).wmv">
            <a:hlinkClick r:id="" action="ppaction://media"/>
          </p:cNvPr>
          <p:cNvPicPr>
            <a:picLocks noGrp="1" noRot="1" noChangeAspect="1"/>
          </p:cNvPicPr>
          <p:nvPr>
            <p:ph idx="1"/>
            <a:videoFile r:link="rId1"/>
          </p:nvPr>
        </p:nvPicPr>
        <p:blipFill>
          <a:blip r:embed="rId3" cstate="email"/>
          <a:stretch>
            <a:fillRect/>
          </a:stretch>
        </p:blipFill>
        <p:spPr>
          <a:xfrm>
            <a:off x="1115616" y="1340768"/>
            <a:ext cx="6792416" cy="5094312"/>
          </a:xfrm>
          <a:prstGeom prst="rect">
            <a:avLst/>
          </a:prstGeom>
        </p:spPr>
      </p:pic>
      <p:sp>
        <p:nvSpPr>
          <p:cNvPr id="5" name="바닥글 개체 틀 4"/>
          <p:cNvSpPr>
            <a:spLocks noGrp="1"/>
          </p:cNvSpPr>
          <p:nvPr>
            <p:ph type="ftr" sz="quarter" idx="11"/>
          </p:nvPr>
        </p:nvSpPr>
        <p:spPr>
          <a:xfrm>
            <a:off x="3124200" y="6448251"/>
            <a:ext cx="2895600" cy="365125"/>
          </a:xfrm>
        </p:spPr>
        <p:txBody>
          <a:bodyPr/>
          <a:lstStyle/>
          <a:p>
            <a:r>
              <a:rPr lang="en-US" altLang="ko-KR" dirty="0" smtClean="0"/>
              <a:t>2012</a:t>
            </a:r>
            <a:r>
              <a:rPr lang="ko-KR" altLang="en-US" dirty="0" smtClean="0"/>
              <a:t>년 제 </a:t>
            </a:r>
            <a:r>
              <a:rPr lang="en-US" altLang="ko-KR" dirty="0" smtClean="0"/>
              <a:t>5</a:t>
            </a:r>
            <a:r>
              <a:rPr lang="ko-KR" altLang="en-US" dirty="0" smtClean="0"/>
              <a:t>차 전공의 학술세미나</a:t>
            </a:r>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07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92500" lnSpcReduction="20000"/>
          </a:bodyPr>
          <a:lstStyle/>
          <a:p>
            <a:pPr>
              <a:buFont typeface="Wingdings" pitchFamily="2" charset="2"/>
              <a:buChar char="Ø"/>
            </a:pPr>
            <a:r>
              <a:rPr lang="en-US" altLang="ko-KR" dirty="0" smtClean="0">
                <a:solidFill>
                  <a:srgbClr val="FFC000"/>
                </a:solidFill>
              </a:rPr>
              <a:t>Absence of communication with the </a:t>
            </a:r>
            <a:r>
              <a:rPr lang="en-US" altLang="ko-KR" dirty="0" err="1" smtClean="0">
                <a:solidFill>
                  <a:srgbClr val="FFC000"/>
                </a:solidFill>
              </a:rPr>
              <a:t>tracheobronchial</a:t>
            </a:r>
            <a:r>
              <a:rPr lang="en-US" altLang="ko-KR" dirty="0" smtClean="0">
                <a:solidFill>
                  <a:srgbClr val="FFC000"/>
                </a:solidFill>
              </a:rPr>
              <a:t> tree and pulmonary arteries</a:t>
            </a:r>
          </a:p>
          <a:p>
            <a:pPr>
              <a:buFont typeface="Wingdings" pitchFamily="2" charset="2"/>
              <a:buChar char="Ø"/>
            </a:pPr>
            <a:endParaRPr lang="en-US" altLang="ko-KR" dirty="0" smtClean="0"/>
          </a:p>
          <a:p>
            <a:pPr>
              <a:buFont typeface="Wingdings" pitchFamily="2" charset="2"/>
              <a:buChar char="Ø"/>
            </a:pPr>
            <a:r>
              <a:rPr lang="en-US" altLang="ko-KR" dirty="0" smtClean="0">
                <a:solidFill>
                  <a:srgbClr val="00B050"/>
                </a:solidFill>
              </a:rPr>
              <a:t>Blood</a:t>
            </a:r>
            <a:r>
              <a:rPr lang="en-US" altLang="ko-KR" dirty="0" smtClean="0"/>
              <a:t> </a:t>
            </a:r>
            <a:r>
              <a:rPr lang="en-US" altLang="ko-KR" sz="2600" dirty="0" smtClean="0"/>
              <a:t>supply: systemic artery </a:t>
            </a:r>
          </a:p>
          <a:p>
            <a:pPr>
              <a:buNone/>
            </a:pPr>
            <a:r>
              <a:rPr lang="en-US" altLang="ko-KR" sz="2600" dirty="0" smtClean="0"/>
              <a:t>                drainage:  pulmonary or systemic veins</a:t>
            </a:r>
          </a:p>
          <a:p>
            <a:pPr>
              <a:buNone/>
            </a:pPr>
            <a:endParaRPr lang="en-US" altLang="ko-KR" dirty="0" smtClean="0"/>
          </a:p>
          <a:p>
            <a:pPr>
              <a:buFont typeface="Wingdings" pitchFamily="2" charset="2"/>
              <a:buChar char="Ø"/>
            </a:pPr>
            <a:r>
              <a:rPr lang="en-US" altLang="ko-KR" dirty="0" smtClean="0">
                <a:solidFill>
                  <a:srgbClr val="00B050"/>
                </a:solidFill>
              </a:rPr>
              <a:t>Symptoms</a:t>
            </a:r>
          </a:p>
          <a:p>
            <a:pPr marL="514350" indent="-158750">
              <a:buFont typeface="+mj-lt"/>
              <a:buAutoNum type="arabicPeriod"/>
            </a:pPr>
            <a:r>
              <a:rPr lang="en-US" altLang="ko-KR" sz="2400" dirty="0" smtClean="0"/>
              <a:t> Hemodynamic </a:t>
            </a:r>
            <a:r>
              <a:rPr lang="en-US" altLang="ko-KR" sz="2600" dirty="0" smtClean="0"/>
              <a:t>changes, audible continuous murmur</a:t>
            </a:r>
          </a:p>
          <a:p>
            <a:pPr marL="514350" indent="-158750">
              <a:buFont typeface="+mj-lt"/>
              <a:buAutoNum type="arabicPeriod"/>
            </a:pPr>
            <a:r>
              <a:rPr lang="en-US" altLang="ko-KR" sz="2600" dirty="0" smtClean="0"/>
              <a:t> Respiratory difficulties in an infant </a:t>
            </a:r>
          </a:p>
          <a:p>
            <a:pPr marL="514350" indent="-158750">
              <a:buFont typeface="+mj-lt"/>
              <a:buAutoNum type="arabicPeriod"/>
            </a:pPr>
            <a:r>
              <a:rPr lang="en-US" altLang="ko-KR" sz="2600" dirty="0" smtClean="0"/>
              <a:t> Chronic pulmonary infection in older ages and teenagers</a:t>
            </a:r>
          </a:p>
          <a:p>
            <a:pPr marL="514350" indent="-158750">
              <a:buFont typeface="+mj-lt"/>
              <a:buAutoNum type="arabicPeriod"/>
            </a:pPr>
            <a:r>
              <a:rPr lang="en-US" altLang="ko-KR" sz="2600" dirty="0" smtClean="0"/>
              <a:t> Asymptomatic mass in an adult</a:t>
            </a:r>
            <a:endParaRPr lang="en-US" altLang="ko-KR" dirty="0" smtClean="0"/>
          </a:p>
          <a:p>
            <a:pPr>
              <a:buFont typeface="Wingdings" pitchFamily="2" charset="2"/>
              <a:buChar char="Ø"/>
            </a:pPr>
            <a:endParaRPr lang="ko-KR" altLang="en-US" dirty="0"/>
          </a:p>
        </p:txBody>
      </p:sp>
      <p:sp>
        <p:nvSpPr>
          <p:cNvPr id="4" name="제목 1"/>
          <p:cNvSpPr>
            <a:spLocks noGrp="1"/>
          </p:cNvSpPr>
          <p:nvPr>
            <p:ph type="title"/>
          </p:nvPr>
        </p:nvSpPr>
        <p:spPr/>
        <p:txBody>
          <a:bodyPr>
            <a:normAutofit/>
          </a:bodyPr>
          <a:lstStyle/>
          <a:p>
            <a:r>
              <a:rPr lang="en-US" altLang="ko-KR" b="1" dirty="0" smtClean="0">
                <a:solidFill>
                  <a:srgbClr val="FF0000"/>
                </a:solidFill>
              </a:rPr>
              <a:t>Pulmonary Sequestration</a:t>
            </a:r>
            <a:endParaRPr lang="ko-KR" altLang="en-US" b="1" dirty="0">
              <a:solidFill>
                <a:srgbClr val="FF0000"/>
              </a:solidFill>
            </a:endParaRPr>
          </a:p>
        </p:txBody>
      </p:sp>
      <p:sp>
        <p:nvSpPr>
          <p:cNvPr id="5" name="바닥글 개체 틀 4"/>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0"/>
            <a:ext cx="8229600" cy="706090"/>
          </a:xfrm>
        </p:spPr>
        <p:txBody>
          <a:bodyPr>
            <a:normAutofit/>
          </a:bodyPr>
          <a:lstStyle/>
          <a:p>
            <a:r>
              <a:rPr lang="en-US" altLang="ko-KR" sz="3200" b="1" dirty="0" smtClean="0">
                <a:solidFill>
                  <a:srgbClr val="FF0000"/>
                </a:solidFill>
              </a:rPr>
              <a:t>Extra / </a:t>
            </a:r>
            <a:r>
              <a:rPr lang="en-US" altLang="ko-KR" sz="3200" b="1" dirty="0" err="1" smtClean="0">
                <a:solidFill>
                  <a:srgbClr val="FF0000"/>
                </a:solidFill>
              </a:rPr>
              <a:t>Intralobar</a:t>
            </a:r>
            <a:r>
              <a:rPr lang="en-US" altLang="ko-KR" sz="3200" b="1" dirty="0" smtClean="0">
                <a:solidFill>
                  <a:srgbClr val="FF0000"/>
                </a:solidFill>
              </a:rPr>
              <a:t> type</a:t>
            </a:r>
            <a:endParaRPr lang="ko-KR" altLang="en-US" sz="3200" b="1" dirty="0">
              <a:solidFill>
                <a:srgbClr val="FF0000"/>
              </a:solidFill>
            </a:endParaRPr>
          </a:p>
        </p:txBody>
      </p:sp>
      <p:sp>
        <p:nvSpPr>
          <p:cNvPr id="3" name="내용 개체 틀 2"/>
          <p:cNvSpPr>
            <a:spLocks noGrp="1"/>
          </p:cNvSpPr>
          <p:nvPr>
            <p:ph idx="1"/>
          </p:nvPr>
        </p:nvSpPr>
        <p:spPr>
          <a:xfrm>
            <a:off x="3347864" y="764704"/>
            <a:ext cx="5544616" cy="3312368"/>
          </a:xfrm>
        </p:spPr>
        <p:txBody>
          <a:bodyPr>
            <a:noAutofit/>
          </a:bodyPr>
          <a:lstStyle/>
          <a:p>
            <a:pPr>
              <a:buNone/>
            </a:pPr>
            <a:r>
              <a:rPr lang="en-US" altLang="ko-KR" sz="2000" b="1" dirty="0" err="1" smtClean="0">
                <a:solidFill>
                  <a:srgbClr val="FF0000"/>
                </a:solidFill>
              </a:rPr>
              <a:t>Extralobar</a:t>
            </a:r>
            <a:endParaRPr lang="en-US" altLang="ko-KR" sz="2000" b="1" dirty="0" smtClean="0">
              <a:solidFill>
                <a:srgbClr val="FF0000"/>
              </a:solidFill>
            </a:endParaRPr>
          </a:p>
          <a:p>
            <a:pPr>
              <a:buFont typeface="Wingdings" pitchFamily="2" charset="2"/>
              <a:buChar char="Ø"/>
            </a:pPr>
            <a:endParaRPr lang="en-US" altLang="ko-KR" sz="1400" b="1" dirty="0" smtClean="0">
              <a:solidFill>
                <a:srgbClr val="FF0000"/>
              </a:solidFill>
            </a:endParaRPr>
          </a:p>
          <a:p>
            <a:pPr>
              <a:buFont typeface="Wingdings" pitchFamily="2" charset="2"/>
              <a:buChar char="Ø"/>
            </a:pPr>
            <a:r>
              <a:rPr lang="en-US" altLang="ko-KR" sz="1600" dirty="0" err="1" smtClean="0">
                <a:solidFill>
                  <a:srgbClr val="00B050"/>
                </a:solidFill>
              </a:rPr>
              <a:t>Charateristics</a:t>
            </a:r>
            <a:r>
              <a:rPr lang="en-US" altLang="ko-KR" sz="1600" dirty="0" smtClean="0">
                <a:solidFill>
                  <a:srgbClr val="00B050"/>
                </a:solidFill>
              </a:rPr>
              <a:t> </a:t>
            </a:r>
          </a:p>
          <a:p>
            <a:pPr marL="514350" indent="-158750">
              <a:buFont typeface="+mj-lt"/>
              <a:buAutoNum type="arabicPeriod"/>
            </a:pPr>
            <a:r>
              <a:rPr lang="en-US" altLang="ko-KR" sz="1400" dirty="0" smtClean="0"/>
              <a:t> Completely separate from the remaining lung</a:t>
            </a:r>
          </a:p>
          <a:p>
            <a:pPr marL="514350" indent="-158750">
              <a:buFont typeface="+mj-lt"/>
              <a:buAutoNum type="arabicPeriod"/>
            </a:pPr>
            <a:r>
              <a:rPr lang="en-US" altLang="ko-KR" sz="1400" dirty="0" smtClean="0"/>
              <a:t> Has its own pleural investment</a:t>
            </a:r>
          </a:p>
          <a:p>
            <a:pPr marL="514350" indent="-158750">
              <a:buFont typeface="+mj-lt"/>
              <a:buAutoNum type="arabicPeriod"/>
            </a:pPr>
            <a:r>
              <a:rPr lang="en-US" altLang="ko-KR" sz="1400" dirty="0" smtClean="0"/>
              <a:t> Usually located in the inferior portion of the thoracic cavity but,  </a:t>
            </a:r>
          </a:p>
          <a:p>
            <a:pPr marL="514350" indent="-158750">
              <a:buNone/>
            </a:pPr>
            <a:r>
              <a:rPr lang="en-US" altLang="ko-KR" sz="1400" dirty="0" smtClean="0"/>
              <a:t>     anywhere from the neck to just below the diaphragm</a:t>
            </a:r>
          </a:p>
          <a:p>
            <a:pPr marL="514350" indent="-158750">
              <a:buFont typeface="+mj-lt"/>
              <a:buAutoNum type="arabicPeriod"/>
            </a:pPr>
            <a:endParaRPr lang="en-US" altLang="ko-KR" sz="1400" dirty="0" smtClean="0"/>
          </a:p>
          <a:p>
            <a:pPr>
              <a:buFont typeface="Wingdings" pitchFamily="2" charset="2"/>
              <a:buChar char="Ø"/>
            </a:pPr>
            <a:r>
              <a:rPr lang="en-US" altLang="ko-KR" sz="1600" dirty="0" smtClean="0">
                <a:solidFill>
                  <a:srgbClr val="00B050"/>
                </a:solidFill>
              </a:rPr>
              <a:t>Blood supply</a:t>
            </a:r>
          </a:p>
          <a:p>
            <a:pPr indent="12700"/>
            <a:r>
              <a:rPr lang="en-US" altLang="ko-KR" sz="1400" dirty="0" smtClean="0"/>
              <a:t> Artery: descending aorta, abdominal aorta,  </a:t>
            </a:r>
          </a:p>
          <a:p>
            <a:pPr indent="12700">
              <a:buNone/>
            </a:pPr>
            <a:r>
              <a:rPr lang="en-US" altLang="ko-KR" sz="1400" dirty="0" smtClean="0"/>
              <a:t>              </a:t>
            </a:r>
            <a:r>
              <a:rPr lang="en-US" altLang="ko-KR" sz="1400" dirty="0" err="1" smtClean="0"/>
              <a:t>subclavian</a:t>
            </a:r>
            <a:r>
              <a:rPr lang="en-US" altLang="ko-KR" sz="1400" dirty="0" smtClean="0"/>
              <a:t>, </a:t>
            </a:r>
            <a:r>
              <a:rPr lang="en-US" altLang="ko-KR" sz="1400" dirty="0" err="1" smtClean="0"/>
              <a:t>intercostal</a:t>
            </a:r>
            <a:endParaRPr lang="en-US" altLang="ko-KR" sz="1400" dirty="0" smtClean="0"/>
          </a:p>
          <a:p>
            <a:pPr indent="12700"/>
            <a:r>
              <a:rPr lang="en-US" altLang="ko-KR" sz="1400" dirty="0" smtClean="0"/>
              <a:t> Vein: </a:t>
            </a:r>
            <a:r>
              <a:rPr lang="en-US" altLang="ko-KR" sz="1400" dirty="0" err="1" smtClean="0"/>
              <a:t>azygos</a:t>
            </a:r>
            <a:r>
              <a:rPr lang="en-US" altLang="ko-KR" sz="1400" dirty="0" smtClean="0"/>
              <a:t>, </a:t>
            </a:r>
            <a:r>
              <a:rPr lang="en-US" altLang="ko-KR" sz="1400" dirty="0" err="1" smtClean="0"/>
              <a:t>hemiazygos</a:t>
            </a:r>
            <a:r>
              <a:rPr lang="en-US" altLang="ko-KR" sz="1400" dirty="0" smtClean="0"/>
              <a:t>, </a:t>
            </a:r>
            <a:r>
              <a:rPr lang="en-US" altLang="ko-KR" sz="1400" dirty="0" err="1" smtClean="0"/>
              <a:t>subclavian</a:t>
            </a:r>
            <a:r>
              <a:rPr lang="en-US" altLang="ko-KR" sz="1400" dirty="0" smtClean="0"/>
              <a:t>, portal vein</a:t>
            </a:r>
          </a:p>
        </p:txBody>
      </p:sp>
      <p:pic>
        <p:nvPicPr>
          <p:cNvPr id="49154" name="Picture 2" descr="E:\내문서\대한흉부외과학\2010추계전공의 연수\Sequstration1.jpg"/>
          <p:cNvPicPr>
            <a:picLocks noChangeAspect="1" noChangeArrowheads="1"/>
          </p:cNvPicPr>
          <p:nvPr/>
        </p:nvPicPr>
        <p:blipFill>
          <a:blip r:embed="rId2" cstate="email"/>
          <a:srcRect/>
          <a:stretch>
            <a:fillRect/>
          </a:stretch>
        </p:blipFill>
        <p:spPr bwMode="auto">
          <a:xfrm>
            <a:off x="251520" y="620687"/>
            <a:ext cx="2952328" cy="3292433"/>
          </a:xfrm>
          <a:prstGeom prst="rect">
            <a:avLst/>
          </a:prstGeom>
          <a:noFill/>
        </p:spPr>
      </p:pic>
      <p:sp>
        <p:nvSpPr>
          <p:cNvPr id="6" name="TextBox 5"/>
          <p:cNvSpPr txBox="1"/>
          <p:nvPr/>
        </p:nvSpPr>
        <p:spPr>
          <a:xfrm>
            <a:off x="827584" y="4221088"/>
            <a:ext cx="7488832" cy="2308324"/>
          </a:xfrm>
          <a:prstGeom prst="rect">
            <a:avLst/>
          </a:prstGeom>
          <a:noFill/>
        </p:spPr>
        <p:txBody>
          <a:bodyPr wrap="square" rtlCol="0">
            <a:spAutoFit/>
          </a:bodyPr>
          <a:lstStyle/>
          <a:p>
            <a:pPr>
              <a:buFont typeface="Wingdings" pitchFamily="2" charset="2"/>
              <a:buChar char="Ø"/>
            </a:pPr>
            <a:r>
              <a:rPr lang="en-US" altLang="ko-KR" sz="1400" dirty="0" smtClean="0"/>
              <a:t>May be connected with esophagus</a:t>
            </a:r>
          </a:p>
          <a:p>
            <a:pPr>
              <a:buFont typeface="Wingdings" pitchFamily="2" charset="2"/>
              <a:buChar char="Ø"/>
            </a:pPr>
            <a:endParaRPr lang="en-US" altLang="ko-KR" sz="1400" dirty="0" smtClean="0"/>
          </a:p>
          <a:p>
            <a:pPr>
              <a:buFont typeface="Wingdings" pitchFamily="2" charset="2"/>
              <a:buChar char="Ø"/>
            </a:pPr>
            <a:r>
              <a:rPr lang="en-US" altLang="ko-KR" sz="1400" dirty="0" smtClean="0"/>
              <a:t>3-D CT for finding systemic artery</a:t>
            </a:r>
          </a:p>
          <a:p>
            <a:pPr>
              <a:buFont typeface="Wingdings" pitchFamily="2" charset="2"/>
              <a:buChar char="Ø"/>
            </a:pPr>
            <a:endParaRPr lang="en-US" altLang="ko-KR" sz="1400" dirty="0" smtClean="0"/>
          </a:p>
          <a:p>
            <a:pPr>
              <a:buFont typeface="Wingdings" pitchFamily="2" charset="2"/>
              <a:buChar char="Ø"/>
            </a:pPr>
            <a:r>
              <a:rPr lang="en-US" altLang="ko-KR" sz="1600" dirty="0" err="1" smtClean="0">
                <a:solidFill>
                  <a:srgbClr val="00B050"/>
                </a:solidFill>
              </a:rPr>
              <a:t>Asssocaited</a:t>
            </a:r>
            <a:r>
              <a:rPr lang="en-US" altLang="ko-KR" sz="1600" dirty="0" smtClean="0">
                <a:solidFill>
                  <a:srgbClr val="00B050"/>
                </a:solidFill>
              </a:rPr>
              <a:t> congenital anomaly: </a:t>
            </a:r>
            <a:r>
              <a:rPr lang="en-US" altLang="ko-KR" sz="1400" dirty="0" smtClean="0"/>
              <a:t>Diaphragmatic hernia, pericardial defect, anomalous pulmonary venous drainage</a:t>
            </a:r>
          </a:p>
          <a:p>
            <a:pPr>
              <a:buFont typeface="Wingdings" pitchFamily="2" charset="2"/>
              <a:buChar char="Ø"/>
            </a:pPr>
            <a:endParaRPr lang="en-US" altLang="ko-KR" sz="1400" dirty="0" smtClean="0"/>
          </a:p>
          <a:p>
            <a:pPr>
              <a:buFont typeface="Wingdings" pitchFamily="2" charset="2"/>
              <a:buChar char="Ø"/>
            </a:pPr>
            <a:r>
              <a:rPr lang="en-US" altLang="ko-KR" sz="1600" dirty="0" smtClean="0">
                <a:solidFill>
                  <a:srgbClr val="00B050"/>
                </a:solidFill>
              </a:rPr>
              <a:t>Surgery</a:t>
            </a:r>
          </a:p>
          <a:p>
            <a:pPr marL="177800">
              <a:buFont typeface="Arial" pitchFamily="34" charset="0"/>
              <a:buChar char="•"/>
            </a:pPr>
            <a:r>
              <a:rPr lang="en-US" altLang="ko-KR" sz="1400" dirty="0" smtClean="0"/>
              <a:t> Resection soon after making diagnosis</a:t>
            </a:r>
          </a:p>
          <a:p>
            <a:pPr marL="177800">
              <a:buFont typeface="Arial" pitchFamily="34" charset="0"/>
              <a:buChar char="•"/>
            </a:pPr>
            <a:r>
              <a:rPr lang="en-US" altLang="ko-KR" sz="1400" dirty="0" smtClean="0"/>
              <a:t> Resection lesion itself without any accompanying lung tissue</a:t>
            </a:r>
            <a:endParaRPr lang="ko-KR" altLang="en-US" sz="1400" dirty="0"/>
          </a:p>
        </p:txBody>
      </p:sp>
      <p:sp>
        <p:nvSpPr>
          <p:cNvPr id="7" name="바닥글 개체 틀 6"/>
          <p:cNvSpPr>
            <a:spLocks noGrp="1"/>
          </p:cNvSpPr>
          <p:nvPr>
            <p:ph type="ftr" sz="quarter" idx="11"/>
          </p:nvPr>
        </p:nvSpPr>
        <p:spPr>
          <a:xfrm>
            <a:off x="3124200" y="6453336"/>
            <a:ext cx="2895600" cy="365125"/>
          </a:xfrm>
        </p:spPr>
        <p:txBody>
          <a:bodyPr/>
          <a:lstStyle/>
          <a:p>
            <a:r>
              <a:rPr lang="en-US" altLang="ko-KR" dirty="0" smtClean="0"/>
              <a:t>2012</a:t>
            </a:r>
            <a:r>
              <a:rPr lang="ko-KR" altLang="en-US" dirty="0" smtClean="0"/>
              <a:t>년 제 </a:t>
            </a:r>
            <a:r>
              <a:rPr lang="en-US" altLang="ko-KR" dirty="0" smtClean="0"/>
              <a:t>5</a:t>
            </a:r>
            <a:r>
              <a:rPr lang="ko-KR" altLang="en-US" dirty="0" smtClean="0"/>
              <a:t>차 전공의 학술세미나</a:t>
            </a:r>
            <a:endParaRPr lang="ko-KR"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404664"/>
            <a:ext cx="8229600" cy="5721499"/>
          </a:xfrm>
        </p:spPr>
        <p:txBody>
          <a:bodyPr>
            <a:normAutofit fontScale="62500" lnSpcReduction="20000"/>
          </a:bodyPr>
          <a:lstStyle/>
          <a:p>
            <a:pPr>
              <a:buNone/>
            </a:pPr>
            <a:r>
              <a:rPr lang="en-US" altLang="ko-KR" sz="4500" b="1" dirty="0" err="1" smtClean="0">
                <a:solidFill>
                  <a:srgbClr val="FF0000"/>
                </a:solidFill>
              </a:rPr>
              <a:t>Intralobar</a:t>
            </a:r>
            <a:endParaRPr lang="en-US" altLang="ko-KR" sz="4500" b="1" dirty="0" smtClean="0">
              <a:solidFill>
                <a:srgbClr val="FF0000"/>
              </a:solidFill>
            </a:endParaRPr>
          </a:p>
          <a:p>
            <a:pPr>
              <a:buNone/>
            </a:pPr>
            <a:endParaRPr lang="en-US" altLang="ko-KR" sz="4000" b="1" dirty="0" smtClean="0">
              <a:solidFill>
                <a:srgbClr val="FF0000"/>
              </a:solidFill>
            </a:endParaRPr>
          </a:p>
          <a:p>
            <a:pPr>
              <a:buFont typeface="Wingdings" pitchFamily="2" charset="2"/>
              <a:buChar char="Ø"/>
            </a:pPr>
            <a:r>
              <a:rPr lang="en-US" altLang="ko-KR" sz="3800" dirty="0" smtClean="0">
                <a:solidFill>
                  <a:srgbClr val="00B050"/>
                </a:solidFill>
              </a:rPr>
              <a:t>Characteristics</a:t>
            </a:r>
          </a:p>
          <a:p>
            <a:pPr marL="514350" indent="-158750">
              <a:buFont typeface="+mj-lt"/>
              <a:buAutoNum type="arabicPeriod"/>
            </a:pPr>
            <a:r>
              <a:rPr lang="en-US" altLang="ko-KR" dirty="0" smtClean="0"/>
              <a:t> Congenital, possibly acquired resulting from chronic infection</a:t>
            </a:r>
          </a:p>
          <a:p>
            <a:pPr marL="514350" indent="-158750">
              <a:buFont typeface="+mj-lt"/>
              <a:buAutoNum type="arabicPeriod"/>
            </a:pPr>
            <a:r>
              <a:rPr lang="en-US" altLang="ko-KR" dirty="0" smtClean="0"/>
              <a:t> Surrounded normal lung tissue without separate pleural investment</a:t>
            </a:r>
          </a:p>
          <a:p>
            <a:pPr marL="514350" indent="-158750">
              <a:buFont typeface="+mj-lt"/>
              <a:buAutoNum type="arabicPeriod"/>
            </a:pPr>
            <a:r>
              <a:rPr lang="en-US" altLang="ko-KR" dirty="0" smtClean="0"/>
              <a:t> Located in lower lobe in all cases</a:t>
            </a:r>
          </a:p>
          <a:p>
            <a:pPr marL="514350" indent="-158750">
              <a:buFont typeface="+mj-lt"/>
              <a:buAutoNum type="arabicPeriod"/>
            </a:pPr>
            <a:endParaRPr lang="en-US" altLang="ko-KR" dirty="0" smtClean="0"/>
          </a:p>
          <a:p>
            <a:pPr marL="514350" indent="-158750">
              <a:buFont typeface="+mj-lt"/>
              <a:buAutoNum type="arabicPeriod"/>
            </a:pPr>
            <a:endParaRPr lang="en-US" altLang="ko-KR" dirty="0" smtClean="0"/>
          </a:p>
          <a:p>
            <a:pPr>
              <a:buFont typeface="Wingdings" pitchFamily="2" charset="2"/>
              <a:buChar char="Ø"/>
            </a:pPr>
            <a:r>
              <a:rPr lang="en-US" altLang="ko-KR" sz="3800" dirty="0" smtClean="0">
                <a:solidFill>
                  <a:srgbClr val="00B050"/>
                </a:solidFill>
              </a:rPr>
              <a:t>Blood supply</a:t>
            </a:r>
          </a:p>
          <a:p>
            <a:pPr indent="12700"/>
            <a:r>
              <a:rPr lang="en-US" altLang="ko-KR" dirty="0" smtClean="0"/>
              <a:t> Artery: descending thoracic aorta, variable branches of aorta</a:t>
            </a:r>
          </a:p>
          <a:p>
            <a:pPr indent="12700"/>
            <a:r>
              <a:rPr lang="en-US" altLang="ko-KR" dirty="0" smtClean="0"/>
              <a:t> Vein: inferior pulmonary vein, systemic vein</a:t>
            </a:r>
          </a:p>
          <a:p>
            <a:pPr indent="12700"/>
            <a:endParaRPr lang="en-US" altLang="ko-KR" dirty="0" smtClean="0"/>
          </a:p>
          <a:p>
            <a:pPr>
              <a:buFont typeface="Wingdings" pitchFamily="2" charset="2"/>
              <a:buChar char="Ø"/>
            </a:pPr>
            <a:r>
              <a:rPr lang="en-US" altLang="ko-KR" dirty="0" smtClean="0"/>
              <a:t>Recurrent infection</a:t>
            </a:r>
          </a:p>
          <a:p>
            <a:pPr>
              <a:buFont typeface="Wingdings" pitchFamily="2" charset="2"/>
              <a:buChar char="Ø"/>
            </a:pPr>
            <a:endParaRPr lang="en-US" altLang="ko-KR" dirty="0" smtClean="0"/>
          </a:p>
          <a:p>
            <a:pPr>
              <a:buFont typeface="Wingdings" pitchFamily="2" charset="2"/>
              <a:buChar char="Ø"/>
            </a:pPr>
            <a:r>
              <a:rPr lang="en-US" altLang="ko-KR" sz="3800" dirty="0" smtClean="0">
                <a:solidFill>
                  <a:srgbClr val="00B050"/>
                </a:solidFill>
              </a:rPr>
              <a:t>Surgery</a:t>
            </a:r>
          </a:p>
          <a:p>
            <a:pPr indent="12700"/>
            <a:r>
              <a:rPr lang="en-US" altLang="ko-KR" dirty="0" smtClean="0"/>
              <a:t> Resection soon after diagnosis</a:t>
            </a:r>
          </a:p>
          <a:p>
            <a:pPr indent="12700"/>
            <a:r>
              <a:rPr lang="en-US" altLang="ko-KR" dirty="0" smtClean="0"/>
              <a:t> Removal of the entire lobe including normal lung tissue</a:t>
            </a:r>
            <a:endParaRPr lang="ko-KR" altLang="en-US" dirty="0"/>
          </a:p>
        </p:txBody>
      </p:sp>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rgbClr val="00B0F0"/>
                </a:solidFill>
              </a:rPr>
              <a:t>CASE 3</a:t>
            </a:r>
            <a:endParaRPr lang="ko-KR" altLang="en-US" b="1" dirty="0">
              <a:solidFill>
                <a:srgbClr val="00B0F0"/>
              </a:solidFill>
            </a:endParaRPr>
          </a:p>
        </p:txBody>
      </p:sp>
      <p:sp>
        <p:nvSpPr>
          <p:cNvPr id="3" name="내용 개체 틀 2"/>
          <p:cNvSpPr>
            <a:spLocks noGrp="1"/>
          </p:cNvSpPr>
          <p:nvPr>
            <p:ph idx="1"/>
          </p:nvPr>
        </p:nvSpPr>
        <p:spPr/>
        <p:txBody>
          <a:bodyPr/>
          <a:lstStyle/>
          <a:p>
            <a:pPr>
              <a:buFont typeface="Wingdings" pitchFamily="2" charset="2"/>
              <a:buChar char="ü"/>
            </a:pPr>
            <a:r>
              <a:rPr lang="en-US" altLang="ko-KR" dirty="0" smtClean="0"/>
              <a:t>F/27</a:t>
            </a:r>
          </a:p>
          <a:p>
            <a:pPr>
              <a:buFont typeface="Wingdings" pitchFamily="2" charset="2"/>
              <a:buChar char="ü"/>
            </a:pPr>
            <a:endParaRPr lang="en-US" altLang="ko-KR" dirty="0" smtClean="0"/>
          </a:p>
          <a:p>
            <a:pPr>
              <a:buFont typeface="Wingdings" pitchFamily="2" charset="2"/>
              <a:buChar char="ü"/>
            </a:pPr>
            <a:r>
              <a:rPr lang="en-US" altLang="ko-KR" dirty="0" smtClean="0"/>
              <a:t>Symptoms</a:t>
            </a:r>
          </a:p>
          <a:p>
            <a:pPr>
              <a:buNone/>
            </a:pPr>
            <a:r>
              <a:rPr lang="en-US" altLang="ko-KR" dirty="0" smtClean="0"/>
              <a:t>    : right chest pain (onset: 5 days ago)</a:t>
            </a:r>
          </a:p>
          <a:p>
            <a:pPr>
              <a:buNone/>
            </a:pPr>
            <a:endParaRPr lang="en-US" altLang="ko-KR" dirty="0" smtClean="0"/>
          </a:p>
          <a:p>
            <a:pPr>
              <a:buFont typeface="Wingdings" pitchFamily="2" charset="2"/>
              <a:buChar char="ü"/>
            </a:pPr>
            <a:r>
              <a:rPr lang="en-US" altLang="ko-KR" dirty="0" smtClean="0"/>
              <a:t>Lab.</a:t>
            </a:r>
          </a:p>
          <a:p>
            <a:pPr>
              <a:buNone/>
            </a:pPr>
            <a:r>
              <a:rPr lang="en-US" altLang="ko-KR" dirty="0" smtClean="0"/>
              <a:t>    : WBC, ABGA, Culture: within normal limit</a:t>
            </a:r>
            <a:endParaRPr lang="ko-KR" altLang="en-US" dirty="0"/>
          </a:p>
        </p:txBody>
      </p:sp>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내문서\대한흉부외과학\2010추계전공의 연수\한주희CXR1.jpg"/>
          <p:cNvPicPr>
            <a:picLocks noChangeAspect="1" noChangeArrowheads="1"/>
          </p:cNvPicPr>
          <p:nvPr/>
        </p:nvPicPr>
        <p:blipFill>
          <a:blip r:embed="rId2" cstate="email"/>
          <a:srcRect/>
          <a:stretch>
            <a:fillRect/>
          </a:stretch>
        </p:blipFill>
        <p:spPr bwMode="auto">
          <a:xfrm>
            <a:off x="539552" y="260648"/>
            <a:ext cx="2566692" cy="3121200"/>
          </a:xfrm>
          <a:prstGeom prst="rect">
            <a:avLst/>
          </a:prstGeom>
          <a:noFill/>
        </p:spPr>
      </p:pic>
      <p:pic>
        <p:nvPicPr>
          <p:cNvPr id="3075" name="Picture 3" descr="E:\내문서\대한흉부외과학\2010추계전공의 연수\한주희CT1.jpg"/>
          <p:cNvPicPr>
            <a:picLocks noChangeAspect="1" noChangeArrowheads="1"/>
          </p:cNvPicPr>
          <p:nvPr/>
        </p:nvPicPr>
        <p:blipFill>
          <a:blip r:embed="rId3" cstate="email"/>
          <a:srcRect/>
          <a:stretch>
            <a:fillRect/>
          </a:stretch>
        </p:blipFill>
        <p:spPr bwMode="auto">
          <a:xfrm>
            <a:off x="323528" y="3501008"/>
            <a:ext cx="3121025" cy="3121025"/>
          </a:xfrm>
          <a:prstGeom prst="rect">
            <a:avLst/>
          </a:prstGeom>
          <a:noFill/>
        </p:spPr>
      </p:pic>
      <p:pic>
        <p:nvPicPr>
          <p:cNvPr id="3076" name="Picture 4" descr="E:\내문서\대한흉부외과학\2010추계전공의 연수\한주희CT2.jpg"/>
          <p:cNvPicPr>
            <a:picLocks noChangeAspect="1" noChangeArrowheads="1"/>
          </p:cNvPicPr>
          <p:nvPr/>
        </p:nvPicPr>
        <p:blipFill>
          <a:blip r:embed="rId4" cstate="email"/>
          <a:srcRect/>
          <a:stretch>
            <a:fillRect/>
          </a:stretch>
        </p:blipFill>
        <p:spPr bwMode="auto">
          <a:xfrm>
            <a:off x="5436096" y="260648"/>
            <a:ext cx="3121025" cy="3121025"/>
          </a:xfrm>
          <a:prstGeom prst="rect">
            <a:avLst/>
          </a:prstGeom>
          <a:noFill/>
        </p:spPr>
      </p:pic>
      <p:pic>
        <p:nvPicPr>
          <p:cNvPr id="3077" name="Picture 5" descr="E:\내문서\대한흉부외과학\2010추계전공의 연수\한주희CT3.jpg"/>
          <p:cNvPicPr>
            <a:picLocks noGrp="1" noChangeAspect="1" noChangeArrowheads="1"/>
          </p:cNvPicPr>
          <p:nvPr>
            <p:ph idx="1"/>
          </p:nvPr>
        </p:nvPicPr>
        <p:blipFill>
          <a:blip r:embed="rId5" cstate="email"/>
          <a:srcRect/>
          <a:stretch>
            <a:fillRect/>
          </a:stretch>
        </p:blipFill>
        <p:spPr bwMode="auto">
          <a:xfrm>
            <a:off x="5436096" y="3573016"/>
            <a:ext cx="3121152" cy="3121152"/>
          </a:xfrm>
          <a:prstGeom prst="rect">
            <a:avLst/>
          </a:prstGeom>
          <a:noFill/>
        </p:spPr>
      </p:pic>
      <p:sp>
        <p:nvSpPr>
          <p:cNvPr id="6" name="바닥글 개체 틀 5"/>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467544" y="26064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0" lang="en-US" altLang="ko-KR" sz="4400" b="1" i="0" u="none" strike="noStrike" kern="1200" cap="none" spc="0" normalizeH="0" baseline="0" noProof="0" dirty="0" smtClean="0">
                <a:ln>
                  <a:noFill/>
                </a:ln>
                <a:solidFill>
                  <a:schemeClr val="tx2">
                    <a:lumMod val="50000"/>
                  </a:schemeClr>
                </a:solidFill>
                <a:effectLst/>
                <a:uLnTx/>
                <a:uFillTx/>
                <a:latin typeface="+mj-lt"/>
                <a:ea typeface="+mj-ea"/>
                <a:cs typeface="+mj-cs"/>
              </a:rPr>
              <a:t>Operation</a:t>
            </a:r>
            <a:endParaRPr kumimoji="0" lang="ko-KR" altLang="en-US" sz="4400" b="1" i="0" u="none" strike="noStrike" kern="1200" cap="none" spc="0" normalizeH="0" baseline="0" noProof="0" dirty="0">
              <a:ln>
                <a:noFill/>
              </a:ln>
              <a:solidFill>
                <a:schemeClr val="tx2">
                  <a:lumMod val="50000"/>
                </a:schemeClr>
              </a:solidFill>
              <a:effectLst/>
              <a:uLnTx/>
              <a:uFillTx/>
              <a:latin typeface="+mj-lt"/>
              <a:ea typeface="+mj-ea"/>
              <a:cs typeface="+mj-cs"/>
            </a:endParaRPr>
          </a:p>
        </p:txBody>
      </p:sp>
      <p:pic>
        <p:nvPicPr>
          <p:cNvPr id="7" name="한주희_죄종.wmv">
            <a:hlinkClick r:id="" action="ppaction://media"/>
          </p:cNvPr>
          <p:cNvPicPr>
            <a:picLocks noGrp="1" noRot="1" noChangeAspect="1"/>
          </p:cNvPicPr>
          <p:nvPr>
            <p:ph idx="1"/>
            <a:videoFile r:link="rId1"/>
          </p:nvPr>
        </p:nvPicPr>
        <p:blipFill>
          <a:blip r:embed="rId3" cstate="email"/>
          <a:stretch>
            <a:fillRect/>
          </a:stretch>
        </p:blipFill>
        <p:spPr>
          <a:xfrm>
            <a:off x="1259632" y="1340768"/>
            <a:ext cx="6576392" cy="4932294"/>
          </a:xfrm>
          <a:prstGeom prst="rect">
            <a:avLst/>
          </a:prstGeom>
        </p:spPr>
      </p:pic>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3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b="1" dirty="0" err="1" smtClean="0">
                <a:solidFill>
                  <a:srgbClr val="FF0000"/>
                </a:solidFill>
              </a:rPr>
              <a:t>Bronchogenic</a:t>
            </a:r>
            <a:r>
              <a:rPr lang="en-US" altLang="ko-KR" b="1" dirty="0" smtClean="0">
                <a:solidFill>
                  <a:srgbClr val="FF0000"/>
                </a:solidFill>
              </a:rPr>
              <a:t> Cyst</a:t>
            </a:r>
            <a:endParaRPr lang="ko-KR" altLang="en-US" dirty="0"/>
          </a:p>
        </p:txBody>
      </p:sp>
      <p:sp>
        <p:nvSpPr>
          <p:cNvPr id="3" name="내용 개체 틀 2"/>
          <p:cNvSpPr>
            <a:spLocks noGrp="1"/>
          </p:cNvSpPr>
          <p:nvPr>
            <p:ph idx="1"/>
          </p:nvPr>
        </p:nvSpPr>
        <p:spPr>
          <a:xfrm>
            <a:off x="457200" y="1340768"/>
            <a:ext cx="8229600" cy="5184576"/>
          </a:xfrm>
        </p:spPr>
        <p:txBody>
          <a:bodyPr>
            <a:normAutofit fontScale="70000" lnSpcReduction="20000"/>
          </a:bodyPr>
          <a:lstStyle/>
          <a:p>
            <a:pPr>
              <a:buFont typeface="Wingdings" pitchFamily="2" charset="2"/>
              <a:buChar char="Ø"/>
            </a:pPr>
            <a:r>
              <a:rPr lang="en-US" altLang="ko-KR" sz="3400" dirty="0" smtClean="0">
                <a:solidFill>
                  <a:srgbClr val="00B050"/>
                </a:solidFill>
              </a:rPr>
              <a:t>Type according to the location </a:t>
            </a:r>
          </a:p>
          <a:p>
            <a:pPr marL="514350" indent="-514350">
              <a:buFont typeface="+mj-lt"/>
              <a:buAutoNum type="arabicPeriod"/>
            </a:pPr>
            <a:r>
              <a:rPr lang="en-US" altLang="ko-KR" dirty="0" err="1" smtClean="0">
                <a:solidFill>
                  <a:srgbClr val="FFC000"/>
                </a:solidFill>
              </a:rPr>
              <a:t>Mediastinal</a:t>
            </a:r>
            <a:endParaRPr lang="en-US" altLang="ko-KR" dirty="0" smtClean="0">
              <a:solidFill>
                <a:srgbClr val="FFC000"/>
              </a:solidFill>
            </a:endParaRPr>
          </a:p>
          <a:p>
            <a:pPr indent="198438"/>
            <a:r>
              <a:rPr lang="en-US" altLang="ko-KR" dirty="0" smtClean="0"/>
              <a:t>2/3 of patients</a:t>
            </a:r>
          </a:p>
          <a:p>
            <a:pPr indent="198438"/>
            <a:r>
              <a:rPr lang="en-US" altLang="ko-KR" dirty="0" err="1" smtClean="0"/>
              <a:t>Paratracheal</a:t>
            </a:r>
            <a:r>
              <a:rPr lang="en-US" altLang="ko-KR" dirty="0" smtClean="0"/>
              <a:t>, </a:t>
            </a:r>
            <a:r>
              <a:rPr lang="en-US" altLang="ko-KR" dirty="0" err="1" smtClean="0"/>
              <a:t>carinal</a:t>
            </a:r>
            <a:r>
              <a:rPr lang="en-US" altLang="ko-KR" dirty="0" smtClean="0"/>
              <a:t>, </a:t>
            </a:r>
            <a:r>
              <a:rPr lang="en-US" altLang="ko-KR" dirty="0" err="1" smtClean="0"/>
              <a:t>hilar</a:t>
            </a:r>
            <a:endParaRPr lang="en-US" altLang="ko-KR" dirty="0" smtClean="0"/>
          </a:p>
          <a:p>
            <a:pPr marL="514350" indent="-514350">
              <a:buAutoNum type="arabicPeriod" startAt="2"/>
            </a:pPr>
            <a:r>
              <a:rPr lang="en-US" altLang="ko-KR" dirty="0" err="1" smtClean="0">
                <a:solidFill>
                  <a:srgbClr val="FFC000"/>
                </a:solidFill>
              </a:rPr>
              <a:t>Parenchymal</a:t>
            </a:r>
            <a:endParaRPr lang="en-US" altLang="ko-KR" dirty="0" smtClean="0">
              <a:solidFill>
                <a:srgbClr val="FFC000"/>
              </a:solidFill>
            </a:endParaRPr>
          </a:p>
          <a:p>
            <a:pPr marL="514350" indent="-158750"/>
            <a:r>
              <a:rPr lang="en-US" altLang="ko-KR" dirty="0" smtClean="0"/>
              <a:t> may communicate with bronchus</a:t>
            </a:r>
          </a:p>
          <a:p>
            <a:pPr>
              <a:buNone/>
            </a:pPr>
            <a:r>
              <a:rPr lang="en-US" altLang="ko-KR" dirty="0" smtClean="0"/>
              <a:t>3.    Others: Inferior pulmonary ligament, retroperitoneal, neck</a:t>
            </a:r>
          </a:p>
          <a:p>
            <a:pPr>
              <a:buFont typeface="Wingdings" pitchFamily="2" charset="2"/>
              <a:buChar char="Ø"/>
            </a:pPr>
            <a:endParaRPr lang="en-US" altLang="ko-KR" dirty="0" smtClean="0"/>
          </a:p>
          <a:p>
            <a:pPr>
              <a:buFont typeface="Wingdings" pitchFamily="2" charset="2"/>
              <a:buChar char="Ø"/>
            </a:pPr>
            <a:r>
              <a:rPr lang="en-US" altLang="ko-KR" dirty="0" smtClean="0"/>
              <a:t>Solitary cyst filled with fluid or mucus</a:t>
            </a:r>
          </a:p>
          <a:p>
            <a:pPr>
              <a:buFont typeface="Wingdings" pitchFamily="2" charset="2"/>
              <a:buChar char="Ø"/>
            </a:pPr>
            <a:endParaRPr lang="en-US" altLang="ko-KR" dirty="0" smtClean="0"/>
          </a:p>
          <a:p>
            <a:pPr>
              <a:buFont typeface="Wingdings" pitchFamily="2" charset="2"/>
              <a:buChar char="Ø"/>
            </a:pPr>
            <a:r>
              <a:rPr lang="en-US" altLang="ko-KR" sz="3400" dirty="0" smtClean="0">
                <a:solidFill>
                  <a:srgbClr val="00B050"/>
                </a:solidFill>
              </a:rPr>
              <a:t>Symptoms</a:t>
            </a:r>
          </a:p>
          <a:p>
            <a:pPr indent="12700"/>
            <a:r>
              <a:rPr lang="en-US" altLang="ko-KR" dirty="0" smtClean="0"/>
              <a:t>Compression of air way</a:t>
            </a:r>
          </a:p>
          <a:p>
            <a:pPr indent="12700">
              <a:buNone/>
            </a:pPr>
            <a:r>
              <a:rPr lang="en-US" altLang="ko-KR" dirty="0" smtClean="0"/>
              <a:t>  : wheezing, </a:t>
            </a:r>
            <a:r>
              <a:rPr lang="en-US" altLang="ko-KR" dirty="0" err="1" smtClean="0"/>
              <a:t>stridor</a:t>
            </a:r>
            <a:r>
              <a:rPr lang="en-US" altLang="ko-KR" dirty="0" smtClean="0"/>
              <a:t>, shortness of breath, pneumonia, emphysema</a:t>
            </a:r>
          </a:p>
          <a:p>
            <a:pPr indent="12700"/>
            <a:r>
              <a:rPr lang="en-US" altLang="ko-KR" dirty="0" smtClean="0"/>
              <a:t>1/3 of patients</a:t>
            </a:r>
          </a:p>
          <a:p>
            <a:pPr indent="12700">
              <a:buNone/>
            </a:pPr>
            <a:r>
              <a:rPr lang="en-US" altLang="ko-KR" dirty="0" smtClean="0"/>
              <a:t>  : incidental on imaging in asymptomatic child or adult</a:t>
            </a:r>
          </a:p>
        </p:txBody>
      </p:sp>
      <p:sp>
        <p:nvSpPr>
          <p:cNvPr id="4" name="바닥글 개체 틀 3"/>
          <p:cNvSpPr>
            <a:spLocks noGrp="1"/>
          </p:cNvSpPr>
          <p:nvPr>
            <p:ph type="ftr" sz="quarter" idx="11"/>
          </p:nvPr>
        </p:nvSpPr>
        <p:spPr>
          <a:xfrm>
            <a:off x="3124200" y="6448251"/>
            <a:ext cx="2895600" cy="365125"/>
          </a:xfrm>
        </p:spPr>
        <p:txBody>
          <a:bodyPr/>
          <a:lstStyle/>
          <a:p>
            <a:r>
              <a:rPr lang="en-US" altLang="ko-KR" dirty="0" smtClean="0"/>
              <a:t>2012</a:t>
            </a:r>
            <a:r>
              <a:rPr lang="ko-KR" altLang="en-US" dirty="0" smtClean="0"/>
              <a:t>년 제 </a:t>
            </a:r>
            <a:r>
              <a:rPr lang="en-US" altLang="ko-KR" dirty="0" smtClean="0"/>
              <a:t>5</a:t>
            </a:r>
            <a:r>
              <a:rPr lang="ko-KR" altLang="en-US" dirty="0" smtClean="0"/>
              <a:t>차 전공의 학술세미나</a:t>
            </a:r>
            <a:endParaRPr lang="ko-KR"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a:buFont typeface="Wingdings" pitchFamily="2" charset="2"/>
              <a:buChar char="Ø"/>
            </a:pPr>
            <a:r>
              <a:rPr lang="en-US" altLang="ko-KR" sz="3600" dirty="0" smtClean="0">
                <a:solidFill>
                  <a:srgbClr val="00B050"/>
                </a:solidFill>
              </a:rPr>
              <a:t>Surgery</a:t>
            </a:r>
          </a:p>
          <a:p>
            <a:pPr indent="12700"/>
            <a:r>
              <a:rPr lang="en-US" altLang="ko-KR" dirty="0" smtClean="0"/>
              <a:t> Soon after diagnosis because of high</a:t>
            </a:r>
          </a:p>
          <a:p>
            <a:pPr indent="12700">
              <a:buNone/>
            </a:pPr>
            <a:r>
              <a:rPr lang="en-US" altLang="ko-KR" dirty="0" smtClean="0"/>
              <a:t>   likelihood of symptoms developing</a:t>
            </a:r>
          </a:p>
          <a:p>
            <a:pPr indent="12700"/>
            <a:r>
              <a:rPr lang="en-US" altLang="ko-KR" dirty="0" smtClean="0"/>
              <a:t> Simple resection for </a:t>
            </a:r>
            <a:r>
              <a:rPr lang="en-US" altLang="ko-KR" dirty="0" err="1" smtClean="0"/>
              <a:t>mediastinal</a:t>
            </a:r>
            <a:r>
              <a:rPr lang="en-US" altLang="ko-KR" dirty="0" smtClean="0"/>
              <a:t> location</a:t>
            </a:r>
          </a:p>
          <a:p>
            <a:pPr indent="12700"/>
            <a:r>
              <a:rPr lang="en-US" altLang="ko-KR" dirty="0" smtClean="0"/>
              <a:t> Extensive resection for </a:t>
            </a:r>
            <a:r>
              <a:rPr lang="en-US" altLang="ko-KR" dirty="0" err="1" smtClean="0"/>
              <a:t>parenchymal</a:t>
            </a:r>
            <a:r>
              <a:rPr lang="en-US" altLang="ko-KR" dirty="0" smtClean="0"/>
              <a:t> location</a:t>
            </a:r>
            <a:endParaRPr lang="ko-KR" altLang="en-US" dirty="0" smtClean="0"/>
          </a:p>
          <a:p>
            <a:pPr>
              <a:buFont typeface="Wingdings" pitchFamily="2" charset="2"/>
              <a:buChar char="Ø"/>
            </a:pPr>
            <a:endParaRPr lang="ko-KR" altLang="en-US" dirty="0"/>
          </a:p>
        </p:txBody>
      </p:sp>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0"/>
            <a:ext cx="8229600" cy="548680"/>
          </a:xfrm>
        </p:spPr>
        <p:txBody>
          <a:bodyPr>
            <a:normAutofit fontScale="90000"/>
          </a:bodyPr>
          <a:lstStyle/>
          <a:p>
            <a:r>
              <a:rPr lang="en-US" altLang="ko-KR" sz="3600" b="1" dirty="0" smtClean="0">
                <a:solidFill>
                  <a:schemeClr val="bg2">
                    <a:lumMod val="40000"/>
                    <a:lumOff val="60000"/>
                  </a:schemeClr>
                </a:solidFill>
              </a:rPr>
              <a:t>Congenital Abnormalities of Lung</a:t>
            </a:r>
            <a:endParaRPr lang="ko-KR" altLang="en-US" sz="3600" b="1" dirty="0">
              <a:solidFill>
                <a:schemeClr val="bg2">
                  <a:lumMod val="40000"/>
                  <a:lumOff val="60000"/>
                </a:schemeClr>
              </a:solidFill>
            </a:endParaRPr>
          </a:p>
        </p:txBody>
      </p:sp>
      <p:graphicFrame>
        <p:nvGraphicFramePr>
          <p:cNvPr id="4" name="내용 개체 틀 3"/>
          <p:cNvGraphicFramePr>
            <a:graphicFrameLocks noGrp="1"/>
          </p:cNvGraphicFramePr>
          <p:nvPr>
            <p:ph idx="1"/>
          </p:nvPr>
        </p:nvGraphicFramePr>
        <p:xfrm>
          <a:off x="179512" y="548680"/>
          <a:ext cx="8784975" cy="6092832"/>
        </p:xfrm>
        <a:graphic>
          <a:graphicData uri="http://schemas.openxmlformats.org/drawingml/2006/table">
            <a:tbl>
              <a:tblPr>
                <a:tableStyleId>{46F890A9-2807-4EBB-B81D-B2AA78EC7F39}</a:tableStyleId>
              </a:tblPr>
              <a:tblGrid>
                <a:gridCol w="1584176"/>
                <a:gridCol w="1152128"/>
                <a:gridCol w="1728192"/>
                <a:gridCol w="504056"/>
                <a:gridCol w="1656184"/>
                <a:gridCol w="2160239"/>
              </a:tblGrid>
              <a:tr h="324089">
                <a:tc>
                  <a:txBody>
                    <a:bodyPr/>
                    <a:lstStyle/>
                    <a:p>
                      <a:pPr algn="l"/>
                      <a:r>
                        <a:rPr lang="en-US" sz="1400" b="1" dirty="0"/>
                        <a:t>Lesion</a:t>
                      </a:r>
                      <a:endParaRPr lang="en-US" sz="1400" b="1" dirty="0">
                        <a:latin typeface="+mn-lt"/>
                      </a:endParaRPr>
                    </a:p>
                  </a:txBody>
                  <a:tcPr marL="8476" marR="8476" marT="8476" marB="8476" anchor="b">
                    <a:lnB w="12700" cap="flat" cmpd="sng" algn="ctr">
                      <a:solidFill>
                        <a:schemeClr val="bg1">
                          <a:lumMod val="95000"/>
                          <a:lumOff val="5000"/>
                        </a:schemeClr>
                      </a:solidFill>
                      <a:prstDash val="solid"/>
                      <a:round/>
                      <a:headEnd type="none" w="med" len="med"/>
                      <a:tailEnd type="none" w="med" len="med"/>
                    </a:lnB>
                  </a:tcPr>
                </a:tc>
                <a:tc>
                  <a:txBody>
                    <a:bodyPr/>
                    <a:lstStyle/>
                    <a:p>
                      <a:pPr algn="l"/>
                      <a:r>
                        <a:rPr lang="en-US" sz="1400" b="1"/>
                        <a:t>Location</a:t>
                      </a:r>
                      <a:endParaRPr lang="en-US" sz="1400" b="1">
                        <a:latin typeface="+mn-lt"/>
                      </a:endParaRPr>
                    </a:p>
                  </a:txBody>
                  <a:tcPr marL="8476" marR="8476" marT="8476" marB="8476" anchor="b">
                    <a:lnB w="12700" cap="flat" cmpd="sng" algn="ctr">
                      <a:solidFill>
                        <a:schemeClr val="bg1">
                          <a:lumMod val="95000"/>
                          <a:lumOff val="5000"/>
                        </a:schemeClr>
                      </a:solidFill>
                      <a:prstDash val="solid"/>
                      <a:round/>
                      <a:headEnd type="none" w="med" len="med"/>
                      <a:tailEnd type="none" w="med" len="med"/>
                    </a:lnB>
                  </a:tcPr>
                </a:tc>
                <a:tc>
                  <a:txBody>
                    <a:bodyPr/>
                    <a:lstStyle/>
                    <a:p>
                      <a:pPr algn="l"/>
                      <a:r>
                        <a:rPr lang="en-US" sz="1400" b="1" dirty="0"/>
                        <a:t>Radiologic Findings</a:t>
                      </a:r>
                      <a:endParaRPr lang="en-US" sz="1400" b="1" dirty="0">
                        <a:latin typeface="+mn-lt"/>
                      </a:endParaRPr>
                    </a:p>
                  </a:txBody>
                  <a:tcPr marL="8476" marR="8476" marT="8476" marB="8476" anchor="b">
                    <a:lnB w="12700" cap="flat" cmpd="sng" algn="ctr">
                      <a:solidFill>
                        <a:schemeClr val="bg1">
                          <a:lumMod val="95000"/>
                          <a:lumOff val="5000"/>
                        </a:schemeClr>
                      </a:solidFill>
                      <a:prstDash val="solid"/>
                      <a:round/>
                      <a:headEnd type="none" w="med" len="med"/>
                      <a:tailEnd type="none" w="med" len="med"/>
                    </a:lnB>
                  </a:tcPr>
                </a:tc>
                <a:tc>
                  <a:txBody>
                    <a:bodyPr/>
                    <a:lstStyle/>
                    <a:p>
                      <a:pPr algn="l"/>
                      <a:r>
                        <a:rPr lang="en-US" sz="1400" b="1" dirty="0" smtClean="0"/>
                        <a:t>M:F</a:t>
                      </a:r>
                      <a:endParaRPr lang="en-US" sz="1400" b="1" dirty="0">
                        <a:latin typeface="+mn-lt"/>
                      </a:endParaRPr>
                    </a:p>
                  </a:txBody>
                  <a:tcPr marL="8476" marR="8476" marT="8476" marB="8476" anchor="b">
                    <a:lnB w="12700" cap="flat" cmpd="sng" algn="ctr">
                      <a:solidFill>
                        <a:schemeClr val="bg1">
                          <a:lumMod val="95000"/>
                          <a:lumOff val="5000"/>
                        </a:schemeClr>
                      </a:solidFill>
                      <a:prstDash val="solid"/>
                      <a:round/>
                      <a:headEnd type="none" w="med" len="med"/>
                      <a:tailEnd type="none" w="med" len="med"/>
                    </a:lnB>
                  </a:tcPr>
                </a:tc>
                <a:tc>
                  <a:txBody>
                    <a:bodyPr/>
                    <a:lstStyle/>
                    <a:p>
                      <a:pPr algn="l"/>
                      <a:r>
                        <a:rPr lang="en-US" sz="1400" b="1" dirty="0"/>
                        <a:t>Symptoms</a:t>
                      </a:r>
                      <a:endParaRPr lang="en-US" sz="1400" b="1" dirty="0">
                        <a:latin typeface="+mn-lt"/>
                      </a:endParaRPr>
                    </a:p>
                  </a:txBody>
                  <a:tcPr marL="8476" marR="8476" marT="8476" marB="8476" anchor="b">
                    <a:lnB w="12700" cap="flat" cmpd="sng" algn="ctr">
                      <a:solidFill>
                        <a:schemeClr val="bg1">
                          <a:lumMod val="95000"/>
                          <a:lumOff val="5000"/>
                        </a:schemeClr>
                      </a:solidFill>
                      <a:prstDash val="solid"/>
                      <a:round/>
                      <a:headEnd type="none" w="med" len="med"/>
                      <a:tailEnd type="none" w="med" len="med"/>
                    </a:lnB>
                  </a:tcPr>
                </a:tc>
                <a:tc>
                  <a:txBody>
                    <a:bodyPr/>
                    <a:lstStyle/>
                    <a:p>
                      <a:pPr algn="l"/>
                      <a:r>
                        <a:rPr lang="en-US" sz="1400" b="1" dirty="0"/>
                        <a:t>Vasculature</a:t>
                      </a:r>
                      <a:endParaRPr lang="en-US" sz="1400" b="1" dirty="0">
                        <a:latin typeface="+mn-lt"/>
                      </a:endParaRPr>
                    </a:p>
                  </a:txBody>
                  <a:tcPr marL="8476" marR="8476" marT="8476" marB="8476" anchor="b">
                    <a:lnB w="12700" cap="flat" cmpd="sng" algn="ctr">
                      <a:solidFill>
                        <a:schemeClr val="bg1">
                          <a:lumMod val="95000"/>
                          <a:lumOff val="5000"/>
                        </a:schemeClr>
                      </a:solidFill>
                      <a:prstDash val="solid"/>
                      <a:round/>
                      <a:headEnd type="none" w="med" len="med"/>
                      <a:tailEnd type="none" w="med" len="med"/>
                    </a:lnB>
                  </a:tcPr>
                </a:tc>
              </a:tr>
              <a:tr h="475611">
                <a:tc>
                  <a:txBody>
                    <a:bodyPr/>
                    <a:lstStyle/>
                    <a:p>
                      <a:pPr algn="l"/>
                      <a:r>
                        <a:rPr lang="en-US" sz="1400" b="1" dirty="0">
                          <a:solidFill>
                            <a:srgbClr val="C00000"/>
                          </a:solidFill>
                        </a:rPr>
                        <a:t>Lobar emphysema</a:t>
                      </a:r>
                      <a:endParaRPr lang="en-US" sz="1400" b="1" dirty="0">
                        <a:solidFill>
                          <a:srgbClr val="C00000"/>
                        </a:solidFill>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pPr algn="l"/>
                      <a:r>
                        <a:rPr lang="en-US" sz="1400" dirty="0"/>
                        <a:t>LUL 40%</a:t>
                      </a:r>
                      <a:endParaRPr lang="en-US" sz="1400" dirty="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pPr algn="l"/>
                      <a:r>
                        <a:rPr lang="en-US" sz="1400"/>
                        <a:t>Hyperlucent lobe</a:t>
                      </a:r>
                      <a:endParaRPr lang="en-US"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pPr algn="l"/>
                      <a:r>
                        <a:rPr lang="en-US" altLang="ko-KR" sz="1400"/>
                        <a:t>2.5 : 1</a:t>
                      </a:r>
                      <a:endParaRPr lang="en-US" altLang="ko-KR"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pPr algn="l"/>
                      <a:r>
                        <a:rPr lang="en-US" sz="1400"/>
                        <a:t>Tachypnea, respiratory distress</a:t>
                      </a:r>
                      <a:endParaRPr lang="en-US"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pPr algn="l"/>
                      <a:r>
                        <a:rPr lang="en-US" sz="1400" dirty="0"/>
                        <a:t>Normal</a:t>
                      </a:r>
                      <a:endParaRPr lang="en-US" sz="1400" dirty="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r>
              <a:tr h="324089">
                <a:tc>
                  <a:txBody>
                    <a:bodyPr/>
                    <a:lstStyle/>
                    <a:p>
                      <a:r>
                        <a:rPr lang="ko-KR" altLang="en-US" sz="1400" b="1" dirty="0">
                          <a:solidFill>
                            <a:srgbClr val="C00000"/>
                          </a:solidFill>
                        </a:rPr>
                        <a:t> </a:t>
                      </a:r>
                      <a:endParaRPr lang="ko-KR" altLang="en-US" sz="1400" b="1" dirty="0">
                        <a:solidFill>
                          <a:srgbClr val="C00000"/>
                        </a:solidFill>
                        <a:latin typeface="+mn-lt"/>
                      </a:endParaRPr>
                    </a:p>
                  </a:txBody>
                  <a:tcPr marL="8476" marR="8476" marT="8476" marB="8476"/>
                </a:tc>
                <a:tc>
                  <a:txBody>
                    <a:bodyPr/>
                    <a:lstStyle/>
                    <a:p>
                      <a:pPr algn="l"/>
                      <a:r>
                        <a:rPr lang="en-US" sz="1400"/>
                        <a:t>RML 35%</a:t>
                      </a:r>
                      <a:endParaRPr lang="en-US" sz="1400">
                        <a:latin typeface="+mn-lt"/>
                      </a:endParaRPr>
                    </a:p>
                  </a:txBody>
                  <a:tcPr marL="8476" marR="8476" marT="8476" marB="8476"/>
                </a:tc>
                <a:tc>
                  <a:txBody>
                    <a:bodyPr/>
                    <a:lstStyle/>
                    <a:p>
                      <a:pPr algn="l"/>
                      <a:r>
                        <a:rPr lang="en-US" sz="1400"/>
                        <a:t>Mediastinal shift</a:t>
                      </a:r>
                      <a:endParaRPr lang="en-US" sz="1400">
                        <a:latin typeface="+mn-lt"/>
                      </a:endParaRPr>
                    </a:p>
                  </a:txBody>
                  <a:tcPr marL="8476" marR="8476" marT="8476" marB="8476"/>
                </a:tc>
                <a:tc>
                  <a:txBody>
                    <a:bodyPr/>
                    <a:lstStyle/>
                    <a:p>
                      <a:r>
                        <a:rPr lang="ko-KR" altLang="en-US" sz="1400"/>
                        <a:t> </a:t>
                      </a:r>
                      <a:endParaRPr lang="ko-KR" altLang="en-US" sz="1400">
                        <a:latin typeface="+mn-lt"/>
                      </a:endParaRPr>
                    </a:p>
                  </a:txBody>
                  <a:tcPr marL="8476" marR="8476" marT="8476" marB="8476"/>
                </a:tc>
                <a:tc>
                  <a:txBody>
                    <a:bodyPr/>
                    <a:lstStyle/>
                    <a:p>
                      <a:r>
                        <a:rPr lang="ko-KR" altLang="en-US" sz="1400"/>
                        <a:t> </a:t>
                      </a:r>
                      <a:endParaRPr lang="ko-KR" altLang="en-US" sz="1400">
                        <a:latin typeface="+mn-lt"/>
                      </a:endParaRPr>
                    </a:p>
                  </a:txBody>
                  <a:tcPr marL="8476" marR="8476" marT="8476" marB="8476"/>
                </a:tc>
                <a:tc>
                  <a:txBody>
                    <a:bodyPr/>
                    <a:lstStyle/>
                    <a:p>
                      <a:r>
                        <a:rPr lang="ko-KR" altLang="en-US" sz="1400"/>
                        <a:t> </a:t>
                      </a:r>
                      <a:endParaRPr lang="ko-KR" altLang="en-US" sz="1400">
                        <a:latin typeface="+mn-lt"/>
                      </a:endParaRPr>
                    </a:p>
                  </a:txBody>
                  <a:tcPr marL="8476" marR="8476" marT="8476" marB="8476"/>
                </a:tc>
              </a:tr>
              <a:tr h="238778">
                <a:tc>
                  <a:txBody>
                    <a:bodyPr/>
                    <a:lstStyle/>
                    <a:p>
                      <a:r>
                        <a:rPr lang="ko-KR" altLang="en-US" sz="1400" b="1" dirty="0">
                          <a:solidFill>
                            <a:srgbClr val="C00000"/>
                          </a:solidFill>
                        </a:rPr>
                        <a:t> </a:t>
                      </a:r>
                      <a:endParaRPr lang="ko-KR" altLang="en-US" sz="1400" b="1" dirty="0">
                        <a:solidFill>
                          <a:srgbClr val="C00000"/>
                        </a:solidFill>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c>
                  <a:txBody>
                    <a:bodyPr/>
                    <a:lstStyle/>
                    <a:p>
                      <a:pPr algn="l"/>
                      <a:r>
                        <a:rPr lang="en-US" sz="1400" dirty="0"/>
                        <a:t>RUL 20%</a:t>
                      </a:r>
                      <a:endParaRPr lang="en-US" sz="1400" dirty="0">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c>
                  <a:txBody>
                    <a:bodyPr/>
                    <a:lstStyle/>
                    <a:p>
                      <a:r>
                        <a:rPr lang="ko-KR" altLang="en-US" sz="1400" dirty="0"/>
                        <a:t> </a:t>
                      </a:r>
                      <a:endParaRPr lang="ko-KR" altLang="en-US" sz="1400" dirty="0">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c>
                  <a:txBody>
                    <a:bodyPr/>
                    <a:lstStyle/>
                    <a:p>
                      <a:r>
                        <a:rPr lang="ko-KR" altLang="en-US" sz="1400" dirty="0"/>
                        <a:t> </a:t>
                      </a:r>
                      <a:endParaRPr lang="ko-KR" altLang="en-US" sz="1400" dirty="0">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c>
                  <a:txBody>
                    <a:bodyPr/>
                    <a:lstStyle/>
                    <a:p>
                      <a:pPr algn="l"/>
                      <a:r>
                        <a:rPr lang="en-US" sz="1400" dirty="0"/>
                        <a:t>Wheezing</a:t>
                      </a:r>
                      <a:endParaRPr lang="en-US" sz="1400" dirty="0">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c>
                  <a:txBody>
                    <a:bodyPr/>
                    <a:lstStyle/>
                    <a:p>
                      <a:r>
                        <a:rPr lang="ko-KR" altLang="en-US" sz="1400" dirty="0"/>
                        <a:t> </a:t>
                      </a:r>
                      <a:endParaRPr lang="ko-KR" altLang="en-US" sz="1400" dirty="0">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r>
              <a:tr h="459981">
                <a:tc>
                  <a:txBody>
                    <a:bodyPr/>
                    <a:lstStyle/>
                    <a:p>
                      <a:pPr algn="l"/>
                      <a:r>
                        <a:rPr lang="en-US" sz="1400" b="1">
                          <a:solidFill>
                            <a:srgbClr val="C00000"/>
                          </a:solidFill>
                        </a:rPr>
                        <a:t>CCAM</a:t>
                      </a:r>
                      <a:endParaRPr lang="en-US" sz="1400" b="1">
                        <a:solidFill>
                          <a:srgbClr val="C00000"/>
                        </a:solidFill>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pPr algn="l"/>
                      <a:r>
                        <a:rPr lang="en-US" sz="1400"/>
                        <a:t>Equal all lobes</a:t>
                      </a:r>
                      <a:endParaRPr lang="en-US"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pPr algn="l"/>
                      <a:r>
                        <a:rPr lang="en-US" sz="1400" dirty="0"/>
                        <a:t>Type I—single cyst</a:t>
                      </a:r>
                      <a:endParaRPr lang="en-US" sz="1400" dirty="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pPr algn="l"/>
                      <a:r>
                        <a:rPr lang="en-US" altLang="ko-KR" sz="1400"/>
                        <a:t>1 : 1</a:t>
                      </a:r>
                      <a:endParaRPr lang="en-US" altLang="ko-KR"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pPr algn="l"/>
                      <a:r>
                        <a:rPr lang="en-US" sz="1400"/>
                        <a:t>Respiratory distress</a:t>
                      </a:r>
                      <a:endParaRPr lang="en-US"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pPr algn="l"/>
                      <a:r>
                        <a:rPr lang="en-US" sz="1400"/>
                        <a:t>Normal</a:t>
                      </a:r>
                      <a:endParaRPr lang="en-US"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r>
              <a:tr h="475611">
                <a:tc>
                  <a:txBody>
                    <a:bodyPr/>
                    <a:lstStyle/>
                    <a:p>
                      <a:r>
                        <a:rPr lang="ko-KR" altLang="en-US" sz="1400" b="1" dirty="0">
                          <a:solidFill>
                            <a:srgbClr val="C00000"/>
                          </a:solidFill>
                        </a:rPr>
                        <a:t> </a:t>
                      </a:r>
                      <a:endParaRPr lang="ko-KR" altLang="en-US" sz="1400" b="1" dirty="0">
                        <a:solidFill>
                          <a:srgbClr val="C00000"/>
                        </a:solidFill>
                        <a:latin typeface="+mn-lt"/>
                      </a:endParaRPr>
                    </a:p>
                  </a:txBody>
                  <a:tcPr marL="8476" marR="8476" marT="8476" marB="8476"/>
                </a:tc>
                <a:tc>
                  <a:txBody>
                    <a:bodyPr/>
                    <a:lstStyle/>
                    <a:p>
                      <a:r>
                        <a:rPr lang="ko-KR" altLang="en-US" sz="1400"/>
                        <a:t> </a:t>
                      </a:r>
                      <a:endParaRPr lang="ko-KR" altLang="en-US" sz="1400">
                        <a:latin typeface="+mn-lt"/>
                      </a:endParaRPr>
                    </a:p>
                  </a:txBody>
                  <a:tcPr marL="8476" marR="8476" marT="8476" marB="8476"/>
                </a:tc>
                <a:tc>
                  <a:txBody>
                    <a:bodyPr/>
                    <a:lstStyle/>
                    <a:p>
                      <a:pPr algn="l"/>
                      <a:r>
                        <a:rPr lang="en-US" sz="1400"/>
                        <a:t>Type II—many small cysts</a:t>
                      </a:r>
                      <a:endParaRPr lang="en-US" sz="1400">
                        <a:latin typeface="+mn-lt"/>
                      </a:endParaRPr>
                    </a:p>
                  </a:txBody>
                  <a:tcPr marL="8476" marR="8476" marT="8476" marB="8476"/>
                </a:tc>
                <a:tc>
                  <a:txBody>
                    <a:bodyPr/>
                    <a:lstStyle/>
                    <a:p>
                      <a:r>
                        <a:rPr lang="ko-KR" altLang="en-US" sz="1400"/>
                        <a:t> </a:t>
                      </a:r>
                      <a:endParaRPr lang="ko-KR" altLang="en-US" sz="1400">
                        <a:latin typeface="+mn-lt"/>
                      </a:endParaRPr>
                    </a:p>
                  </a:txBody>
                  <a:tcPr marL="8476" marR="8476" marT="8476" marB="8476"/>
                </a:tc>
                <a:tc>
                  <a:txBody>
                    <a:bodyPr/>
                    <a:lstStyle/>
                    <a:p>
                      <a:r>
                        <a:rPr lang="ko-KR" altLang="en-US" sz="1400"/>
                        <a:t> </a:t>
                      </a:r>
                      <a:endParaRPr lang="ko-KR" altLang="en-US" sz="1400">
                        <a:latin typeface="+mn-lt"/>
                      </a:endParaRPr>
                    </a:p>
                  </a:txBody>
                  <a:tcPr marL="8476" marR="8476" marT="8476" marB="8476"/>
                </a:tc>
                <a:tc>
                  <a:txBody>
                    <a:bodyPr/>
                    <a:lstStyle/>
                    <a:p>
                      <a:r>
                        <a:rPr lang="ko-KR" altLang="en-US" sz="1400"/>
                        <a:t> </a:t>
                      </a:r>
                      <a:endParaRPr lang="ko-KR" altLang="en-US" sz="1400">
                        <a:latin typeface="+mn-lt"/>
                      </a:endParaRPr>
                    </a:p>
                  </a:txBody>
                  <a:tcPr marL="8476" marR="8476" marT="8476" marB="8476"/>
                </a:tc>
              </a:tr>
              <a:tr h="324089">
                <a:tc>
                  <a:txBody>
                    <a:bodyPr/>
                    <a:lstStyle/>
                    <a:p>
                      <a:r>
                        <a:rPr lang="ko-KR" altLang="en-US" sz="1400" b="1" dirty="0">
                          <a:solidFill>
                            <a:srgbClr val="C00000"/>
                          </a:solidFill>
                        </a:rPr>
                        <a:t> </a:t>
                      </a:r>
                      <a:endParaRPr lang="ko-KR" altLang="en-US" sz="1400" b="1" dirty="0">
                        <a:solidFill>
                          <a:srgbClr val="C00000"/>
                        </a:solidFill>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c>
                  <a:txBody>
                    <a:bodyPr/>
                    <a:lstStyle/>
                    <a:p>
                      <a:r>
                        <a:rPr lang="ko-KR" altLang="en-US" sz="1400" dirty="0"/>
                        <a:t> </a:t>
                      </a:r>
                      <a:endParaRPr lang="ko-KR" altLang="en-US" sz="1400" dirty="0">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c>
                  <a:txBody>
                    <a:bodyPr/>
                    <a:lstStyle/>
                    <a:p>
                      <a:pPr algn="l"/>
                      <a:r>
                        <a:rPr lang="en-US" sz="1400" dirty="0"/>
                        <a:t>Type III—solid mass</a:t>
                      </a:r>
                      <a:endParaRPr lang="en-US" sz="1400" dirty="0">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c>
                  <a:txBody>
                    <a:bodyPr/>
                    <a:lstStyle/>
                    <a:p>
                      <a:r>
                        <a:rPr lang="ko-KR" altLang="en-US" sz="1400" dirty="0"/>
                        <a:t> </a:t>
                      </a:r>
                      <a:endParaRPr lang="ko-KR" altLang="en-US" sz="1400" dirty="0">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c>
                  <a:txBody>
                    <a:bodyPr/>
                    <a:lstStyle/>
                    <a:p>
                      <a:r>
                        <a:rPr lang="ko-KR" altLang="en-US" sz="1400" dirty="0"/>
                        <a:t> </a:t>
                      </a:r>
                      <a:endParaRPr lang="ko-KR" altLang="en-US" sz="1400" dirty="0">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c>
                  <a:txBody>
                    <a:bodyPr/>
                    <a:lstStyle/>
                    <a:p>
                      <a:r>
                        <a:rPr lang="ko-KR" altLang="en-US" sz="1400" dirty="0"/>
                        <a:t> </a:t>
                      </a:r>
                      <a:endParaRPr lang="ko-KR" altLang="en-US" sz="1400" dirty="0">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r>
              <a:tr h="324089">
                <a:tc>
                  <a:txBody>
                    <a:bodyPr/>
                    <a:lstStyle/>
                    <a:p>
                      <a:pPr algn="l"/>
                      <a:r>
                        <a:rPr lang="en-US" sz="1400" b="1">
                          <a:solidFill>
                            <a:srgbClr val="C00000"/>
                          </a:solidFill>
                        </a:rPr>
                        <a:t>Sequestration</a:t>
                      </a:r>
                      <a:endParaRPr lang="en-US" sz="1400" b="1">
                        <a:solidFill>
                          <a:srgbClr val="C00000"/>
                        </a:solidFill>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r>
                        <a:rPr lang="ko-KR" altLang="en-US" sz="1400"/>
                        <a:t> </a:t>
                      </a:r>
                      <a:endParaRPr lang="ko-KR" altLang="en-US"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r>
                        <a:rPr lang="ko-KR" altLang="en-US" sz="1400"/>
                        <a:t> </a:t>
                      </a:r>
                      <a:endParaRPr lang="ko-KR" altLang="en-US"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r>
                        <a:rPr lang="ko-KR" altLang="en-US" sz="1400"/>
                        <a:t> </a:t>
                      </a:r>
                      <a:endParaRPr lang="ko-KR" altLang="en-US"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r>
                        <a:rPr lang="ko-KR" altLang="en-US" sz="1400"/>
                        <a:t> </a:t>
                      </a:r>
                      <a:endParaRPr lang="ko-KR" altLang="en-US"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r>
                        <a:rPr lang="ko-KR" altLang="en-US" sz="1400"/>
                        <a:t> </a:t>
                      </a:r>
                      <a:endParaRPr lang="ko-KR" altLang="en-US"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r>
              <a:tr h="475611">
                <a:tc>
                  <a:txBody>
                    <a:bodyPr/>
                    <a:lstStyle/>
                    <a:p>
                      <a:pPr algn="l"/>
                      <a:r>
                        <a:rPr lang="en-US" sz="1400" b="0" dirty="0">
                          <a:solidFill>
                            <a:srgbClr val="C00000"/>
                          </a:solidFill>
                        </a:rPr>
                        <a:t> </a:t>
                      </a:r>
                      <a:r>
                        <a:rPr lang="en-US" sz="1400" b="0" dirty="0" err="1">
                          <a:solidFill>
                            <a:srgbClr val="C00000"/>
                          </a:solidFill>
                        </a:rPr>
                        <a:t>Extralobar</a:t>
                      </a:r>
                      <a:endParaRPr lang="en-US" sz="1400" b="0" dirty="0">
                        <a:solidFill>
                          <a:srgbClr val="C00000"/>
                        </a:solidFill>
                        <a:latin typeface="+mn-lt"/>
                      </a:endParaRPr>
                    </a:p>
                  </a:txBody>
                  <a:tcPr marL="8476" marR="8476" marT="8476" marB="8476"/>
                </a:tc>
                <a:tc>
                  <a:txBody>
                    <a:bodyPr/>
                    <a:lstStyle/>
                    <a:p>
                      <a:pPr algn="l"/>
                      <a:r>
                        <a:rPr lang="en-US" sz="1400"/>
                        <a:t>Basilar, left 80%</a:t>
                      </a:r>
                      <a:endParaRPr lang="en-US" sz="1400">
                        <a:latin typeface="+mn-lt"/>
                      </a:endParaRPr>
                    </a:p>
                  </a:txBody>
                  <a:tcPr marL="8476" marR="8476" marT="8476" marB="8476"/>
                </a:tc>
                <a:tc>
                  <a:txBody>
                    <a:bodyPr/>
                    <a:lstStyle/>
                    <a:p>
                      <a:pPr algn="l"/>
                      <a:r>
                        <a:rPr lang="en-US" sz="1400"/>
                        <a:t>Wedge-shaped mass</a:t>
                      </a:r>
                      <a:endParaRPr lang="en-US" sz="1400">
                        <a:latin typeface="+mn-lt"/>
                      </a:endParaRPr>
                    </a:p>
                  </a:txBody>
                  <a:tcPr marL="8476" marR="8476" marT="8476" marB="8476"/>
                </a:tc>
                <a:tc>
                  <a:txBody>
                    <a:bodyPr/>
                    <a:lstStyle/>
                    <a:p>
                      <a:pPr algn="l"/>
                      <a:r>
                        <a:rPr lang="en-US" altLang="ko-KR" sz="1400"/>
                        <a:t>2 : 1</a:t>
                      </a:r>
                      <a:endParaRPr lang="en-US" altLang="ko-KR" sz="1400">
                        <a:latin typeface="+mn-lt"/>
                      </a:endParaRPr>
                    </a:p>
                  </a:txBody>
                  <a:tcPr marL="8476" marR="8476" marT="8476" marB="8476"/>
                </a:tc>
                <a:tc>
                  <a:txBody>
                    <a:bodyPr/>
                    <a:lstStyle/>
                    <a:p>
                      <a:pPr algn="l"/>
                      <a:r>
                        <a:rPr lang="en-US" sz="1400"/>
                        <a:t>Usually none</a:t>
                      </a:r>
                      <a:endParaRPr lang="en-US" sz="1400">
                        <a:latin typeface="+mn-lt"/>
                      </a:endParaRPr>
                    </a:p>
                  </a:txBody>
                  <a:tcPr marL="8476" marR="8476" marT="8476" marB="8476"/>
                </a:tc>
                <a:tc>
                  <a:txBody>
                    <a:bodyPr/>
                    <a:lstStyle/>
                    <a:p>
                      <a:pPr algn="l"/>
                      <a:r>
                        <a:rPr lang="en-US" sz="1400"/>
                        <a:t>Arterial—descending aorta</a:t>
                      </a:r>
                      <a:endParaRPr lang="en-US" sz="1400">
                        <a:latin typeface="+mn-lt"/>
                      </a:endParaRPr>
                    </a:p>
                  </a:txBody>
                  <a:tcPr marL="8476" marR="8476" marT="8476" marB="8476"/>
                </a:tc>
              </a:tr>
              <a:tr h="475611">
                <a:tc>
                  <a:txBody>
                    <a:bodyPr/>
                    <a:lstStyle/>
                    <a:p>
                      <a:r>
                        <a:rPr lang="ko-KR" altLang="en-US" sz="1400" b="0" dirty="0">
                          <a:solidFill>
                            <a:srgbClr val="C00000"/>
                          </a:solidFill>
                        </a:rPr>
                        <a:t> </a:t>
                      </a:r>
                      <a:endParaRPr lang="ko-KR" altLang="en-US" sz="1400" b="0" dirty="0">
                        <a:solidFill>
                          <a:srgbClr val="C00000"/>
                        </a:solidFill>
                        <a:latin typeface="+mn-lt"/>
                      </a:endParaRPr>
                    </a:p>
                  </a:txBody>
                  <a:tcPr marL="8476" marR="8476" marT="8476" marB="8476"/>
                </a:tc>
                <a:tc>
                  <a:txBody>
                    <a:bodyPr/>
                    <a:lstStyle/>
                    <a:p>
                      <a:r>
                        <a:rPr lang="ko-KR" altLang="en-US" sz="1400"/>
                        <a:t> </a:t>
                      </a:r>
                      <a:endParaRPr lang="ko-KR" altLang="en-US" sz="1400">
                        <a:latin typeface="+mn-lt"/>
                      </a:endParaRPr>
                    </a:p>
                  </a:txBody>
                  <a:tcPr marL="8476" marR="8476" marT="8476" marB="8476"/>
                </a:tc>
                <a:tc>
                  <a:txBody>
                    <a:bodyPr/>
                    <a:lstStyle/>
                    <a:p>
                      <a:r>
                        <a:rPr lang="ko-KR" altLang="en-US" sz="1400"/>
                        <a:t> </a:t>
                      </a:r>
                      <a:endParaRPr lang="ko-KR" altLang="en-US" sz="1400">
                        <a:latin typeface="+mn-lt"/>
                      </a:endParaRPr>
                    </a:p>
                  </a:txBody>
                  <a:tcPr marL="8476" marR="8476" marT="8476" marB="8476"/>
                </a:tc>
                <a:tc>
                  <a:txBody>
                    <a:bodyPr/>
                    <a:lstStyle/>
                    <a:p>
                      <a:r>
                        <a:rPr lang="ko-KR" altLang="en-US" sz="1400"/>
                        <a:t> </a:t>
                      </a:r>
                      <a:endParaRPr lang="ko-KR" altLang="en-US" sz="1400">
                        <a:latin typeface="+mn-lt"/>
                      </a:endParaRPr>
                    </a:p>
                  </a:txBody>
                  <a:tcPr marL="8476" marR="8476" marT="8476" marB="8476"/>
                </a:tc>
                <a:tc>
                  <a:txBody>
                    <a:bodyPr/>
                    <a:lstStyle/>
                    <a:p>
                      <a:r>
                        <a:rPr lang="ko-KR" altLang="en-US" sz="1400"/>
                        <a:t> </a:t>
                      </a:r>
                      <a:endParaRPr lang="ko-KR" altLang="en-US" sz="1400">
                        <a:latin typeface="+mn-lt"/>
                      </a:endParaRPr>
                    </a:p>
                  </a:txBody>
                  <a:tcPr marL="8476" marR="8476" marT="8476" marB="8476"/>
                </a:tc>
                <a:tc>
                  <a:txBody>
                    <a:bodyPr/>
                    <a:lstStyle/>
                    <a:p>
                      <a:pPr algn="l"/>
                      <a:r>
                        <a:rPr lang="en-US" sz="1400"/>
                        <a:t>Venous—hemiazygos</a:t>
                      </a:r>
                      <a:endParaRPr lang="en-US" sz="1400">
                        <a:latin typeface="+mn-lt"/>
                      </a:endParaRPr>
                    </a:p>
                  </a:txBody>
                  <a:tcPr marL="8476" marR="8476" marT="8476" marB="8476"/>
                </a:tc>
              </a:tr>
              <a:tr h="475611">
                <a:tc>
                  <a:txBody>
                    <a:bodyPr/>
                    <a:lstStyle/>
                    <a:p>
                      <a:pPr algn="l"/>
                      <a:r>
                        <a:rPr lang="en-US" sz="1400" b="0" dirty="0">
                          <a:solidFill>
                            <a:srgbClr val="C00000"/>
                          </a:solidFill>
                        </a:rPr>
                        <a:t> </a:t>
                      </a:r>
                      <a:r>
                        <a:rPr lang="en-US" sz="1400" b="0" dirty="0" err="1">
                          <a:solidFill>
                            <a:srgbClr val="C00000"/>
                          </a:solidFill>
                        </a:rPr>
                        <a:t>Intralobar</a:t>
                      </a:r>
                      <a:endParaRPr lang="en-US" sz="1400" b="0" dirty="0">
                        <a:solidFill>
                          <a:srgbClr val="C00000"/>
                        </a:solidFill>
                        <a:latin typeface="+mn-lt"/>
                      </a:endParaRPr>
                    </a:p>
                  </a:txBody>
                  <a:tcPr marL="8476" marR="8476" marT="8476" marB="8476"/>
                </a:tc>
                <a:tc>
                  <a:txBody>
                    <a:bodyPr/>
                    <a:lstStyle/>
                    <a:p>
                      <a:pPr algn="l"/>
                      <a:r>
                        <a:rPr lang="en-US" sz="1400"/>
                        <a:t>Posterior basal, left 60%</a:t>
                      </a:r>
                      <a:endParaRPr lang="en-US" sz="1400">
                        <a:latin typeface="+mn-lt"/>
                      </a:endParaRPr>
                    </a:p>
                  </a:txBody>
                  <a:tcPr marL="8476" marR="8476" marT="8476" marB="8476"/>
                </a:tc>
                <a:tc>
                  <a:txBody>
                    <a:bodyPr/>
                    <a:lstStyle/>
                    <a:p>
                      <a:pPr algn="l"/>
                      <a:r>
                        <a:rPr lang="en-US" sz="1400"/>
                        <a:t>Cyst or solid</a:t>
                      </a:r>
                      <a:endParaRPr lang="en-US" sz="1400">
                        <a:latin typeface="+mn-lt"/>
                      </a:endParaRPr>
                    </a:p>
                  </a:txBody>
                  <a:tcPr marL="8476" marR="8476" marT="8476" marB="8476"/>
                </a:tc>
                <a:tc>
                  <a:txBody>
                    <a:bodyPr/>
                    <a:lstStyle/>
                    <a:p>
                      <a:pPr algn="l"/>
                      <a:r>
                        <a:rPr lang="en-US" altLang="ko-KR" sz="1400"/>
                        <a:t>1 : 1</a:t>
                      </a:r>
                      <a:endParaRPr lang="en-US" altLang="ko-KR" sz="1400">
                        <a:latin typeface="+mn-lt"/>
                      </a:endParaRPr>
                    </a:p>
                  </a:txBody>
                  <a:tcPr marL="8476" marR="8476" marT="8476" marB="8476"/>
                </a:tc>
                <a:tc>
                  <a:txBody>
                    <a:bodyPr/>
                    <a:lstStyle/>
                    <a:p>
                      <a:pPr algn="l"/>
                      <a:r>
                        <a:rPr lang="en-US" sz="1400"/>
                        <a:t>None or infection</a:t>
                      </a:r>
                      <a:endParaRPr lang="en-US" sz="1400">
                        <a:latin typeface="+mn-lt"/>
                      </a:endParaRPr>
                    </a:p>
                  </a:txBody>
                  <a:tcPr marL="8476" marR="8476" marT="8476" marB="8476"/>
                </a:tc>
                <a:tc>
                  <a:txBody>
                    <a:bodyPr/>
                    <a:lstStyle/>
                    <a:p>
                      <a:pPr algn="l"/>
                      <a:r>
                        <a:rPr lang="en-US" sz="1400"/>
                        <a:t>Arterial—descending aorta</a:t>
                      </a:r>
                      <a:endParaRPr lang="en-US" sz="1400">
                        <a:latin typeface="+mn-lt"/>
                      </a:endParaRPr>
                    </a:p>
                  </a:txBody>
                  <a:tcPr marL="8476" marR="8476" marT="8476" marB="8476"/>
                </a:tc>
              </a:tr>
              <a:tr h="475611">
                <a:tc>
                  <a:txBody>
                    <a:bodyPr/>
                    <a:lstStyle/>
                    <a:p>
                      <a:r>
                        <a:rPr lang="ko-KR" altLang="en-US" sz="1400" b="1" dirty="0">
                          <a:solidFill>
                            <a:srgbClr val="C00000"/>
                          </a:solidFill>
                        </a:rPr>
                        <a:t> </a:t>
                      </a:r>
                      <a:endParaRPr lang="ko-KR" altLang="en-US" sz="1400" b="1" dirty="0">
                        <a:solidFill>
                          <a:srgbClr val="C00000"/>
                        </a:solidFill>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c>
                  <a:txBody>
                    <a:bodyPr/>
                    <a:lstStyle/>
                    <a:p>
                      <a:r>
                        <a:rPr lang="ko-KR" altLang="en-US" sz="1400" dirty="0"/>
                        <a:t> </a:t>
                      </a:r>
                      <a:endParaRPr lang="ko-KR" altLang="en-US" sz="1400" dirty="0">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c>
                  <a:txBody>
                    <a:bodyPr/>
                    <a:lstStyle/>
                    <a:p>
                      <a:r>
                        <a:rPr lang="ko-KR" altLang="en-US" sz="1400" dirty="0"/>
                        <a:t> </a:t>
                      </a:r>
                      <a:endParaRPr lang="ko-KR" altLang="en-US" sz="1400" dirty="0">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c>
                  <a:txBody>
                    <a:bodyPr/>
                    <a:lstStyle/>
                    <a:p>
                      <a:r>
                        <a:rPr lang="ko-KR" altLang="en-US" sz="1400" dirty="0"/>
                        <a:t> </a:t>
                      </a:r>
                      <a:endParaRPr lang="ko-KR" altLang="en-US" sz="1400" dirty="0">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c>
                  <a:txBody>
                    <a:bodyPr/>
                    <a:lstStyle/>
                    <a:p>
                      <a:r>
                        <a:rPr lang="ko-KR" altLang="en-US" sz="1400" dirty="0"/>
                        <a:t> </a:t>
                      </a:r>
                      <a:endParaRPr lang="ko-KR" altLang="en-US" sz="1400" dirty="0">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c>
                  <a:txBody>
                    <a:bodyPr/>
                    <a:lstStyle/>
                    <a:p>
                      <a:pPr algn="l"/>
                      <a:r>
                        <a:rPr lang="en-US" sz="1400" dirty="0"/>
                        <a:t>Venous—Pulmonary vein</a:t>
                      </a:r>
                      <a:endParaRPr lang="en-US" sz="1400" dirty="0">
                        <a:latin typeface="+mn-lt"/>
                      </a:endParaRPr>
                    </a:p>
                  </a:txBody>
                  <a:tcPr marL="8476" marR="8476" marT="8476" marB="8476">
                    <a:lnB w="12700" cap="flat" cmpd="sng" algn="ctr">
                      <a:solidFill>
                        <a:schemeClr val="bg1">
                          <a:lumMod val="95000"/>
                          <a:lumOff val="5000"/>
                        </a:schemeClr>
                      </a:solidFill>
                      <a:prstDash val="solid"/>
                      <a:round/>
                      <a:headEnd type="none" w="med" len="med"/>
                      <a:tailEnd type="none" w="med" len="med"/>
                    </a:lnB>
                  </a:tcPr>
                </a:tc>
              </a:tr>
              <a:tr h="459981">
                <a:tc>
                  <a:txBody>
                    <a:bodyPr/>
                    <a:lstStyle/>
                    <a:p>
                      <a:pPr algn="l"/>
                      <a:r>
                        <a:rPr lang="en-US" sz="1400" b="1">
                          <a:solidFill>
                            <a:srgbClr val="C00000"/>
                          </a:solidFill>
                        </a:rPr>
                        <a:t>Bronchogenic cyst</a:t>
                      </a:r>
                      <a:endParaRPr lang="en-US" sz="1400" b="1">
                        <a:solidFill>
                          <a:srgbClr val="C00000"/>
                        </a:solidFill>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r>
                        <a:rPr lang="ko-KR" altLang="en-US" sz="1400"/>
                        <a:t> </a:t>
                      </a:r>
                      <a:endParaRPr lang="ko-KR" altLang="en-US"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r>
                        <a:rPr lang="ko-KR" altLang="en-US" sz="1400"/>
                        <a:t> </a:t>
                      </a:r>
                      <a:endParaRPr lang="ko-KR" altLang="en-US"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r>
                        <a:rPr lang="ko-KR" altLang="en-US" sz="1400"/>
                        <a:t> </a:t>
                      </a:r>
                      <a:endParaRPr lang="ko-KR" altLang="en-US"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r>
                        <a:rPr lang="ko-KR" altLang="en-US" sz="1400"/>
                        <a:t> </a:t>
                      </a:r>
                      <a:endParaRPr lang="ko-KR" altLang="en-US"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c>
                  <a:txBody>
                    <a:bodyPr/>
                    <a:lstStyle/>
                    <a:p>
                      <a:r>
                        <a:rPr lang="ko-KR" altLang="en-US" sz="1400"/>
                        <a:t> </a:t>
                      </a:r>
                      <a:endParaRPr lang="ko-KR" altLang="en-US" sz="1400">
                        <a:latin typeface="+mn-lt"/>
                      </a:endParaRPr>
                    </a:p>
                  </a:txBody>
                  <a:tcPr marL="8476" marR="8476" marT="8476" marB="8476">
                    <a:lnT w="12700" cap="flat" cmpd="sng" algn="ctr">
                      <a:solidFill>
                        <a:schemeClr val="bg1">
                          <a:lumMod val="95000"/>
                          <a:lumOff val="5000"/>
                        </a:schemeClr>
                      </a:solidFill>
                      <a:prstDash val="solid"/>
                      <a:round/>
                      <a:headEnd type="none" w="med" len="med"/>
                      <a:tailEnd type="none" w="med" len="med"/>
                    </a:lnT>
                  </a:tcPr>
                </a:tc>
              </a:tr>
              <a:tr h="324089">
                <a:tc>
                  <a:txBody>
                    <a:bodyPr/>
                    <a:lstStyle/>
                    <a:p>
                      <a:pPr algn="l"/>
                      <a:r>
                        <a:rPr lang="en-US" sz="1400" b="0" dirty="0">
                          <a:solidFill>
                            <a:srgbClr val="C00000"/>
                          </a:solidFill>
                        </a:rPr>
                        <a:t> </a:t>
                      </a:r>
                      <a:r>
                        <a:rPr lang="en-US" sz="1400" b="0" dirty="0" err="1">
                          <a:solidFill>
                            <a:srgbClr val="C00000"/>
                          </a:solidFill>
                        </a:rPr>
                        <a:t>Mediastinal</a:t>
                      </a:r>
                      <a:endParaRPr lang="en-US" sz="1400" b="0" dirty="0">
                        <a:solidFill>
                          <a:srgbClr val="C00000"/>
                        </a:solidFill>
                        <a:latin typeface="+mn-lt"/>
                      </a:endParaRPr>
                    </a:p>
                  </a:txBody>
                  <a:tcPr marL="8476" marR="8476" marT="8476" marB="8476"/>
                </a:tc>
                <a:tc>
                  <a:txBody>
                    <a:bodyPr/>
                    <a:lstStyle/>
                    <a:p>
                      <a:pPr algn="l"/>
                      <a:r>
                        <a:rPr lang="en-US" sz="1400"/>
                        <a:t>Pericarinal</a:t>
                      </a:r>
                      <a:endParaRPr lang="en-US" sz="1400">
                        <a:latin typeface="+mn-lt"/>
                      </a:endParaRPr>
                    </a:p>
                  </a:txBody>
                  <a:tcPr marL="8476" marR="8476" marT="8476" marB="8476"/>
                </a:tc>
                <a:tc>
                  <a:txBody>
                    <a:bodyPr/>
                    <a:lstStyle/>
                    <a:p>
                      <a:pPr algn="l"/>
                      <a:r>
                        <a:rPr lang="en-US" sz="1400" dirty="0"/>
                        <a:t>Round mass</a:t>
                      </a:r>
                      <a:endParaRPr lang="en-US" sz="1400" dirty="0">
                        <a:latin typeface="+mn-lt"/>
                      </a:endParaRPr>
                    </a:p>
                  </a:txBody>
                  <a:tcPr marL="8476" marR="8476" marT="8476" marB="8476"/>
                </a:tc>
                <a:tc>
                  <a:txBody>
                    <a:bodyPr/>
                    <a:lstStyle/>
                    <a:p>
                      <a:pPr algn="l"/>
                      <a:r>
                        <a:rPr lang="en-US" altLang="ko-KR" sz="1400"/>
                        <a:t>1 : 1</a:t>
                      </a:r>
                      <a:endParaRPr lang="en-US" altLang="ko-KR" sz="1400">
                        <a:latin typeface="+mn-lt"/>
                      </a:endParaRPr>
                    </a:p>
                  </a:txBody>
                  <a:tcPr marL="8476" marR="8476" marT="8476" marB="8476"/>
                </a:tc>
                <a:tc>
                  <a:txBody>
                    <a:bodyPr/>
                    <a:lstStyle/>
                    <a:p>
                      <a:pPr algn="l"/>
                      <a:r>
                        <a:rPr lang="en-US" sz="1400"/>
                        <a:t>None or wheezing</a:t>
                      </a:r>
                      <a:endParaRPr lang="en-US" sz="1400">
                        <a:latin typeface="+mn-lt"/>
                      </a:endParaRPr>
                    </a:p>
                  </a:txBody>
                  <a:tcPr marL="8476" marR="8476" marT="8476" marB="8476"/>
                </a:tc>
                <a:tc>
                  <a:txBody>
                    <a:bodyPr/>
                    <a:lstStyle/>
                    <a:p>
                      <a:pPr algn="l"/>
                      <a:r>
                        <a:rPr lang="en-US" sz="1400"/>
                        <a:t>Normal</a:t>
                      </a:r>
                      <a:endParaRPr lang="en-US" sz="1400">
                        <a:latin typeface="+mn-lt"/>
                      </a:endParaRPr>
                    </a:p>
                  </a:txBody>
                  <a:tcPr marL="8476" marR="8476" marT="8476" marB="8476"/>
                </a:tc>
              </a:tr>
              <a:tr h="459981">
                <a:tc>
                  <a:txBody>
                    <a:bodyPr/>
                    <a:lstStyle/>
                    <a:p>
                      <a:pPr algn="l"/>
                      <a:r>
                        <a:rPr lang="en-US" sz="1400" b="0" dirty="0">
                          <a:solidFill>
                            <a:srgbClr val="C00000"/>
                          </a:solidFill>
                        </a:rPr>
                        <a:t> </a:t>
                      </a:r>
                      <a:r>
                        <a:rPr lang="en-US" sz="1400" b="0" dirty="0" err="1">
                          <a:solidFill>
                            <a:srgbClr val="C00000"/>
                          </a:solidFill>
                        </a:rPr>
                        <a:t>Parenchymal</a:t>
                      </a:r>
                      <a:endParaRPr lang="en-US" sz="1400" b="0" dirty="0">
                        <a:solidFill>
                          <a:srgbClr val="C00000"/>
                        </a:solidFill>
                        <a:latin typeface="+mn-lt"/>
                      </a:endParaRPr>
                    </a:p>
                  </a:txBody>
                  <a:tcPr marL="8476" marR="8476" marT="8476" marB="8476"/>
                </a:tc>
                <a:tc>
                  <a:txBody>
                    <a:bodyPr/>
                    <a:lstStyle/>
                    <a:p>
                      <a:pPr algn="l"/>
                      <a:r>
                        <a:rPr lang="en-US" sz="1400"/>
                        <a:t>Lower lobes</a:t>
                      </a:r>
                      <a:endParaRPr lang="en-US" sz="1400">
                        <a:latin typeface="+mn-lt"/>
                      </a:endParaRPr>
                    </a:p>
                  </a:txBody>
                  <a:tcPr marL="8476" marR="8476" marT="8476" marB="8476"/>
                </a:tc>
                <a:tc>
                  <a:txBody>
                    <a:bodyPr/>
                    <a:lstStyle/>
                    <a:p>
                      <a:pPr algn="l"/>
                      <a:r>
                        <a:rPr lang="en-US" sz="1400" dirty="0"/>
                        <a:t>May contain air</a:t>
                      </a:r>
                      <a:endParaRPr lang="en-US" sz="1400" dirty="0">
                        <a:latin typeface="+mn-lt"/>
                      </a:endParaRPr>
                    </a:p>
                  </a:txBody>
                  <a:tcPr marL="8476" marR="8476" marT="8476" marB="8476"/>
                </a:tc>
                <a:tc>
                  <a:txBody>
                    <a:bodyPr/>
                    <a:lstStyle/>
                    <a:p>
                      <a:pPr algn="l"/>
                      <a:r>
                        <a:rPr lang="en-US" altLang="ko-KR" sz="1400"/>
                        <a:t>1 : 1</a:t>
                      </a:r>
                      <a:endParaRPr lang="en-US" altLang="ko-KR" sz="1400">
                        <a:latin typeface="+mn-lt"/>
                      </a:endParaRPr>
                    </a:p>
                  </a:txBody>
                  <a:tcPr marL="8476" marR="8476" marT="8476" marB="8476"/>
                </a:tc>
                <a:tc>
                  <a:txBody>
                    <a:bodyPr/>
                    <a:lstStyle/>
                    <a:p>
                      <a:pPr algn="l"/>
                      <a:r>
                        <a:rPr lang="en-US" sz="1400"/>
                        <a:t>Infection, wheezing</a:t>
                      </a:r>
                      <a:endParaRPr lang="en-US" sz="1400">
                        <a:latin typeface="+mn-lt"/>
                      </a:endParaRPr>
                    </a:p>
                  </a:txBody>
                  <a:tcPr marL="8476" marR="8476" marT="8476" marB="8476"/>
                </a:tc>
                <a:tc>
                  <a:txBody>
                    <a:bodyPr/>
                    <a:lstStyle/>
                    <a:p>
                      <a:pPr algn="l"/>
                      <a:r>
                        <a:rPr lang="en-US" sz="1400" dirty="0"/>
                        <a:t>Normal</a:t>
                      </a:r>
                      <a:endParaRPr lang="en-US" sz="1400" dirty="0">
                        <a:latin typeface="+mn-lt"/>
                      </a:endParaRPr>
                    </a:p>
                  </a:txBody>
                  <a:tcPr marL="8476" marR="8476" marT="8476" marB="8476"/>
                </a:tc>
              </a:tr>
            </a:tbl>
          </a:graphicData>
        </a:graphic>
      </p:graphicFrame>
      <p:sp>
        <p:nvSpPr>
          <p:cNvPr id="1025" name="Rectangle 1"/>
          <p:cNvSpPr>
            <a:spLocks noChangeArrowheads="1"/>
          </p:cNvSpPr>
          <p:nvPr/>
        </p:nvSpPr>
        <p:spPr bwMode="auto">
          <a:xfrm>
            <a:off x="0" y="0"/>
            <a:ext cx="9144000" cy="0"/>
          </a:xfrm>
          <a:prstGeom prst="rect">
            <a:avLst/>
          </a:prstGeom>
          <a:solidFill>
            <a:srgbClr val="EBEBEB"/>
          </a:solidFill>
          <a:ln w="9525">
            <a:noFill/>
            <a:miter lim="800000"/>
            <a:headEnd/>
            <a:tailEnd/>
          </a:ln>
          <a:effectLst/>
        </p:spPr>
        <p:txBody>
          <a:bodyPr vert="horz" wrap="square" lIns="158700" tIns="0" rIns="0" bIns="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smtClean="0">
                <a:ln>
                  <a:noFill/>
                </a:ln>
                <a:solidFill>
                  <a:srgbClr val="333333"/>
                </a:solidFill>
                <a:effectLst/>
                <a:latin typeface="Arial" pitchFamily="34" charset="0"/>
                <a:ea typeface="굴림" pitchFamily="50" charset="-127"/>
                <a:cs typeface="Arial" pitchFamily="34" charset="0"/>
              </a:rPr>
              <a:t/>
            </a:r>
            <a:br>
              <a:rPr kumimoji="1" lang="ko-KR" altLang="ko-KR" sz="800" b="0" i="0" u="none" strike="noStrike" cap="none" normalizeH="0" baseline="0" smtClean="0">
                <a:ln>
                  <a:noFill/>
                </a:ln>
                <a:solidFill>
                  <a:srgbClr val="333333"/>
                </a:solidFill>
                <a:effectLst/>
                <a:latin typeface="Arial" pitchFamily="34" charset="0"/>
                <a:ea typeface="굴림" pitchFamily="50" charset="-127"/>
                <a:cs typeface="Arial" pitchFamily="34" charset="0"/>
              </a:rPr>
            </a:br>
            <a:r>
              <a:rPr kumimoji="1" lang="ko-KR" altLang="ko-KR" sz="800" b="1" i="0" u="none" strike="noStrike" cap="none" normalizeH="0" baseline="0" smtClean="0">
                <a:ln>
                  <a:noFill/>
                </a:ln>
                <a:solidFill>
                  <a:srgbClr val="333333"/>
                </a:solidFill>
                <a:effectLst/>
                <a:latin typeface="Arial" pitchFamily="34" charset="0"/>
                <a:ea typeface="굴림" pitchFamily="50" charset="-127"/>
                <a:cs typeface="Arial" pitchFamily="34" charset="0"/>
              </a:rPr>
              <a:t>TABLE 40-1</a:t>
            </a:r>
            <a:r>
              <a:rPr kumimoji="1" lang="ko-KR" altLang="ko-KR" sz="800" b="0" i="0" u="none" strike="noStrike" cap="none" normalizeH="0" baseline="0" smtClean="0">
                <a:ln>
                  <a:noFill/>
                </a:ln>
                <a:solidFill>
                  <a:srgbClr val="333333"/>
                </a:solidFill>
                <a:effectLst/>
                <a:latin typeface="Arial" pitchFamily="34" charset="0"/>
                <a:ea typeface="굴림" pitchFamily="50" charset="-127"/>
                <a:cs typeface="Arial" pitchFamily="34" charset="0"/>
              </a:rPr>
              <a:t>  </a:t>
            </a:r>
            <a:r>
              <a:rPr kumimoji="1" lang="ko-KR" altLang="ko-KR" sz="800" b="1" i="0" u="none" strike="noStrike" cap="none" normalizeH="0" baseline="0" smtClean="0">
                <a:ln>
                  <a:noFill/>
                </a:ln>
                <a:solidFill>
                  <a:srgbClr val="333333"/>
                </a:solidFill>
                <a:effectLst/>
                <a:latin typeface="Arial" pitchFamily="34" charset="0"/>
                <a:ea typeface="굴림" pitchFamily="50" charset="-127"/>
                <a:cs typeface="Arial" pitchFamily="34" charset="0"/>
              </a:rPr>
              <a:t> -- </a:t>
            </a:r>
            <a:r>
              <a:rPr kumimoji="1" lang="ko-KR" altLang="ko-KR" sz="600" b="1" i="0" u="none" strike="noStrike" cap="none" normalizeH="0" baseline="0" smtClean="0">
                <a:ln>
                  <a:noFill/>
                </a:ln>
                <a:solidFill>
                  <a:srgbClr val="666666"/>
                </a:solidFill>
                <a:effectLst/>
                <a:latin typeface="Arial" pitchFamily="34" charset="0"/>
                <a:ea typeface="굴림" pitchFamily="50" charset="-127"/>
                <a:cs typeface="Arial" pitchFamily="34" charset="0"/>
              </a:rPr>
              <a:t>Congenital Abnormalities of the Lung</a:t>
            </a:r>
            <a:endParaRPr kumimoji="1" lang="ko-KR" altLang="ko-KR" sz="800" b="0" i="0" u="none" strike="noStrike" cap="none" normalizeH="0" baseline="0" smtClean="0">
              <a:ln>
                <a:noFill/>
              </a:ln>
              <a:solidFill>
                <a:srgbClr val="333333"/>
              </a:solidFill>
              <a:effectLst/>
              <a:latin typeface="Arial" pitchFamily="34" charset="0"/>
              <a:ea typeface="굴림" pitchFamily="50" charset="-127"/>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708920"/>
            <a:ext cx="8229600" cy="1143000"/>
          </a:xfrm>
        </p:spPr>
        <p:txBody>
          <a:bodyPr>
            <a:noAutofit/>
          </a:bodyPr>
          <a:lstStyle/>
          <a:p>
            <a:r>
              <a:rPr lang="en-US" altLang="ko-KR" b="1" dirty="0" smtClean="0">
                <a:solidFill>
                  <a:schemeClr val="bg2">
                    <a:lumMod val="40000"/>
                    <a:lumOff val="60000"/>
                  </a:schemeClr>
                </a:solidFill>
              </a:rPr>
              <a:t>Congenital Abnormalities </a:t>
            </a:r>
            <a:br>
              <a:rPr lang="en-US" altLang="ko-KR" b="1" dirty="0" smtClean="0">
                <a:solidFill>
                  <a:schemeClr val="bg2">
                    <a:lumMod val="40000"/>
                    <a:lumOff val="60000"/>
                  </a:schemeClr>
                </a:solidFill>
              </a:rPr>
            </a:br>
            <a:r>
              <a:rPr lang="en-US" altLang="ko-KR" b="1" dirty="0" smtClean="0">
                <a:solidFill>
                  <a:schemeClr val="bg2">
                    <a:lumMod val="40000"/>
                    <a:lumOff val="60000"/>
                  </a:schemeClr>
                </a:solidFill>
              </a:rPr>
              <a:t>of the Lung</a:t>
            </a:r>
            <a:endParaRPr lang="ko-KR" altLang="en-US" b="1" dirty="0">
              <a:solidFill>
                <a:schemeClr val="bg2">
                  <a:lumMod val="40000"/>
                  <a:lumOff val="60000"/>
                </a:schemeClr>
              </a:solidFill>
            </a:endParaRPr>
          </a:p>
        </p:txBody>
      </p:sp>
      <p:sp>
        <p:nvSpPr>
          <p:cNvPr id="3" name="바닥글 개체 틀 2"/>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708920"/>
            <a:ext cx="8229600" cy="1143000"/>
          </a:xfrm>
        </p:spPr>
        <p:txBody>
          <a:bodyPr>
            <a:noAutofit/>
          </a:bodyPr>
          <a:lstStyle/>
          <a:p>
            <a:r>
              <a:rPr lang="en-US" altLang="ko-KR" b="1" dirty="0" smtClean="0">
                <a:solidFill>
                  <a:schemeClr val="bg2">
                    <a:lumMod val="40000"/>
                    <a:lumOff val="60000"/>
                  </a:schemeClr>
                </a:solidFill>
              </a:rPr>
              <a:t>Inflammatory Diseases </a:t>
            </a:r>
            <a:br>
              <a:rPr lang="en-US" altLang="ko-KR" b="1" dirty="0" smtClean="0">
                <a:solidFill>
                  <a:schemeClr val="bg2">
                    <a:lumMod val="40000"/>
                    <a:lumOff val="60000"/>
                  </a:schemeClr>
                </a:solidFill>
              </a:rPr>
            </a:br>
            <a:r>
              <a:rPr lang="en-US" altLang="ko-KR" b="1" dirty="0" smtClean="0">
                <a:solidFill>
                  <a:schemeClr val="bg2">
                    <a:lumMod val="40000"/>
                    <a:lumOff val="60000"/>
                  </a:schemeClr>
                </a:solidFill>
              </a:rPr>
              <a:t>of the Lung</a:t>
            </a:r>
            <a:endParaRPr lang="ko-KR" altLang="en-US" b="1" dirty="0">
              <a:solidFill>
                <a:schemeClr val="bg2">
                  <a:lumMod val="40000"/>
                  <a:lumOff val="60000"/>
                </a:schemeClr>
              </a:solidFill>
            </a:endParaRPr>
          </a:p>
        </p:txBody>
      </p:sp>
      <p:sp>
        <p:nvSpPr>
          <p:cNvPr id="3" name="바닥글 개체 틀 2"/>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b="1" dirty="0" smtClean="0">
                <a:solidFill>
                  <a:srgbClr val="00B0F0"/>
                </a:solidFill>
              </a:rPr>
              <a:t>CASE 4</a:t>
            </a:r>
            <a:endParaRPr lang="ko-KR" altLang="en-US" b="1" dirty="0">
              <a:solidFill>
                <a:srgbClr val="00B0F0"/>
              </a:solidFill>
            </a:endParaRPr>
          </a:p>
        </p:txBody>
      </p:sp>
      <p:sp>
        <p:nvSpPr>
          <p:cNvPr id="3" name="내용 개체 틀 2"/>
          <p:cNvSpPr>
            <a:spLocks noGrp="1"/>
          </p:cNvSpPr>
          <p:nvPr>
            <p:ph idx="1"/>
          </p:nvPr>
        </p:nvSpPr>
        <p:spPr/>
        <p:txBody>
          <a:bodyPr>
            <a:normAutofit lnSpcReduction="10000"/>
          </a:bodyPr>
          <a:lstStyle/>
          <a:p>
            <a:pPr>
              <a:buFont typeface="Wingdings" pitchFamily="2" charset="2"/>
              <a:buChar char="ü"/>
            </a:pPr>
            <a:r>
              <a:rPr lang="en-US" altLang="ko-KR" dirty="0" smtClean="0"/>
              <a:t>M/59</a:t>
            </a:r>
          </a:p>
          <a:p>
            <a:pPr>
              <a:buFont typeface="Wingdings" pitchFamily="2" charset="2"/>
              <a:buChar char="ü"/>
            </a:pPr>
            <a:endParaRPr lang="en-US" altLang="ko-KR" dirty="0" smtClean="0"/>
          </a:p>
          <a:p>
            <a:pPr>
              <a:buFont typeface="Wingdings" pitchFamily="2" charset="2"/>
              <a:buChar char="ü"/>
            </a:pPr>
            <a:r>
              <a:rPr lang="en-US" altLang="ko-KR" dirty="0" smtClean="0"/>
              <a:t>Symptoms</a:t>
            </a:r>
          </a:p>
          <a:p>
            <a:pPr indent="-76200"/>
            <a:r>
              <a:rPr lang="en-US" altLang="ko-KR" dirty="0" smtClean="0"/>
              <a:t> Recurrent </a:t>
            </a:r>
            <a:r>
              <a:rPr lang="en-US" altLang="ko-KR" dirty="0" err="1" smtClean="0"/>
              <a:t>hemoptysis</a:t>
            </a:r>
            <a:r>
              <a:rPr lang="en-US" altLang="ko-KR" dirty="0" smtClean="0"/>
              <a:t> (onset: 4 years ago)</a:t>
            </a:r>
            <a:endParaRPr lang="ko-KR" altLang="en-US" dirty="0" smtClean="0"/>
          </a:p>
          <a:p>
            <a:pPr indent="-76200"/>
            <a:r>
              <a:rPr lang="en-US" altLang="ko-KR" dirty="0" smtClean="0"/>
              <a:t> </a:t>
            </a:r>
            <a:r>
              <a:rPr lang="en-US" altLang="ko-KR" dirty="0" err="1" smtClean="0"/>
              <a:t>Hemoptysis</a:t>
            </a:r>
            <a:r>
              <a:rPr lang="en-US" altLang="ko-KR" dirty="0" smtClean="0"/>
              <a:t> </a:t>
            </a:r>
          </a:p>
          <a:p>
            <a:pPr indent="376238">
              <a:buFont typeface="Wingdings" pitchFamily="2" charset="2"/>
              <a:buChar char="§"/>
            </a:pPr>
            <a:r>
              <a:rPr lang="en-US" altLang="ko-KR" dirty="0" smtClean="0"/>
              <a:t>Onset: 4~5 days ago</a:t>
            </a:r>
          </a:p>
          <a:p>
            <a:pPr indent="376238">
              <a:buFont typeface="Wingdings" pitchFamily="2" charset="2"/>
              <a:buChar char="§"/>
            </a:pPr>
            <a:r>
              <a:rPr lang="en-US" altLang="ko-KR" dirty="0" smtClean="0"/>
              <a:t>Amount: </a:t>
            </a:r>
            <a:r>
              <a:rPr lang="ko-KR" altLang="en-US" dirty="0" smtClean="0"/>
              <a:t>소주 반잔</a:t>
            </a:r>
            <a:endParaRPr lang="en-US" altLang="ko-KR" dirty="0" smtClean="0"/>
          </a:p>
          <a:p>
            <a:pPr indent="376238">
              <a:buFont typeface="Wingdings" pitchFamily="2" charset="2"/>
              <a:buChar char="§"/>
            </a:pPr>
            <a:r>
              <a:rPr lang="en-US" altLang="ko-KR" dirty="0" smtClean="0"/>
              <a:t>Frequency: 1</a:t>
            </a:r>
            <a:r>
              <a:rPr lang="ko-KR" altLang="en-US" dirty="0" smtClean="0"/>
              <a:t>회</a:t>
            </a:r>
            <a:r>
              <a:rPr lang="en-US" altLang="ko-KR" dirty="0" smtClean="0"/>
              <a:t>/1</a:t>
            </a:r>
            <a:r>
              <a:rPr lang="ko-KR" altLang="en-US" dirty="0" smtClean="0"/>
              <a:t>일</a:t>
            </a:r>
            <a:endParaRPr lang="en-US" altLang="ko-KR" dirty="0" smtClean="0"/>
          </a:p>
        </p:txBody>
      </p:sp>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내문서\대한흉부외과학\2010추계전공의 연수\서정덕CXR1.jpg"/>
          <p:cNvPicPr>
            <a:picLocks noChangeAspect="1" noChangeArrowheads="1"/>
          </p:cNvPicPr>
          <p:nvPr/>
        </p:nvPicPr>
        <p:blipFill>
          <a:blip r:embed="rId2" cstate="email"/>
          <a:srcRect/>
          <a:stretch>
            <a:fillRect/>
          </a:stretch>
        </p:blipFill>
        <p:spPr bwMode="auto">
          <a:xfrm>
            <a:off x="683568" y="260648"/>
            <a:ext cx="2487036" cy="3024336"/>
          </a:xfrm>
          <a:prstGeom prst="rect">
            <a:avLst/>
          </a:prstGeom>
          <a:noFill/>
        </p:spPr>
      </p:pic>
      <p:pic>
        <p:nvPicPr>
          <p:cNvPr id="4099" name="Picture 3" descr="E:\내문서\대한흉부외과학\2010추계전공의 연수\서정덕CT1.jpg"/>
          <p:cNvPicPr>
            <a:picLocks noChangeAspect="1" noChangeArrowheads="1"/>
          </p:cNvPicPr>
          <p:nvPr/>
        </p:nvPicPr>
        <p:blipFill>
          <a:blip r:embed="rId3" cstate="email"/>
          <a:srcRect/>
          <a:stretch>
            <a:fillRect/>
          </a:stretch>
        </p:blipFill>
        <p:spPr bwMode="auto">
          <a:xfrm>
            <a:off x="395536" y="3429000"/>
            <a:ext cx="3121025" cy="3121025"/>
          </a:xfrm>
          <a:prstGeom prst="rect">
            <a:avLst/>
          </a:prstGeom>
          <a:noFill/>
        </p:spPr>
      </p:pic>
      <p:pic>
        <p:nvPicPr>
          <p:cNvPr id="4100" name="Picture 4" descr="E:\내문서\대한흉부외과학\2010추계전공의 연수\서정덕CT2.jpg"/>
          <p:cNvPicPr>
            <a:picLocks noChangeAspect="1" noChangeArrowheads="1"/>
          </p:cNvPicPr>
          <p:nvPr/>
        </p:nvPicPr>
        <p:blipFill>
          <a:blip r:embed="rId4" cstate="email"/>
          <a:srcRect/>
          <a:stretch>
            <a:fillRect/>
          </a:stretch>
        </p:blipFill>
        <p:spPr bwMode="auto">
          <a:xfrm>
            <a:off x="5652120" y="188640"/>
            <a:ext cx="3121025" cy="3121025"/>
          </a:xfrm>
          <a:prstGeom prst="rect">
            <a:avLst/>
          </a:prstGeom>
          <a:noFill/>
        </p:spPr>
      </p:pic>
      <p:pic>
        <p:nvPicPr>
          <p:cNvPr id="4101" name="Picture 5" descr="E:\내문서\대한흉부외과학\2010추계전공의 연수\서정덕CT3.jpg"/>
          <p:cNvPicPr>
            <a:picLocks noChangeAspect="1" noChangeArrowheads="1"/>
          </p:cNvPicPr>
          <p:nvPr/>
        </p:nvPicPr>
        <p:blipFill>
          <a:blip r:embed="rId5" cstate="email"/>
          <a:srcRect/>
          <a:stretch>
            <a:fillRect/>
          </a:stretch>
        </p:blipFill>
        <p:spPr bwMode="auto">
          <a:xfrm>
            <a:off x="5652120" y="3429000"/>
            <a:ext cx="3121025" cy="3121025"/>
          </a:xfrm>
          <a:prstGeom prst="rect">
            <a:avLst/>
          </a:prstGeom>
          <a:noFill/>
        </p:spPr>
      </p:pic>
      <p:sp>
        <p:nvSpPr>
          <p:cNvPr id="8" name="직사각형 7"/>
          <p:cNvSpPr/>
          <p:nvPr/>
        </p:nvSpPr>
        <p:spPr>
          <a:xfrm>
            <a:off x="2267744" y="2780928"/>
            <a:ext cx="4572000" cy="923330"/>
          </a:xfrm>
          <a:prstGeom prst="rect">
            <a:avLst/>
          </a:prstGeom>
          <a:solidFill>
            <a:srgbClr val="7030A0">
              <a:alpha val="50000"/>
            </a:srgbClr>
          </a:solidFill>
        </p:spPr>
        <p:txBody>
          <a:bodyPr>
            <a:spAutoFit/>
          </a:bodyPr>
          <a:lstStyle/>
          <a:p>
            <a:r>
              <a:rPr lang="en-US" altLang="ko-KR" dirty="0" smtClean="0">
                <a:solidFill>
                  <a:srgbClr val="FFFF00"/>
                </a:solidFill>
              </a:rPr>
              <a:t>Necrotizing pneumonia in LLL, and bronchial dilation with bronchial wall thickening and ground-glass opacities </a:t>
            </a:r>
          </a:p>
        </p:txBody>
      </p:sp>
      <p:sp>
        <p:nvSpPr>
          <p:cNvPr id="7" name="바닥글 개체 틀 6"/>
          <p:cNvSpPr>
            <a:spLocks noGrp="1"/>
          </p:cNvSpPr>
          <p:nvPr>
            <p:ph type="ftr" sz="quarter" idx="11"/>
          </p:nvPr>
        </p:nvSpPr>
        <p:spPr>
          <a:xfrm>
            <a:off x="3124200" y="6520259"/>
            <a:ext cx="2895600" cy="365125"/>
          </a:xfrm>
        </p:spPr>
        <p:txBody>
          <a:bodyPr/>
          <a:lstStyle/>
          <a:p>
            <a:r>
              <a:rPr lang="en-US" altLang="ko-KR" dirty="0" smtClean="0"/>
              <a:t>2012</a:t>
            </a:r>
            <a:r>
              <a:rPr lang="ko-KR" altLang="en-US" dirty="0" smtClean="0"/>
              <a:t>년 제 </a:t>
            </a:r>
            <a:r>
              <a:rPr lang="en-US" altLang="ko-KR" dirty="0" smtClean="0"/>
              <a:t>5</a:t>
            </a:r>
            <a:r>
              <a:rPr lang="ko-KR" altLang="en-US" dirty="0" smtClean="0"/>
              <a:t>차 전공의 학술세미나</a:t>
            </a:r>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chemeClr val="tx2">
                    <a:lumMod val="50000"/>
                  </a:schemeClr>
                </a:solidFill>
              </a:rPr>
              <a:t>Operation</a:t>
            </a:r>
            <a:endParaRPr lang="ko-KR" altLang="en-US" b="1" dirty="0">
              <a:solidFill>
                <a:schemeClr val="tx2">
                  <a:lumMod val="50000"/>
                </a:schemeClr>
              </a:solidFill>
            </a:endParaRPr>
          </a:p>
        </p:txBody>
      </p:sp>
      <p:pic>
        <p:nvPicPr>
          <p:cNvPr id="6" name="서정덕(마무리).wmv">
            <a:hlinkClick r:id="" action="ppaction://media"/>
          </p:cNvPr>
          <p:cNvPicPr>
            <a:picLocks noGrp="1" noRot="1" noChangeAspect="1"/>
          </p:cNvPicPr>
          <p:nvPr>
            <p:ph idx="1"/>
            <a:videoFile r:link="rId1"/>
          </p:nvPr>
        </p:nvPicPr>
        <p:blipFill>
          <a:blip r:embed="rId3" cstate="email"/>
          <a:stretch>
            <a:fillRect/>
          </a:stretch>
        </p:blipFill>
        <p:spPr>
          <a:xfrm>
            <a:off x="899592" y="1268760"/>
            <a:ext cx="7389440" cy="4926293"/>
          </a:xfrm>
          <a:prstGeom prst="rect">
            <a:avLst/>
          </a:prstGeom>
        </p:spPr>
      </p:pic>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err="1" smtClean="0">
                <a:solidFill>
                  <a:srgbClr val="FF0000"/>
                </a:solidFill>
              </a:rPr>
              <a:t>Bronchiectasis</a:t>
            </a:r>
            <a:endParaRPr lang="ko-KR" altLang="en-US" b="1" dirty="0">
              <a:solidFill>
                <a:srgbClr val="FF0000"/>
              </a:solidFill>
            </a:endParaRPr>
          </a:p>
        </p:txBody>
      </p:sp>
      <p:sp>
        <p:nvSpPr>
          <p:cNvPr id="3" name="내용 개체 틀 2"/>
          <p:cNvSpPr>
            <a:spLocks noGrp="1"/>
          </p:cNvSpPr>
          <p:nvPr>
            <p:ph idx="1"/>
          </p:nvPr>
        </p:nvSpPr>
        <p:spPr>
          <a:xfrm>
            <a:off x="457200" y="1268760"/>
            <a:ext cx="8229600" cy="5472608"/>
          </a:xfrm>
        </p:spPr>
        <p:txBody>
          <a:bodyPr>
            <a:normAutofit fontScale="62500" lnSpcReduction="20000"/>
          </a:bodyPr>
          <a:lstStyle/>
          <a:p>
            <a:pPr>
              <a:buFont typeface="Wingdings" pitchFamily="2" charset="2"/>
              <a:buChar char="Ø"/>
            </a:pPr>
            <a:r>
              <a:rPr lang="en-US" altLang="ko-KR" sz="3800" dirty="0" smtClean="0">
                <a:solidFill>
                  <a:srgbClr val="92D050"/>
                </a:solidFill>
              </a:rPr>
              <a:t>Definition </a:t>
            </a:r>
          </a:p>
          <a:p>
            <a:pPr>
              <a:buNone/>
            </a:pPr>
            <a:r>
              <a:rPr lang="en-US" altLang="ko-KR" dirty="0" smtClean="0"/>
              <a:t>      Permanent and abnormal dilatation of bronchi caused by destruction of the elastic and muscular components of the bronchial wall</a:t>
            </a:r>
          </a:p>
          <a:p>
            <a:pPr>
              <a:buFont typeface="Wingdings" pitchFamily="2" charset="2"/>
              <a:buChar char="Ø"/>
            </a:pPr>
            <a:endParaRPr lang="en-US" altLang="ko-KR" dirty="0" smtClean="0"/>
          </a:p>
          <a:p>
            <a:pPr>
              <a:buFont typeface="Wingdings" pitchFamily="2" charset="2"/>
              <a:buChar char="Ø"/>
            </a:pPr>
            <a:r>
              <a:rPr lang="en-US" altLang="ko-KR" sz="3800" dirty="0" smtClean="0">
                <a:solidFill>
                  <a:srgbClr val="92D050"/>
                </a:solidFill>
              </a:rPr>
              <a:t>Causes</a:t>
            </a:r>
          </a:p>
          <a:p>
            <a:pPr indent="-165100">
              <a:buNone/>
            </a:pPr>
            <a:r>
              <a:rPr lang="en-US" altLang="ko-KR" dirty="0" smtClean="0"/>
              <a:t>1. Congenital</a:t>
            </a:r>
          </a:p>
          <a:p>
            <a:pPr marL="444500" indent="-88900"/>
            <a:r>
              <a:rPr lang="en-US" altLang="ko-KR" dirty="0" smtClean="0"/>
              <a:t>Diffuse</a:t>
            </a:r>
          </a:p>
          <a:p>
            <a:pPr marL="444500" indent="-88900"/>
            <a:r>
              <a:rPr lang="en-US" altLang="ko-KR" dirty="0" smtClean="0"/>
              <a:t>Cystic fibrosis, </a:t>
            </a:r>
            <a:r>
              <a:rPr lang="en-US" altLang="ko-KR" dirty="0" err="1" smtClean="0"/>
              <a:t>Ciliary</a:t>
            </a:r>
            <a:r>
              <a:rPr lang="en-US" altLang="ko-KR" dirty="0" smtClean="0"/>
              <a:t> </a:t>
            </a:r>
            <a:r>
              <a:rPr lang="en-US" altLang="ko-KR" dirty="0" err="1" smtClean="0"/>
              <a:t>dysmotility</a:t>
            </a:r>
            <a:r>
              <a:rPr lang="en-US" altLang="ko-KR" dirty="0" smtClean="0"/>
              <a:t> syndrome, </a:t>
            </a:r>
            <a:r>
              <a:rPr lang="en-US" altLang="ko-KR" dirty="0" err="1" smtClean="0"/>
              <a:t>Kartagener’s</a:t>
            </a:r>
            <a:r>
              <a:rPr lang="en-US" altLang="ko-KR" dirty="0" smtClean="0"/>
              <a:t> syndrome</a:t>
            </a:r>
          </a:p>
          <a:p>
            <a:pPr marL="444500" indent="-88900"/>
            <a:endParaRPr lang="en-US" altLang="ko-KR" dirty="0" smtClean="0"/>
          </a:p>
          <a:p>
            <a:pPr indent="-165100">
              <a:buNone/>
            </a:pPr>
            <a:r>
              <a:rPr lang="en-US" altLang="ko-KR" dirty="0" smtClean="0"/>
              <a:t>2. Acquired</a:t>
            </a:r>
          </a:p>
          <a:p>
            <a:pPr marL="444500" indent="-88900"/>
            <a:r>
              <a:rPr lang="en-US" altLang="ko-KR" dirty="0" smtClean="0"/>
              <a:t>Localized</a:t>
            </a:r>
          </a:p>
          <a:p>
            <a:pPr marL="444500" indent="-88900"/>
            <a:r>
              <a:rPr lang="en-US" altLang="ko-KR" dirty="0" smtClean="0"/>
              <a:t>Infection: adenovirus, influenza virus, S </a:t>
            </a:r>
            <a:r>
              <a:rPr lang="en-US" altLang="ko-KR" dirty="0" err="1" smtClean="0"/>
              <a:t>aureus</a:t>
            </a:r>
            <a:r>
              <a:rPr lang="en-US" altLang="ko-KR" dirty="0" smtClean="0"/>
              <a:t>, K pneumonia, H influenza,     </a:t>
            </a:r>
          </a:p>
          <a:p>
            <a:pPr marL="444500" indent="-88900">
              <a:buNone/>
            </a:pPr>
            <a:r>
              <a:rPr lang="en-US" altLang="ko-KR" dirty="0" smtClean="0"/>
              <a:t>                </a:t>
            </a:r>
            <a:r>
              <a:rPr lang="en-US" altLang="ko-KR" dirty="0" err="1" smtClean="0"/>
              <a:t>aspergilloma</a:t>
            </a:r>
            <a:r>
              <a:rPr lang="en-US" altLang="ko-KR" dirty="0" smtClean="0"/>
              <a:t>, tuberculosis</a:t>
            </a:r>
          </a:p>
          <a:p>
            <a:pPr marL="444500" indent="-88900"/>
            <a:r>
              <a:rPr lang="en-US" altLang="ko-KR" dirty="0" smtClean="0"/>
              <a:t>Noninfectious diseases</a:t>
            </a:r>
          </a:p>
          <a:p>
            <a:pPr indent="12700">
              <a:buNone/>
            </a:pPr>
            <a:r>
              <a:rPr lang="en-US" altLang="ko-KR" dirty="0" smtClean="0"/>
              <a:t>      1) Extrinsic compression: </a:t>
            </a:r>
            <a:r>
              <a:rPr lang="en-US" altLang="ko-KR" dirty="0" err="1" smtClean="0"/>
              <a:t>mediastinal</a:t>
            </a:r>
            <a:r>
              <a:rPr lang="en-US" altLang="ko-KR" dirty="0" smtClean="0"/>
              <a:t> </a:t>
            </a:r>
            <a:r>
              <a:rPr lang="en-US" altLang="ko-KR" dirty="0" err="1" smtClean="0"/>
              <a:t>lymphadenopathy</a:t>
            </a:r>
            <a:endParaRPr lang="en-US" altLang="ko-KR" dirty="0" smtClean="0"/>
          </a:p>
          <a:p>
            <a:pPr indent="12700">
              <a:buNone/>
            </a:pPr>
            <a:r>
              <a:rPr lang="en-US" altLang="ko-KR" dirty="0" smtClean="0"/>
              <a:t>      2) </a:t>
            </a:r>
            <a:r>
              <a:rPr lang="en-US" altLang="ko-KR" dirty="0" err="1" smtClean="0"/>
              <a:t>Endobronchial</a:t>
            </a:r>
            <a:r>
              <a:rPr lang="en-US" altLang="ko-KR" dirty="0" smtClean="0"/>
              <a:t> </a:t>
            </a:r>
            <a:r>
              <a:rPr lang="en-US" altLang="ko-KR" dirty="0" err="1" smtClean="0"/>
              <a:t>stenosis</a:t>
            </a:r>
            <a:r>
              <a:rPr lang="en-US" altLang="ko-KR" dirty="0" smtClean="0"/>
              <a:t> by tumor or foreign body</a:t>
            </a:r>
          </a:p>
          <a:p>
            <a:pPr indent="12700">
              <a:buNone/>
            </a:pPr>
            <a:r>
              <a:rPr lang="en-US" altLang="ko-KR" dirty="0" smtClean="0"/>
              <a:t>      3) Inhalation of toxic gas or aspiration of gastric contents</a:t>
            </a:r>
          </a:p>
        </p:txBody>
      </p:sp>
      <p:sp>
        <p:nvSpPr>
          <p:cNvPr id="4" name="바닥글 개체 틀 3"/>
          <p:cNvSpPr>
            <a:spLocks noGrp="1"/>
          </p:cNvSpPr>
          <p:nvPr>
            <p:ph type="ftr" sz="quarter" idx="11"/>
          </p:nvPr>
        </p:nvSpPr>
        <p:spPr>
          <a:xfrm>
            <a:off x="3124200" y="6520259"/>
            <a:ext cx="2895600" cy="365125"/>
          </a:xfrm>
        </p:spPr>
        <p:txBody>
          <a:bodyPr/>
          <a:lstStyle/>
          <a:p>
            <a:r>
              <a:rPr lang="en-US" altLang="ko-KR" dirty="0" smtClean="0"/>
              <a:t>2012</a:t>
            </a:r>
            <a:r>
              <a:rPr lang="ko-KR" altLang="en-US" dirty="0" smtClean="0"/>
              <a:t>년 제 </a:t>
            </a:r>
            <a:r>
              <a:rPr lang="en-US" altLang="ko-KR" dirty="0" smtClean="0"/>
              <a:t>5</a:t>
            </a:r>
            <a:r>
              <a:rPr lang="ko-KR" altLang="en-US" dirty="0" smtClean="0"/>
              <a:t>차 전공의 학술세미나</a:t>
            </a:r>
            <a:endParaRPr lang="ko-KR"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692696"/>
            <a:ext cx="8229600" cy="5433467"/>
          </a:xfrm>
        </p:spPr>
        <p:txBody>
          <a:bodyPr>
            <a:normAutofit fontScale="77500" lnSpcReduction="20000"/>
          </a:bodyPr>
          <a:lstStyle/>
          <a:p>
            <a:pPr>
              <a:buFont typeface="Wingdings" pitchFamily="2" charset="2"/>
              <a:buChar char="Ø"/>
            </a:pPr>
            <a:r>
              <a:rPr lang="en-US" altLang="ko-KR" dirty="0" smtClean="0">
                <a:solidFill>
                  <a:srgbClr val="92D050"/>
                </a:solidFill>
              </a:rPr>
              <a:t>Pathologic classification</a:t>
            </a:r>
          </a:p>
          <a:p>
            <a:pPr marL="541338" indent="-185738"/>
            <a:r>
              <a:rPr lang="en-US" altLang="ko-KR" sz="3000" dirty="0" smtClean="0"/>
              <a:t>Cylindrical: uniformly dilated bronchi</a:t>
            </a:r>
          </a:p>
          <a:p>
            <a:pPr marL="541338" indent="-185738"/>
            <a:r>
              <a:rPr lang="en-US" altLang="ko-KR" sz="3000" dirty="0" err="1" smtClean="0"/>
              <a:t>Saccular</a:t>
            </a:r>
            <a:r>
              <a:rPr lang="en-US" altLang="ko-KR" sz="3000" dirty="0" smtClean="0"/>
              <a:t>: dilated peripheral bronchi</a:t>
            </a:r>
          </a:p>
          <a:p>
            <a:pPr marL="541338" indent="-185738"/>
            <a:r>
              <a:rPr lang="en-US" altLang="ko-KR" sz="3000" dirty="0" smtClean="0"/>
              <a:t>Mixed or varicose: irregular or beaded dilatation of bronchi</a:t>
            </a:r>
          </a:p>
          <a:p>
            <a:endParaRPr lang="en-US" altLang="ko-KR" dirty="0" smtClean="0"/>
          </a:p>
          <a:p>
            <a:pPr>
              <a:buFont typeface="Wingdings" pitchFamily="2" charset="2"/>
              <a:buChar char="Ø"/>
            </a:pPr>
            <a:r>
              <a:rPr lang="en-US" altLang="ko-KR" dirty="0" smtClean="0">
                <a:solidFill>
                  <a:srgbClr val="92D050"/>
                </a:solidFill>
              </a:rPr>
              <a:t>Symptoms</a:t>
            </a:r>
          </a:p>
          <a:p>
            <a:pPr marL="541338" indent="-185738"/>
            <a:r>
              <a:rPr lang="en-US" altLang="ko-KR" sz="3000" dirty="0" smtClean="0"/>
              <a:t>Chronic or recurrent pulmonary infection with abundant </a:t>
            </a:r>
          </a:p>
          <a:p>
            <a:pPr marL="541338" indent="-185738">
              <a:buNone/>
            </a:pPr>
            <a:r>
              <a:rPr lang="en-US" altLang="ko-KR" sz="3000" dirty="0" smtClean="0"/>
              <a:t>   sputum production</a:t>
            </a:r>
          </a:p>
          <a:p>
            <a:pPr marL="541338" indent="-185738"/>
            <a:r>
              <a:rPr lang="en-US" altLang="ko-KR" sz="3000" dirty="0" err="1" smtClean="0"/>
              <a:t>Hemoptysis</a:t>
            </a:r>
            <a:endParaRPr lang="en-US" altLang="ko-KR" sz="3000" dirty="0" smtClean="0"/>
          </a:p>
          <a:p>
            <a:pPr>
              <a:buNone/>
            </a:pPr>
            <a:endParaRPr lang="en-US" altLang="ko-KR" sz="3000" dirty="0" smtClean="0"/>
          </a:p>
          <a:p>
            <a:pPr>
              <a:buNone/>
            </a:pPr>
            <a:endParaRPr lang="en-US" altLang="ko-KR" dirty="0" smtClean="0"/>
          </a:p>
          <a:p>
            <a:pPr>
              <a:buFont typeface="Wingdings" pitchFamily="2" charset="2"/>
              <a:buChar char="Ø"/>
            </a:pPr>
            <a:r>
              <a:rPr lang="en-US" altLang="ko-KR" dirty="0" smtClean="0"/>
              <a:t>More likely affected at lower lobe</a:t>
            </a:r>
          </a:p>
          <a:p>
            <a:pPr>
              <a:buFont typeface="Wingdings" pitchFamily="2" charset="2"/>
              <a:buChar char="Ø"/>
            </a:pPr>
            <a:r>
              <a:rPr lang="en-US" altLang="ko-KR" dirty="0" smtClean="0"/>
              <a:t>More at left side</a:t>
            </a:r>
            <a:endParaRPr lang="ko-KR" altLang="en-US" dirty="0" smtClean="0"/>
          </a:p>
          <a:p>
            <a:endParaRPr lang="en-US" altLang="ko-KR" dirty="0" smtClean="0"/>
          </a:p>
          <a:p>
            <a:endParaRPr lang="ko-KR" altLang="en-US" dirty="0"/>
          </a:p>
        </p:txBody>
      </p:sp>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332656"/>
            <a:ext cx="8229600" cy="6120680"/>
          </a:xfrm>
        </p:spPr>
        <p:txBody>
          <a:bodyPr>
            <a:normAutofit fontScale="55000" lnSpcReduction="20000"/>
          </a:bodyPr>
          <a:lstStyle/>
          <a:p>
            <a:pPr>
              <a:buFont typeface="Wingdings" pitchFamily="2" charset="2"/>
              <a:buChar char="Ø"/>
            </a:pPr>
            <a:r>
              <a:rPr lang="en-US" altLang="ko-KR" sz="3600" dirty="0" smtClean="0">
                <a:solidFill>
                  <a:srgbClr val="92D050"/>
                </a:solidFill>
              </a:rPr>
              <a:t>Conservative therapy</a:t>
            </a:r>
          </a:p>
          <a:p>
            <a:pPr marL="541338" indent="-185738"/>
            <a:r>
              <a:rPr lang="en-US" altLang="ko-KR" dirty="0" smtClean="0"/>
              <a:t>Goal: Treatment of a reversible underlying disease</a:t>
            </a:r>
          </a:p>
          <a:p>
            <a:pPr marL="541338" indent="-185738"/>
            <a:r>
              <a:rPr lang="en-US" altLang="ko-KR" dirty="0" smtClean="0"/>
              <a:t>Adequate antibiotics: 2~3 weeks iv + oral </a:t>
            </a:r>
          </a:p>
          <a:p>
            <a:pPr marL="541338" indent="-185738"/>
            <a:r>
              <a:rPr lang="en-US" altLang="ko-KR" dirty="0" smtClean="0"/>
              <a:t>Bronchodilator</a:t>
            </a:r>
          </a:p>
          <a:p>
            <a:pPr marL="541338" indent="-185738"/>
            <a:r>
              <a:rPr lang="en-US" altLang="ko-KR" dirty="0" smtClean="0"/>
              <a:t>Physiotherapy</a:t>
            </a:r>
          </a:p>
          <a:p>
            <a:pPr marL="541338" indent="-185738"/>
            <a:r>
              <a:rPr lang="en-US" altLang="ko-KR" dirty="0" err="1" smtClean="0"/>
              <a:t>Mucolytics</a:t>
            </a:r>
            <a:endParaRPr lang="en-US" altLang="ko-KR" dirty="0" smtClean="0"/>
          </a:p>
          <a:p>
            <a:pPr>
              <a:buFont typeface="Wingdings" pitchFamily="2" charset="2"/>
              <a:buChar char="Ø"/>
            </a:pPr>
            <a:endParaRPr lang="en-US" altLang="ko-KR" dirty="0" smtClean="0"/>
          </a:p>
          <a:p>
            <a:pPr>
              <a:buFont typeface="Wingdings" pitchFamily="2" charset="2"/>
              <a:buChar char="Ø"/>
            </a:pPr>
            <a:r>
              <a:rPr lang="en-US" altLang="ko-KR" sz="3600" dirty="0" smtClean="0">
                <a:solidFill>
                  <a:srgbClr val="92D050"/>
                </a:solidFill>
              </a:rPr>
              <a:t>Surgery</a:t>
            </a:r>
          </a:p>
          <a:p>
            <a:pPr marL="541338" indent="-185738"/>
            <a:r>
              <a:rPr lang="en-US" altLang="ko-KR" dirty="0" smtClean="0"/>
              <a:t>Role of Surgery for </a:t>
            </a:r>
            <a:r>
              <a:rPr lang="en-US" altLang="ko-KR" dirty="0" err="1" smtClean="0"/>
              <a:t>Bronchiectasis</a:t>
            </a:r>
            <a:endParaRPr lang="en-US" altLang="ko-KR" dirty="0" smtClean="0"/>
          </a:p>
          <a:p>
            <a:pPr marL="541338" indent="88900">
              <a:buFont typeface="Wingdings" pitchFamily="2" charset="2"/>
              <a:buChar char="§"/>
            </a:pPr>
            <a:r>
              <a:rPr lang="en-US" altLang="ko-KR" dirty="0" smtClean="0"/>
              <a:t>  Curative: in strictly localized forms </a:t>
            </a:r>
          </a:p>
          <a:p>
            <a:pPr marL="541338" indent="88900">
              <a:buFont typeface="Wingdings" pitchFamily="2" charset="2"/>
              <a:buChar char="§"/>
            </a:pPr>
            <a:r>
              <a:rPr lang="en-US" altLang="ko-KR" dirty="0" smtClean="0"/>
              <a:t>  Palliative </a:t>
            </a:r>
          </a:p>
          <a:p>
            <a:pPr marL="808038" indent="88900">
              <a:buNone/>
            </a:pPr>
            <a:r>
              <a:rPr lang="en-US" altLang="ko-KR" dirty="0" smtClean="0"/>
              <a:t>  Removal of most diseased areas </a:t>
            </a:r>
          </a:p>
          <a:p>
            <a:pPr marL="808038" indent="88900">
              <a:buNone/>
            </a:pPr>
            <a:r>
              <a:rPr lang="en-US" altLang="ko-KR" dirty="0" smtClean="0"/>
              <a:t>  Decrease of mucus production </a:t>
            </a:r>
          </a:p>
          <a:p>
            <a:pPr marL="808038" indent="88900">
              <a:buNone/>
            </a:pPr>
            <a:r>
              <a:rPr lang="en-US" altLang="ko-KR" dirty="0" smtClean="0"/>
              <a:t>  Decrease of systemic shunt </a:t>
            </a:r>
          </a:p>
          <a:p>
            <a:pPr marL="541338" indent="0">
              <a:buFont typeface="Wingdings" pitchFamily="2" charset="2"/>
              <a:buChar char="§"/>
            </a:pPr>
            <a:r>
              <a:rPr lang="en-US" altLang="ko-KR" dirty="0" smtClean="0"/>
              <a:t>  </a:t>
            </a:r>
            <a:r>
              <a:rPr lang="en-US" altLang="ko-KR" dirty="0" err="1" smtClean="0"/>
              <a:t>Ultimative</a:t>
            </a:r>
            <a:r>
              <a:rPr lang="en-US" altLang="ko-KR" dirty="0" smtClean="0"/>
              <a:t>: transplantation for end-stage disease </a:t>
            </a:r>
          </a:p>
          <a:p>
            <a:pPr>
              <a:buFont typeface="Wingdings" pitchFamily="2" charset="2"/>
              <a:buChar char="Ø"/>
            </a:pPr>
            <a:endParaRPr lang="en-US" altLang="ko-KR" dirty="0" smtClean="0"/>
          </a:p>
          <a:p>
            <a:pPr>
              <a:buFont typeface="Wingdings" pitchFamily="2" charset="2"/>
              <a:buChar char="Ø"/>
            </a:pPr>
            <a:r>
              <a:rPr lang="en-US" altLang="ko-KR" sz="3600" dirty="0" smtClean="0">
                <a:solidFill>
                  <a:srgbClr val="92D050"/>
                </a:solidFill>
              </a:rPr>
              <a:t>Criteria for Surgical Intervention</a:t>
            </a:r>
          </a:p>
          <a:p>
            <a:pPr marL="541338" indent="-185738"/>
            <a:r>
              <a:rPr lang="en-US" altLang="ko-KR" dirty="0" smtClean="0"/>
              <a:t>Localized disease </a:t>
            </a:r>
          </a:p>
          <a:p>
            <a:pPr marL="541338" indent="-185738"/>
            <a:r>
              <a:rPr lang="en-US" altLang="ko-KR" dirty="0" smtClean="0"/>
              <a:t>Adequate pulmonary reserve </a:t>
            </a:r>
          </a:p>
          <a:p>
            <a:pPr marL="541338" indent="-185738"/>
            <a:r>
              <a:rPr lang="en-US" altLang="ko-KR" dirty="0" smtClean="0"/>
              <a:t>Irreversible process </a:t>
            </a:r>
          </a:p>
          <a:p>
            <a:pPr marL="541338" indent="-185738"/>
            <a:r>
              <a:rPr lang="en-US" altLang="ko-KR" dirty="0" smtClean="0"/>
              <a:t>Significant symptoms (e.g., cough, </a:t>
            </a:r>
            <a:r>
              <a:rPr lang="en-US" altLang="ko-KR" dirty="0" err="1" smtClean="0"/>
              <a:t>hemoptysis</a:t>
            </a:r>
            <a:r>
              <a:rPr lang="en-US" altLang="ko-KR" dirty="0" smtClean="0"/>
              <a:t>, recurrent pneumonia, shunt)</a:t>
            </a:r>
            <a:endParaRPr lang="ko-KR" altLang="en-US" dirty="0"/>
          </a:p>
        </p:txBody>
      </p:sp>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rgbClr val="00B0F0"/>
                </a:solidFill>
              </a:rPr>
              <a:t>CASE 5</a:t>
            </a:r>
            <a:endParaRPr lang="ko-KR" altLang="en-US" b="1" dirty="0">
              <a:solidFill>
                <a:srgbClr val="00B0F0"/>
              </a:solidFill>
            </a:endParaRPr>
          </a:p>
        </p:txBody>
      </p:sp>
      <p:sp>
        <p:nvSpPr>
          <p:cNvPr id="3" name="내용 개체 틀 2"/>
          <p:cNvSpPr>
            <a:spLocks noGrp="1"/>
          </p:cNvSpPr>
          <p:nvPr>
            <p:ph idx="1"/>
          </p:nvPr>
        </p:nvSpPr>
        <p:spPr>
          <a:xfrm>
            <a:off x="457200" y="1340768"/>
            <a:ext cx="8229600" cy="4785395"/>
          </a:xfrm>
        </p:spPr>
        <p:txBody>
          <a:bodyPr>
            <a:normAutofit fontScale="85000" lnSpcReduction="20000"/>
          </a:bodyPr>
          <a:lstStyle/>
          <a:p>
            <a:pPr>
              <a:buFont typeface="Wingdings" pitchFamily="2" charset="2"/>
              <a:buChar char="ü"/>
            </a:pPr>
            <a:r>
              <a:rPr lang="en-US" altLang="ko-KR" dirty="0" smtClean="0"/>
              <a:t>M/58</a:t>
            </a:r>
          </a:p>
          <a:p>
            <a:pPr>
              <a:buFont typeface="Wingdings" pitchFamily="2" charset="2"/>
              <a:buChar char="ü"/>
            </a:pPr>
            <a:endParaRPr lang="en-US" altLang="ko-KR" dirty="0" smtClean="0"/>
          </a:p>
          <a:p>
            <a:pPr>
              <a:buFont typeface="Wingdings" pitchFamily="2" charset="2"/>
              <a:buChar char="ü"/>
            </a:pPr>
            <a:r>
              <a:rPr lang="en-US" altLang="ko-KR" dirty="0" smtClean="0"/>
              <a:t>Symptoms</a:t>
            </a:r>
          </a:p>
          <a:p>
            <a:pPr>
              <a:buNone/>
            </a:pPr>
            <a:r>
              <a:rPr lang="en-US" altLang="ko-KR" dirty="0" smtClean="0"/>
              <a:t>    : </a:t>
            </a:r>
            <a:r>
              <a:rPr lang="en-US" altLang="ko-KR" dirty="0" err="1" smtClean="0"/>
              <a:t>Hemoptysis</a:t>
            </a:r>
            <a:r>
              <a:rPr lang="en-US" altLang="ko-KR" dirty="0" smtClean="0"/>
              <a:t> (recent onset: 1 day ago, amount: 100cc)</a:t>
            </a:r>
          </a:p>
          <a:p>
            <a:pPr>
              <a:buFont typeface="Wingdings" pitchFamily="2" charset="2"/>
              <a:buChar char="ü"/>
            </a:pPr>
            <a:endParaRPr lang="en-US" altLang="ko-KR" dirty="0" smtClean="0"/>
          </a:p>
          <a:p>
            <a:pPr>
              <a:buFont typeface="Wingdings" pitchFamily="2" charset="2"/>
              <a:buChar char="ü"/>
            </a:pPr>
            <a:r>
              <a:rPr lang="en-US" altLang="ko-KR" dirty="0" smtClean="0"/>
              <a:t>Past </a:t>
            </a:r>
            <a:r>
              <a:rPr lang="en-US" altLang="ko-KR" dirty="0" err="1" smtClean="0"/>
              <a:t>Hx</a:t>
            </a:r>
            <a:r>
              <a:rPr lang="en-US" altLang="ko-KR" dirty="0" smtClean="0"/>
              <a:t>.</a:t>
            </a:r>
          </a:p>
          <a:p>
            <a:pPr>
              <a:buNone/>
            </a:pPr>
            <a:r>
              <a:rPr lang="en-US" altLang="ko-KR" dirty="0" smtClean="0"/>
              <a:t>    2003</a:t>
            </a:r>
            <a:r>
              <a:rPr lang="ko-KR" altLang="en-US" dirty="0" smtClean="0"/>
              <a:t>년부터 </a:t>
            </a:r>
            <a:r>
              <a:rPr lang="en-US" altLang="ko-KR" dirty="0" err="1" smtClean="0"/>
              <a:t>hemoptysis</a:t>
            </a:r>
            <a:r>
              <a:rPr lang="ko-KR" altLang="en-US" dirty="0" smtClean="0"/>
              <a:t>로 </a:t>
            </a:r>
            <a:r>
              <a:rPr lang="en-US" altLang="ko-KR" dirty="0" smtClean="0"/>
              <a:t>3</a:t>
            </a:r>
            <a:r>
              <a:rPr lang="ko-KR" altLang="en-US" dirty="0" smtClean="0"/>
              <a:t>차례 입원</a:t>
            </a:r>
            <a:endParaRPr lang="en-US" altLang="ko-KR" dirty="0" smtClean="0"/>
          </a:p>
          <a:p>
            <a:pPr>
              <a:buNone/>
            </a:pPr>
            <a:r>
              <a:rPr lang="en-US" altLang="ko-KR" dirty="0" smtClean="0"/>
              <a:t>    Bronchial and </a:t>
            </a:r>
            <a:r>
              <a:rPr lang="en-US" altLang="ko-KR" dirty="0" err="1" smtClean="0"/>
              <a:t>intercostal</a:t>
            </a:r>
            <a:r>
              <a:rPr lang="en-US" altLang="ko-KR" dirty="0" smtClean="0"/>
              <a:t> arteries </a:t>
            </a:r>
            <a:r>
              <a:rPr lang="en-US" altLang="ko-KR" dirty="0" err="1" smtClean="0"/>
              <a:t>embolization</a:t>
            </a:r>
            <a:r>
              <a:rPr lang="en-US" altLang="ko-KR" dirty="0" smtClean="0"/>
              <a:t>: 3 times</a:t>
            </a:r>
          </a:p>
          <a:p>
            <a:pPr>
              <a:buFont typeface="Wingdings" pitchFamily="2" charset="2"/>
              <a:buChar char="ü"/>
            </a:pPr>
            <a:endParaRPr lang="en-US" altLang="ko-KR" dirty="0" smtClean="0"/>
          </a:p>
          <a:p>
            <a:pPr>
              <a:buFont typeface="Wingdings" pitchFamily="2" charset="2"/>
              <a:buChar char="ü"/>
            </a:pPr>
            <a:r>
              <a:rPr lang="en-US" altLang="ko-KR" dirty="0" smtClean="0"/>
              <a:t>Lab.</a:t>
            </a:r>
          </a:p>
          <a:p>
            <a:pPr>
              <a:buNone/>
            </a:pPr>
            <a:r>
              <a:rPr lang="en-US" altLang="ko-KR" dirty="0" smtClean="0"/>
              <a:t>    :  WBC: 17100, </a:t>
            </a:r>
            <a:r>
              <a:rPr lang="en-US" altLang="ko-KR" dirty="0" err="1" smtClean="0"/>
              <a:t>Hgb</a:t>
            </a:r>
            <a:r>
              <a:rPr lang="en-US" altLang="ko-KR" dirty="0" smtClean="0"/>
              <a:t>: 10.7 CRP: 33.6</a:t>
            </a:r>
            <a:endParaRPr lang="ko-KR" altLang="en-US" dirty="0"/>
          </a:p>
        </p:txBody>
      </p:sp>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내문서\대한흉부외과학\2010추계전공의 연수\유삼석CXR1.jpg"/>
          <p:cNvPicPr>
            <a:picLocks noChangeAspect="1" noChangeArrowheads="1"/>
          </p:cNvPicPr>
          <p:nvPr/>
        </p:nvPicPr>
        <p:blipFill>
          <a:blip r:embed="rId2" cstate="email"/>
          <a:srcRect/>
          <a:stretch>
            <a:fillRect/>
          </a:stretch>
        </p:blipFill>
        <p:spPr bwMode="auto">
          <a:xfrm>
            <a:off x="539552" y="260648"/>
            <a:ext cx="2603570" cy="3166046"/>
          </a:xfrm>
          <a:prstGeom prst="rect">
            <a:avLst/>
          </a:prstGeom>
          <a:noFill/>
        </p:spPr>
      </p:pic>
      <p:pic>
        <p:nvPicPr>
          <p:cNvPr id="5123" name="Picture 3" descr="E:\내문서\대한흉부외과학\2010추계전공의 연수\유삼석CT2.jpg"/>
          <p:cNvPicPr>
            <a:picLocks noChangeAspect="1" noChangeArrowheads="1"/>
          </p:cNvPicPr>
          <p:nvPr/>
        </p:nvPicPr>
        <p:blipFill>
          <a:blip r:embed="rId3" cstate="email"/>
          <a:srcRect/>
          <a:stretch>
            <a:fillRect/>
          </a:stretch>
        </p:blipFill>
        <p:spPr bwMode="auto">
          <a:xfrm>
            <a:off x="5652120" y="260648"/>
            <a:ext cx="3121025" cy="3121025"/>
          </a:xfrm>
          <a:prstGeom prst="rect">
            <a:avLst/>
          </a:prstGeom>
          <a:noFill/>
        </p:spPr>
      </p:pic>
      <p:pic>
        <p:nvPicPr>
          <p:cNvPr id="5124" name="Picture 4" descr="E:\내문서\대한흉부외과학\2010추계전공의 연수\유삼석CT3.jpg"/>
          <p:cNvPicPr>
            <a:picLocks noChangeAspect="1" noChangeArrowheads="1"/>
          </p:cNvPicPr>
          <p:nvPr/>
        </p:nvPicPr>
        <p:blipFill>
          <a:blip r:embed="rId4" cstate="email"/>
          <a:srcRect/>
          <a:stretch>
            <a:fillRect/>
          </a:stretch>
        </p:blipFill>
        <p:spPr bwMode="auto">
          <a:xfrm>
            <a:off x="5652120" y="3501008"/>
            <a:ext cx="3121025" cy="3121025"/>
          </a:xfrm>
          <a:prstGeom prst="rect">
            <a:avLst/>
          </a:prstGeom>
          <a:noFill/>
        </p:spPr>
      </p:pic>
      <p:pic>
        <p:nvPicPr>
          <p:cNvPr id="5125" name="Picture 5" descr="E:\내문서\대한흉부외과학\2010추계전공의 연수\유삼석CT1.jpg"/>
          <p:cNvPicPr>
            <a:picLocks noChangeAspect="1" noChangeArrowheads="1"/>
          </p:cNvPicPr>
          <p:nvPr/>
        </p:nvPicPr>
        <p:blipFill>
          <a:blip r:embed="rId5" cstate="email"/>
          <a:srcRect/>
          <a:stretch>
            <a:fillRect/>
          </a:stretch>
        </p:blipFill>
        <p:spPr bwMode="auto">
          <a:xfrm>
            <a:off x="251520" y="3501008"/>
            <a:ext cx="3121025" cy="3121025"/>
          </a:xfrm>
          <a:prstGeom prst="rect">
            <a:avLst/>
          </a:prstGeom>
          <a:noFill/>
        </p:spPr>
      </p:pic>
      <p:sp>
        <p:nvSpPr>
          <p:cNvPr id="8" name="직사각형 7"/>
          <p:cNvSpPr/>
          <p:nvPr/>
        </p:nvSpPr>
        <p:spPr>
          <a:xfrm>
            <a:off x="2267744" y="3284984"/>
            <a:ext cx="5472608" cy="923330"/>
          </a:xfrm>
          <a:prstGeom prst="rect">
            <a:avLst/>
          </a:prstGeom>
          <a:solidFill>
            <a:srgbClr val="7030A0">
              <a:alpha val="50000"/>
            </a:srgbClr>
          </a:solidFill>
        </p:spPr>
        <p:txBody>
          <a:bodyPr wrap="square">
            <a:spAutoFit/>
          </a:bodyPr>
          <a:lstStyle/>
          <a:p>
            <a:r>
              <a:rPr lang="en-US" altLang="ko-KR" dirty="0" smtClean="0">
                <a:solidFill>
                  <a:srgbClr val="FFFF00"/>
                </a:solidFill>
              </a:rPr>
              <a:t> . Large </a:t>
            </a:r>
            <a:r>
              <a:rPr lang="en-US" altLang="ko-KR" dirty="0" err="1" smtClean="0">
                <a:solidFill>
                  <a:srgbClr val="FFFF00"/>
                </a:solidFill>
              </a:rPr>
              <a:t>cavitary</a:t>
            </a:r>
            <a:r>
              <a:rPr lang="en-US" altLang="ko-KR" dirty="0" smtClean="0">
                <a:solidFill>
                  <a:srgbClr val="FFFF00"/>
                </a:solidFill>
              </a:rPr>
              <a:t> lesion</a:t>
            </a:r>
          </a:p>
          <a:p>
            <a:r>
              <a:rPr lang="en-US" altLang="ko-KR" dirty="0" smtClean="0">
                <a:solidFill>
                  <a:srgbClr val="FFFF00"/>
                </a:solidFill>
              </a:rPr>
              <a:t>  ; </a:t>
            </a:r>
            <a:r>
              <a:rPr lang="en-US" altLang="ko-KR" dirty="0" err="1" smtClean="0">
                <a:solidFill>
                  <a:srgbClr val="FFFF00"/>
                </a:solidFill>
              </a:rPr>
              <a:t>DDx</a:t>
            </a:r>
            <a:r>
              <a:rPr lang="en-US" altLang="ko-KR" dirty="0" smtClean="0">
                <a:solidFill>
                  <a:srgbClr val="FFFF00"/>
                </a:solidFill>
              </a:rPr>
              <a:t> reactivated TB, chronic necrotizing </a:t>
            </a:r>
            <a:r>
              <a:rPr lang="en-US" altLang="ko-KR" dirty="0" err="1" smtClean="0">
                <a:solidFill>
                  <a:srgbClr val="FFFF00"/>
                </a:solidFill>
              </a:rPr>
              <a:t>aspergillosis</a:t>
            </a:r>
            <a:endParaRPr lang="en-US" altLang="ko-KR" dirty="0" smtClean="0">
              <a:solidFill>
                <a:srgbClr val="FFFF00"/>
              </a:solidFill>
            </a:endParaRPr>
          </a:p>
          <a:p>
            <a:r>
              <a:rPr lang="en-US" altLang="ko-KR" dirty="0" smtClean="0">
                <a:solidFill>
                  <a:srgbClr val="FFFF00"/>
                </a:solidFill>
              </a:rPr>
              <a:t>. Obstruction of RUL bronchus</a:t>
            </a:r>
          </a:p>
        </p:txBody>
      </p:sp>
      <p:sp>
        <p:nvSpPr>
          <p:cNvPr id="7" name="바닥글 개체 틀 6"/>
          <p:cNvSpPr>
            <a:spLocks noGrp="1"/>
          </p:cNvSpPr>
          <p:nvPr>
            <p:ph type="ftr" sz="quarter" idx="11"/>
          </p:nvPr>
        </p:nvSpPr>
        <p:spPr>
          <a:xfrm>
            <a:off x="3124200" y="6376243"/>
            <a:ext cx="2895600" cy="365125"/>
          </a:xfrm>
        </p:spPr>
        <p:txBody>
          <a:bodyPr/>
          <a:lstStyle/>
          <a:p>
            <a:r>
              <a:rPr lang="en-US" altLang="ko-KR" dirty="0" smtClean="0"/>
              <a:t>2012</a:t>
            </a:r>
            <a:r>
              <a:rPr lang="ko-KR" altLang="en-US" dirty="0" smtClean="0"/>
              <a:t>년 제 </a:t>
            </a:r>
            <a:r>
              <a:rPr lang="en-US" altLang="ko-KR" dirty="0" smtClean="0"/>
              <a:t>5</a:t>
            </a:r>
            <a:r>
              <a:rPr lang="ko-KR" altLang="en-US" dirty="0" smtClean="0"/>
              <a:t>차 전공의 학술세미나</a:t>
            </a:r>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chemeClr val="tx2">
                    <a:lumMod val="50000"/>
                  </a:schemeClr>
                </a:solidFill>
              </a:rPr>
              <a:t>Operation</a:t>
            </a:r>
            <a:endParaRPr lang="ko-KR" altLang="en-US" b="1" dirty="0">
              <a:solidFill>
                <a:schemeClr val="tx2">
                  <a:lumMod val="50000"/>
                </a:schemeClr>
              </a:solidFill>
            </a:endParaRPr>
          </a:p>
        </p:txBody>
      </p:sp>
      <p:pic>
        <p:nvPicPr>
          <p:cNvPr id="6" name="유삼석완성.wmv">
            <a:hlinkClick r:id="" action="ppaction://media"/>
          </p:cNvPr>
          <p:cNvPicPr>
            <a:picLocks noGrp="1" noRot="1" noChangeAspect="1"/>
          </p:cNvPicPr>
          <p:nvPr>
            <p:ph idx="1"/>
            <a:videoFile r:link="rId1"/>
          </p:nvPr>
        </p:nvPicPr>
        <p:blipFill>
          <a:blip r:embed="rId3" cstate="email"/>
          <a:stretch>
            <a:fillRect/>
          </a:stretch>
        </p:blipFill>
        <p:spPr>
          <a:xfrm>
            <a:off x="323528" y="1412776"/>
            <a:ext cx="8386814" cy="4752528"/>
          </a:xfrm>
          <a:prstGeom prst="rect">
            <a:avLst/>
          </a:prstGeom>
        </p:spPr>
      </p:pic>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2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b="1" dirty="0" smtClean="0">
                <a:solidFill>
                  <a:srgbClr val="00B0F0"/>
                </a:solidFill>
              </a:rPr>
              <a:t>CASE 1</a:t>
            </a:r>
            <a:endParaRPr lang="ko-KR" altLang="en-US" b="1" dirty="0">
              <a:solidFill>
                <a:srgbClr val="00B0F0"/>
              </a:solidFill>
            </a:endParaRPr>
          </a:p>
        </p:txBody>
      </p:sp>
      <p:sp>
        <p:nvSpPr>
          <p:cNvPr id="3" name="내용 개체 틀 2"/>
          <p:cNvSpPr>
            <a:spLocks noGrp="1"/>
          </p:cNvSpPr>
          <p:nvPr>
            <p:ph idx="1"/>
          </p:nvPr>
        </p:nvSpPr>
        <p:spPr/>
        <p:txBody>
          <a:bodyPr/>
          <a:lstStyle/>
          <a:p>
            <a:pPr>
              <a:buFont typeface="Wingdings" pitchFamily="2" charset="2"/>
              <a:buChar char="ü"/>
            </a:pPr>
            <a:r>
              <a:rPr lang="en-US" altLang="ko-KR" dirty="0" smtClean="0"/>
              <a:t>M/33</a:t>
            </a:r>
          </a:p>
          <a:p>
            <a:pPr>
              <a:buFont typeface="Wingdings" pitchFamily="2" charset="2"/>
              <a:buChar char="ü"/>
            </a:pPr>
            <a:endParaRPr lang="en-US" altLang="ko-KR" dirty="0" smtClean="0"/>
          </a:p>
          <a:p>
            <a:pPr>
              <a:buFont typeface="Wingdings" pitchFamily="2" charset="2"/>
              <a:buChar char="ü"/>
            </a:pPr>
            <a:r>
              <a:rPr lang="en-US" altLang="ko-KR" dirty="0" smtClean="0"/>
              <a:t>Symptoms </a:t>
            </a:r>
          </a:p>
          <a:p>
            <a:pPr>
              <a:buNone/>
            </a:pPr>
            <a:r>
              <a:rPr lang="en-US" altLang="ko-KR" dirty="0" smtClean="0"/>
              <a:t>   : Cough, sputum (onset: 2~3 weeks ago)</a:t>
            </a:r>
          </a:p>
          <a:p>
            <a:pPr>
              <a:buNone/>
            </a:pPr>
            <a:endParaRPr lang="en-US" altLang="ko-KR" dirty="0" smtClean="0"/>
          </a:p>
          <a:p>
            <a:pPr>
              <a:buFont typeface="Wingdings" pitchFamily="2" charset="2"/>
              <a:buChar char="ü"/>
            </a:pPr>
            <a:r>
              <a:rPr lang="en-US" altLang="ko-KR" dirty="0" smtClean="0"/>
              <a:t>Lab.</a:t>
            </a:r>
          </a:p>
          <a:p>
            <a:pPr>
              <a:buNone/>
            </a:pPr>
            <a:r>
              <a:rPr lang="en-US" altLang="ko-KR" dirty="0" smtClean="0"/>
              <a:t>   :  WBC: 7100, CRP: 9.99, Sputum culture: (-)</a:t>
            </a:r>
            <a:endParaRPr lang="ko-KR" altLang="en-US" dirty="0"/>
          </a:p>
        </p:txBody>
      </p:sp>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내문서\대한흉부외과학\2010추계전공의 연수\09.10.4유삼석(1200143) Hematoma removal\003.bmp"/>
          <p:cNvPicPr>
            <a:picLocks noChangeAspect="1" noChangeArrowheads="1"/>
          </p:cNvPicPr>
          <p:nvPr/>
        </p:nvPicPr>
        <p:blipFill>
          <a:blip r:embed="rId2" cstate="email"/>
          <a:srcRect l="-2526" t="-4865" r="-2526" b="-4865"/>
          <a:stretch>
            <a:fillRect/>
          </a:stretch>
        </p:blipFill>
        <p:spPr bwMode="auto">
          <a:xfrm>
            <a:off x="-108520" y="3429000"/>
            <a:ext cx="4308801" cy="3600000"/>
          </a:xfrm>
          <a:prstGeom prst="rect">
            <a:avLst/>
          </a:prstGeom>
          <a:noFill/>
        </p:spPr>
      </p:pic>
      <p:pic>
        <p:nvPicPr>
          <p:cNvPr id="1027" name="Picture 3" descr="E:\내문서\대한흉부외과학\2010추계전공의 연수\09.10.4유삼석(1200143) Hematoma removal\005.bmp"/>
          <p:cNvPicPr>
            <a:picLocks noChangeAspect="1" noChangeArrowheads="1"/>
          </p:cNvPicPr>
          <p:nvPr/>
        </p:nvPicPr>
        <p:blipFill>
          <a:blip r:embed="rId3" cstate="email"/>
          <a:srcRect l="-2526" t="-4865" r="-2526" b="-4865"/>
          <a:stretch>
            <a:fillRect/>
          </a:stretch>
        </p:blipFill>
        <p:spPr bwMode="auto">
          <a:xfrm>
            <a:off x="4932040" y="-171400"/>
            <a:ext cx="4308798" cy="3600000"/>
          </a:xfrm>
          <a:prstGeom prst="rect">
            <a:avLst/>
          </a:prstGeom>
          <a:noFill/>
        </p:spPr>
      </p:pic>
      <p:pic>
        <p:nvPicPr>
          <p:cNvPr id="1028" name="Picture 4" descr="E:\내문서\대한흉부외과학\2010추계전공의 연수\09.10.4유삼석(1200143) Hematoma removal\008.bmp"/>
          <p:cNvPicPr>
            <a:picLocks noChangeAspect="1" noChangeArrowheads="1"/>
          </p:cNvPicPr>
          <p:nvPr/>
        </p:nvPicPr>
        <p:blipFill>
          <a:blip r:embed="rId4" cstate="email"/>
          <a:srcRect l="-2526" t="-4865" r="-2526" b="-4865"/>
          <a:stretch>
            <a:fillRect/>
          </a:stretch>
        </p:blipFill>
        <p:spPr bwMode="auto">
          <a:xfrm>
            <a:off x="4932040" y="3356992"/>
            <a:ext cx="4308801" cy="3600000"/>
          </a:xfrm>
          <a:prstGeom prst="rect">
            <a:avLst/>
          </a:prstGeom>
          <a:noFill/>
        </p:spPr>
      </p:pic>
      <p:pic>
        <p:nvPicPr>
          <p:cNvPr id="1029" name="Picture 5" descr="E:\내문서\대한흉부외과학\2010추계전공의 연수\09.10.4유삼석(1200143) Hematoma removal\004.bmp"/>
          <p:cNvPicPr>
            <a:picLocks noChangeAspect="1" noChangeArrowheads="1"/>
          </p:cNvPicPr>
          <p:nvPr/>
        </p:nvPicPr>
        <p:blipFill>
          <a:blip r:embed="rId5" cstate="email"/>
          <a:srcRect l="-2526" t="-4865" r="-2526" b="-4865"/>
          <a:stretch>
            <a:fillRect/>
          </a:stretch>
        </p:blipFill>
        <p:spPr bwMode="auto">
          <a:xfrm>
            <a:off x="-115495" y="-177656"/>
            <a:ext cx="4308799" cy="3600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err="1" smtClean="0">
                <a:solidFill>
                  <a:srgbClr val="FF0000"/>
                </a:solidFill>
              </a:rPr>
              <a:t>Aspergillosis</a:t>
            </a:r>
            <a:endParaRPr lang="ko-KR" altLang="en-US" b="1" dirty="0">
              <a:solidFill>
                <a:srgbClr val="FF0000"/>
              </a:solidFill>
            </a:endParaRPr>
          </a:p>
        </p:txBody>
      </p:sp>
      <p:sp>
        <p:nvSpPr>
          <p:cNvPr id="3" name="내용 개체 틀 2"/>
          <p:cNvSpPr>
            <a:spLocks noGrp="1"/>
          </p:cNvSpPr>
          <p:nvPr>
            <p:ph idx="1"/>
          </p:nvPr>
        </p:nvSpPr>
        <p:spPr>
          <a:xfrm>
            <a:off x="457200" y="1340768"/>
            <a:ext cx="8229600" cy="4785395"/>
          </a:xfrm>
        </p:spPr>
        <p:txBody>
          <a:bodyPr>
            <a:normAutofit fontScale="55000" lnSpcReduction="20000"/>
          </a:bodyPr>
          <a:lstStyle/>
          <a:p>
            <a:pPr>
              <a:buFont typeface="Wingdings" pitchFamily="2" charset="2"/>
              <a:buChar char="Ø"/>
            </a:pPr>
            <a:r>
              <a:rPr lang="en-US" altLang="ko-KR" dirty="0" err="1" smtClean="0"/>
              <a:t>Aspergillus</a:t>
            </a:r>
            <a:r>
              <a:rPr lang="en-US" altLang="ko-KR" dirty="0" smtClean="0"/>
              <a:t>: Ubiquitous fungal genus</a:t>
            </a:r>
          </a:p>
          <a:p>
            <a:pPr>
              <a:buFont typeface="Wingdings" pitchFamily="2" charset="2"/>
              <a:buChar char="Ø"/>
            </a:pPr>
            <a:endParaRPr lang="en-US" altLang="ko-KR" dirty="0" smtClean="0"/>
          </a:p>
          <a:p>
            <a:pPr>
              <a:buFont typeface="Wingdings" pitchFamily="2" charset="2"/>
              <a:buChar char="Ø"/>
            </a:pPr>
            <a:r>
              <a:rPr lang="en-US" altLang="ko-KR" dirty="0" smtClean="0"/>
              <a:t>M/C antecedent: tuberculosis</a:t>
            </a:r>
          </a:p>
          <a:p>
            <a:pPr>
              <a:buFont typeface="Wingdings" pitchFamily="2" charset="2"/>
              <a:buChar char="Ø"/>
            </a:pPr>
            <a:endParaRPr lang="en-US" altLang="ko-KR" dirty="0" smtClean="0"/>
          </a:p>
          <a:p>
            <a:pPr>
              <a:buFont typeface="Wingdings" pitchFamily="2" charset="2"/>
              <a:buChar char="Ø"/>
            </a:pPr>
            <a:r>
              <a:rPr lang="en-US" altLang="ko-KR" dirty="0" smtClean="0">
                <a:solidFill>
                  <a:srgbClr val="92D050"/>
                </a:solidFill>
              </a:rPr>
              <a:t>Clinical </a:t>
            </a:r>
            <a:r>
              <a:rPr lang="en-US" altLang="ko-KR" dirty="0" err="1" smtClean="0">
                <a:solidFill>
                  <a:srgbClr val="92D050"/>
                </a:solidFill>
              </a:rPr>
              <a:t>manifestrations</a:t>
            </a:r>
            <a:endParaRPr lang="en-US" altLang="ko-KR" dirty="0" smtClean="0">
              <a:solidFill>
                <a:srgbClr val="92D050"/>
              </a:solidFill>
            </a:endParaRPr>
          </a:p>
          <a:p>
            <a:pPr indent="12700">
              <a:buAutoNum type="arabicPeriod"/>
            </a:pPr>
            <a:r>
              <a:rPr lang="en-US" altLang="ko-KR" dirty="0" smtClean="0">
                <a:solidFill>
                  <a:srgbClr val="FFC000"/>
                </a:solidFill>
              </a:rPr>
              <a:t>Localized form</a:t>
            </a:r>
          </a:p>
          <a:p>
            <a:pPr marL="541338" indent="0"/>
            <a:r>
              <a:rPr lang="en-US" altLang="ko-KR" dirty="0" smtClean="0"/>
              <a:t>  Saprophytic disease, </a:t>
            </a:r>
            <a:r>
              <a:rPr lang="en-US" altLang="ko-KR" dirty="0" err="1" smtClean="0"/>
              <a:t>aspergilloma</a:t>
            </a:r>
            <a:r>
              <a:rPr lang="en-US" altLang="ko-KR" dirty="0" smtClean="0"/>
              <a:t>, </a:t>
            </a:r>
            <a:r>
              <a:rPr lang="en-US" altLang="ko-KR" dirty="0" err="1" smtClean="0"/>
              <a:t>mycetoma</a:t>
            </a:r>
            <a:endParaRPr lang="en-US" altLang="ko-KR" dirty="0" smtClean="0"/>
          </a:p>
          <a:p>
            <a:pPr marL="541338" indent="0"/>
            <a:r>
              <a:rPr lang="en-US" altLang="ko-KR" dirty="0" smtClean="0"/>
              <a:t>  Opportunistic infection in individuals with underlying lung disease</a:t>
            </a:r>
          </a:p>
          <a:p>
            <a:pPr marL="541338" indent="0"/>
            <a:r>
              <a:rPr lang="en-US" altLang="ko-KR" dirty="0" smtClean="0"/>
              <a:t>  Colonizing of preexisting </a:t>
            </a:r>
            <a:r>
              <a:rPr lang="en-US" altLang="ko-KR" dirty="0" err="1" smtClean="0"/>
              <a:t>parenchymal</a:t>
            </a:r>
            <a:r>
              <a:rPr lang="en-US" altLang="ko-KR" dirty="0" smtClean="0"/>
              <a:t> cavity</a:t>
            </a:r>
          </a:p>
          <a:p>
            <a:pPr marL="541338" indent="0"/>
            <a:r>
              <a:rPr lang="en-US" altLang="ko-KR" dirty="0" smtClean="0"/>
              <a:t>  Formation of tangled mass of </a:t>
            </a:r>
            <a:r>
              <a:rPr lang="en-US" altLang="ko-KR" dirty="0" err="1" smtClean="0"/>
              <a:t>hyphae</a:t>
            </a:r>
            <a:r>
              <a:rPr lang="en-US" altLang="ko-KR" dirty="0" smtClean="0"/>
              <a:t>, blood element, debris in the cavity</a:t>
            </a:r>
          </a:p>
          <a:p>
            <a:pPr indent="12700">
              <a:buNone/>
            </a:pPr>
            <a:endParaRPr lang="en-US" altLang="ko-KR" dirty="0" smtClean="0"/>
          </a:p>
          <a:p>
            <a:pPr indent="12700">
              <a:buNone/>
            </a:pPr>
            <a:r>
              <a:rPr lang="en-US" altLang="ko-KR" dirty="0" smtClean="0">
                <a:solidFill>
                  <a:srgbClr val="FFC000"/>
                </a:solidFill>
              </a:rPr>
              <a:t>2. Allergic </a:t>
            </a:r>
            <a:r>
              <a:rPr lang="en-US" altLang="ko-KR" dirty="0" err="1" smtClean="0">
                <a:solidFill>
                  <a:srgbClr val="FFC000"/>
                </a:solidFill>
              </a:rPr>
              <a:t>bronchopulmonary</a:t>
            </a:r>
            <a:r>
              <a:rPr lang="en-US" altLang="ko-KR" dirty="0" smtClean="0">
                <a:solidFill>
                  <a:srgbClr val="FFC000"/>
                </a:solidFill>
              </a:rPr>
              <a:t> </a:t>
            </a:r>
            <a:r>
              <a:rPr lang="en-US" altLang="ko-KR" dirty="0" err="1" smtClean="0">
                <a:solidFill>
                  <a:srgbClr val="FFC000"/>
                </a:solidFill>
              </a:rPr>
              <a:t>aspergillosis</a:t>
            </a:r>
            <a:endParaRPr lang="en-US" altLang="ko-KR" dirty="0" smtClean="0">
              <a:solidFill>
                <a:srgbClr val="FFC000"/>
              </a:solidFill>
            </a:endParaRPr>
          </a:p>
          <a:p>
            <a:pPr marL="541338" indent="0"/>
            <a:r>
              <a:rPr lang="en-US" altLang="ko-KR" dirty="0" smtClean="0"/>
              <a:t>  Complex immunologic reaction of the host to noninvasive </a:t>
            </a:r>
            <a:r>
              <a:rPr lang="en-US" altLang="ko-KR" dirty="0" err="1" smtClean="0"/>
              <a:t>aspergillus</a:t>
            </a:r>
            <a:r>
              <a:rPr lang="en-US" altLang="ko-KR" dirty="0" smtClean="0"/>
              <a:t> species</a:t>
            </a:r>
          </a:p>
          <a:p>
            <a:pPr marL="541338" indent="0"/>
            <a:r>
              <a:rPr lang="en-US" altLang="ko-KR" dirty="0" smtClean="0"/>
              <a:t>  Productive cough, fever, episodic wheezing, variable pulmonary </a:t>
            </a:r>
            <a:r>
              <a:rPr lang="en-US" altLang="ko-KR" dirty="0" err="1" smtClean="0"/>
              <a:t>infltrates</a:t>
            </a:r>
            <a:r>
              <a:rPr lang="en-US" altLang="ko-KR" dirty="0" smtClean="0"/>
              <a:t>,</a:t>
            </a:r>
          </a:p>
          <a:p>
            <a:pPr marL="541338" indent="0">
              <a:buNone/>
            </a:pPr>
            <a:r>
              <a:rPr lang="en-US" altLang="ko-KR" dirty="0" smtClean="0"/>
              <a:t>   </a:t>
            </a:r>
            <a:r>
              <a:rPr lang="en-US" altLang="ko-KR" dirty="0" err="1" smtClean="0"/>
              <a:t>eosinophillia</a:t>
            </a:r>
            <a:r>
              <a:rPr lang="en-US" altLang="ko-KR" dirty="0" smtClean="0"/>
              <a:t>, elevated </a:t>
            </a:r>
            <a:r>
              <a:rPr lang="en-US" altLang="ko-KR" dirty="0" err="1" smtClean="0"/>
              <a:t>IgE</a:t>
            </a:r>
            <a:r>
              <a:rPr lang="en-US" altLang="ko-KR" dirty="0" smtClean="0"/>
              <a:t> antibody to </a:t>
            </a:r>
            <a:r>
              <a:rPr lang="en-US" altLang="ko-KR" dirty="0" err="1" smtClean="0"/>
              <a:t>Aspergillus</a:t>
            </a:r>
            <a:endParaRPr lang="en-US" altLang="ko-KR" dirty="0" smtClean="0"/>
          </a:p>
          <a:p>
            <a:pPr indent="12700">
              <a:buNone/>
            </a:pPr>
            <a:endParaRPr lang="en-US" altLang="ko-KR" dirty="0" smtClean="0"/>
          </a:p>
          <a:p>
            <a:pPr indent="12700">
              <a:buNone/>
            </a:pPr>
            <a:r>
              <a:rPr lang="en-US" altLang="ko-KR" dirty="0" smtClean="0">
                <a:solidFill>
                  <a:srgbClr val="FFC000"/>
                </a:solidFill>
              </a:rPr>
              <a:t>3. Disseminated form in </a:t>
            </a:r>
            <a:r>
              <a:rPr lang="en-US" altLang="ko-KR" dirty="0" err="1" smtClean="0">
                <a:solidFill>
                  <a:srgbClr val="FFC000"/>
                </a:solidFill>
              </a:rPr>
              <a:t>immunosuppressed</a:t>
            </a:r>
            <a:r>
              <a:rPr lang="en-US" altLang="ko-KR" dirty="0" smtClean="0">
                <a:solidFill>
                  <a:srgbClr val="FFC000"/>
                </a:solidFill>
              </a:rPr>
              <a:t> patients</a:t>
            </a:r>
            <a:endParaRPr lang="ko-KR" altLang="en-US" dirty="0">
              <a:solidFill>
                <a:srgbClr val="FFC000"/>
              </a:solidFill>
            </a:endParaRPr>
          </a:p>
        </p:txBody>
      </p:sp>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67544" y="476672"/>
            <a:ext cx="8229600" cy="5793507"/>
          </a:xfrm>
        </p:spPr>
        <p:txBody>
          <a:bodyPr>
            <a:normAutofit fontScale="77500" lnSpcReduction="20000"/>
          </a:bodyPr>
          <a:lstStyle/>
          <a:p>
            <a:pPr>
              <a:buFont typeface="Wingdings" pitchFamily="2" charset="2"/>
              <a:buChar char="Ø"/>
            </a:pPr>
            <a:r>
              <a:rPr lang="en-US" altLang="ko-KR" sz="3600" dirty="0" smtClean="0">
                <a:solidFill>
                  <a:srgbClr val="00B050"/>
                </a:solidFill>
              </a:rPr>
              <a:t>Diagnosis</a:t>
            </a:r>
          </a:p>
          <a:p>
            <a:pPr indent="12700"/>
            <a:r>
              <a:rPr lang="en-US" altLang="ko-KR" dirty="0" smtClean="0">
                <a:solidFill>
                  <a:srgbClr val="00B050"/>
                </a:solidFill>
              </a:rPr>
              <a:t> CXR </a:t>
            </a:r>
          </a:p>
          <a:p>
            <a:pPr>
              <a:buNone/>
            </a:pPr>
            <a:r>
              <a:rPr lang="en-US" altLang="ko-KR" dirty="0" smtClean="0">
                <a:solidFill>
                  <a:srgbClr val="FFC000"/>
                </a:solidFill>
              </a:rPr>
              <a:t>       Monod’s sign</a:t>
            </a:r>
            <a:r>
              <a:rPr lang="en-US" altLang="ko-KR" dirty="0" smtClean="0"/>
              <a:t>: round dense opacity occupying some or  most of the cavity and surrounded partially by a crescent of air in upper lung</a:t>
            </a:r>
          </a:p>
          <a:p>
            <a:pPr>
              <a:buNone/>
            </a:pPr>
            <a:endParaRPr lang="en-US" altLang="ko-KR" dirty="0" smtClean="0"/>
          </a:p>
          <a:p>
            <a:pPr indent="12700"/>
            <a:r>
              <a:rPr lang="en-US" altLang="ko-KR" dirty="0" smtClean="0">
                <a:solidFill>
                  <a:srgbClr val="00B050"/>
                </a:solidFill>
              </a:rPr>
              <a:t> CT</a:t>
            </a:r>
            <a:r>
              <a:rPr lang="en-US" altLang="ko-KR" dirty="0" smtClean="0"/>
              <a:t>: evaluating underlying pulmonary disease</a:t>
            </a:r>
          </a:p>
          <a:p>
            <a:pPr indent="12700"/>
            <a:endParaRPr lang="en-US" altLang="ko-KR" dirty="0" smtClean="0"/>
          </a:p>
          <a:p>
            <a:pPr indent="12700"/>
            <a:r>
              <a:rPr lang="en-US" altLang="ko-KR" dirty="0" smtClean="0">
                <a:solidFill>
                  <a:srgbClr val="00B050"/>
                </a:solidFill>
              </a:rPr>
              <a:t> Sputum</a:t>
            </a:r>
            <a:r>
              <a:rPr lang="en-US" altLang="ko-KR" dirty="0" smtClean="0"/>
              <a:t>: </a:t>
            </a:r>
            <a:r>
              <a:rPr lang="en-US" altLang="ko-KR" dirty="0" err="1" smtClean="0"/>
              <a:t>birefringent</a:t>
            </a:r>
            <a:r>
              <a:rPr lang="en-US" altLang="ko-KR" dirty="0" smtClean="0"/>
              <a:t> calcium </a:t>
            </a:r>
            <a:r>
              <a:rPr lang="en-US" altLang="ko-KR" dirty="0" err="1" smtClean="0"/>
              <a:t>oxylate</a:t>
            </a:r>
            <a:r>
              <a:rPr lang="en-US" altLang="ko-KR" dirty="0" smtClean="0"/>
              <a:t> crystal in polarizing light microscopy</a:t>
            </a:r>
          </a:p>
          <a:p>
            <a:pPr indent="12700"/>
            <a:endParaRPr lang="en-US" altLang="ko-KR" dirty="0" smtClean="0"/>
          </a:p>
          <a:p>
            <a:pPr indent="12700"/>
            <a:r>
              <a:rPr lang="en-US" altLang="ko-KR" dirty="0" smtClean="0">
                <a:solidFill>
                  <a:srgbClr val="00B050"/>
                </a:solidFill>
              </a:rPr>
              <a:t> </a:t>
            </a:r>
            <a:r>
              <a:rPr lang="en-US" altLang="ko-KR" dirty="0" err="1" smtClean="0">
                <a:solidFill>
                  <a:srgbClr val="00B050"/>
                </a:solidFill>
              </a:rPr>
              <a:t>Bronchoscopy</a:t>
            </a:r>
            <a:r>
              <a:rPr lang="en-US" altLang="ko-KR" dirty="0" smtClean="0">
                <a:solidFill>
                  <a:srgbClr val="00B050"/>
                </a:solidFill>
              </a:rPr>
              <a:t>: </a:t>
            </a:r>
            <a:r>
              <a:rPr lang="en-US" altLang="ko-KR" dirty="0" smtClean="0"/>
              <a:t>finding bleeding focus</a:t>
            </a:r>
          </a:p>
          <a:p>
            <a:pPr indent="12700"/>
            <a:endParaRPr lang="en-US" altLang="ko-KR" dirty="0" smtClean="0"/>
          </a:p>
          <a:p>
            <a:pPr indent="12700"/>
            <a:r>
              <a:rPr lang="en-US" altLang="ko-KR" dirty="0" smtClean="0"/>
              <a:t> </a:t>
            </a:r>
            <a:r>
              <a:rPr lang="en-US" altLang="ko-KR" dirty="0" smtClean="0">
                <a:solidFill>
                  <a:srgbClr val="00B050"/>
                </a:solidFill>
              </a:rPr>
              <a:t>Serologic test, skin test </a:t>
            </a:r>
            <a:r>
              <a:rPr lang="en-US" altLang="ko-KR" dirty="0" smtClean="0"/>
              <a:t>in patient with culture-negative</a:t>
            </a:r>
            <a:endParaRPr lang="ko-KR" altLang="en-US" dirty="0"/>
          </a:p>
        </p:txBody>
      </p:sp>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188640"/>
            <a:ext cx="8229600" cy="6408712"/>
          </a:xfrm>
        </p:spPr>
        <p:txBody>
          <a:bodyPr>
            <a:noAutofit/>
          </a:bodyPr>
          <a:lstStyle/>
          <a:p>
            <a:pPr>
              <a:buFont typeface="Wingdings" pitchFamily="2" charset="2"/>
              <a:buChar char="Ø"/>
            </a:pPr>
            <a:r>
              <a:rPr lang="en-US" altLang="ko-KR" sz="1800" dirty="0" smtClean="0">
                <a:solidFill>
                  <a:srgbClr val="00B050"/>
                </a:solidFill>
              </a:rPr>
              <a:t>Treatment</a:t>
            </a:r>
          </a:p>
          <a:p>
            <a:pPr indent="101600"/>
            <a:r>
              <a:rPr lang="en-US" altLang="ko-KR" sz="1600" dirty="0" smtClean="0"/>
              <a:t> </a:t>
            </a:r>
            <a:r>
              <a:rPr lang="en-US" altLang="ko-KR" sz="1600" dirty="0" err="1" smtClean="0"/>
              <a:t>Asymtomtic</a:t>
            </a:r>
            <a:r>
              <a:rPr lang="en-US" altLang="ko-KR" sz="1600" dirty="0" smtClean="0"/>
              <a:t> </a:t>
            </a:r>
            <a:r>
              <a:rPr lang="en-US" altLang="ko-KR" sz="1600" dirty="0" err="1" smtClean="0"/>
              <a:t>aspergilloma</a:t>
            </a:r>
            <a:endParaRPr lang="en-US" altLang="ko-KR" sz="1600" dirty="0" smtClean="0"/>
          </a:p>
          <a:p>
            <a:pPr indent="101600">
              <a:buNone/>
            </a:pPr>
            <a:r>
              <a:rPr lang="en-US" altLang="ko-KR" sz="1600" dirty="0" smtClean="0"/>
              <a:t> : Not require treatment unless the patient with mass of unknown cause of</a:t>
            </a:r>
          </a:p>
          <a:p>
            <a:pPr indent="101600">
              <a:buNone/>
            </a:pPr>
            <a:r>
              <a:rPr lang="en-US" altLang="ko-KR" sz="1600" dirty="0" smtClean="0"/>
              <a:t>   malignancy</a:t>
            </a:r>
          </a:p>
          <a:p>
            <a:endParaRPr lang="en-US" altLang="ko-KR" sz="1600" dirty="0" smtClean="0"/>
          </a:p>
          <a:p>
            <a:pPr indent="12700"/>
            <a:r>
              <a:rPr lang="en-US" altLang="ko-KR" sz="1600" dirty="0" smtClean="0"/>
              <a:t> Mild non-life threatening </a:t>
            </a:r>
            <a:r>
              <a:rPr lang="en-US" altLang="ko-KR" sz="1600" dirty="0" err="1" smtClean="0"/>
              <a:t>hemoptysis</a:t>
            </a:r>
            <a:endParaRPr lang="en-US" altLang="ko-KR" sz="1600" dirty="0" smtClean="0"/>
          </a:p>
          <a:p>
            <a:pPr indent="198438">
              <a:buNone/>
            </a:pPr>
            <a:r>
              <a:rPr lang="en-US" altLang="ko-KR" sz="1600" dirty="0" smtClean="0"/>
              <a:t>Conservative medical treatment</a:t>
            </a:r>
          </a:p>
          <a:p>
            <a:pPr indent="198438">
              <a:buNone/>
            </a:pPr>
            <a:r>
              <a:rPr lang="en-US" altLang="ko-KR" sz="1600" dirty="0" smtClean="0"/>
              <a:t>  : Oxygenation, humidification, cough suppressant, postural drainage, oral or</a:t>
            </a:r>
          </a:p>
          <a:p>
            <a:pPr indent="198438">
              <a:buNone/>
            </a:pPr>
            <a:r>
              <a:rPr lang="en-US" altLang="ko-KR" sz="1600" dirty="0" smtClean="0"/>
              <a:t>    intravenous antibiotics</a:t>
            </a:r>
          </a:p>
          <a:p>
            <a:pPr>
              <a:buFont typeface="Wingdings" pitchFamily="2" charset="2"/>
              <a:buChar char="Ø"/>
            </a:pPr>
            <a:endParaRPr lang="en-US" altLang="ko-KR" sz="1600" dirty="0" smtClean="0"/>
          </a:p>
          <a:p>
            <a:pPr indent="12700"/>
            <a:r>
              <a:rPr lang="en-US" altLang="ko-KR" sz="1600" dirty="0" smtClean="0"/>
              <a:t> More severe </a:t>
            </a:r>
            <a:r>
              <a:rPr lang="en-US" altLang="ko-KR" sz="1600" dirty="0" err="1" smtClean="0"/>
              <a:t>hemoptysis</a:t>
            </a:r>
            <a:endParaRPr lang="en-US" altLang="ko-KR" sz="1600" dirty="0" smtClean="0"/>
          </a:p>
          <a:p>
            <a:pPr marL="541338" indent="0">
              <a:buFont typeface="Wingdings" pitchFamily="2" charset="2"/>
              <a:buChar char="§"/>
            </a:pPr>
            <a:r>
              <a:rPr lang="en-US" altLang="ko-KR" sz="1600" dirty="0" smtClean="0"/>
              <a:t>Bronchial artery </a:t>
            </a:r>
            <a:r>
              <a:rPr lang="en-US" altLang="ko-KR" sz="1600" dirty="0" err="1" smtClean="0"/>
              <a:t>embolization</a:t>
            </a:r>
            <a:r>
              <a:rPr lang="en-US" altLang="ko-KR" sz="1600" dirty="0" smtClean="0"/>
              <a:t>: recur in more than 50%</a:t>
            </a:r>
          </a:p>
          <a:p>
            <a:pPr marL="541338" indent="0">
              <a:buFont typeface="Wingdings" pitchFamily="2" charset="2"/>
              <a:buChar char="§"/>
            </a:pPr>
            <a:r>
              <a:rPr lang="en-US" altLang="ko-KR" sz="1600" dirty="0" smtClean="0"/>
              <a:t>Systemic antifungal agent: not effective</a:t>
            </a:r>
          </a:p>
          <a:p>
            <a:pPr marL="541338" indent="0">
              <a:buFont typeface="Wingdings" pitchFamily="2" charset="2"/>
              <a:buChar char="§"/>
            </a:pPr>
            <a:r>
              <a:rPr lang="en-US" altLang="ko-KR" sz="1600" dirty="0" err="1" smtClean="0"/>
              <a:t>Endobronchial</a:t>
            </a:r>
            <a:r>
              <a:rPr lang="en-US" altLang="ko-KR" sz="1600" dirty="0" smtClean="0"/>
              <a:t> or </a:t>
            </a:r>
            <a:r>
              <a:rPr lang="en-US" altLang="ko-KR" sz="1600" dirty="0" err="1" smtClean="0"/>
              <a:t>intracavitary</a:t>
            </a:r>
            <a:r>
              <a:rPr lang="en-US" altLang="ko-KR" sz="1600" dirty="0" smtClean="0"/>
              <a:t> instillation of various antifungal agents</a:t>
            </a:r>
          </a:p>
          <a:p>
            <a:pPr marL="541338" indent="0">
              <a:buFont typeface="Wingdings" pitchFamily="2" charset="2"/>
              <a:buChar char="§"/>
            </a:pPr>
            <a:endParaRPr lang="en-US" altLang="ko-KR" sz="1600" dirty="0" smtClean="0"/>
          </a:p>
          <a:p>
            <a:pPr marL="541338" indent="0">
              <a:buFont typeface="Wingdings" pitchFamily="2" charset="2"/>
              <a:buChar char="§"/>
            </a:pPr>
            <a:r>
              <a:rPr lang="en-US" altLang="ko-KR" sz="1800" dirty="0" smtClean="0">
                <a:solidFill>
                  <a:srgbClr val="00B050"/>
                </a:solidFill>
              </a:rPr>
              <a:t>Indications for surgical resection</a:t>
            </a:r>
          </a:p>
          <a:p>
            <a:pPr marL="541338" indent="0">
              <a:buNone/>
            </a:pPr>
            <a:r>
              <a:rPr lang="en-US" altLang="ko-KR" sz="1600" dirty="0" smtClean="0"/>
              <a:t>   1.    Recurrent gross </a:t>
            </a:r>
            <a:r>
              <a:rPr lang="en-US" altLang="ko-KR" sz="1600" dirty="0" err="1" smtClean="0"/>
              <a:t>hemoptysis</a:t>
            </a:r>
            <a:r>
              <a:rPr lang="en-US" altLang="ko-KR" sz="1600" dirty="0" smtClean="0"/>
              <a:t/>
            </a:r>
            <a:br>
              <a:rPr lang="en-US" altLang="ko-KR" sz="1600" dirty="0" smtClean="0"/>
            </a:br>
            <a:r>
              <a:rPr lang="en-US" altLang="ko-KR" sz="1600" dirty="0" smtClean="0"/>
              <a:t>   2.    Life-threatening </a:t>
            </a:r>
            <a:r>
              <a:rPr lang="en-US" altLang="ko-KR" sz="1600" dirty="0" err="1" smtClean="0"/>
              <a:t>hemoptysis</a:t>
            </a:r>
            <a:r>
              <a:rPr lang="en-US" altLang="ko-KR" sz="1600" dirty="0" smtClean="0"/>
              <a:t/>
            </a:r>
            <a:br>
              <a:rPr lang="en-US" altLang="ko-KR" sz="1600" dirty="0" smtClean="0"/>
            </a:br>
            <a:r>
              <a:rPr lang="en-US" altLang="ko-KR" sz="1600" dirty="0" smtClean="0"/>
              <a:t>   3.    Chronic cough with systemic symptoms</a:t>
            </a:r>
            <a:br>
              <a:rPr lang="en-US" altLang="ko-KR" sz="1600" dirty="0" smtClean="0"/>
            </a:br>
            <a:r>
              <a:rPr lang="en-US" altLang="ko-KR" sz="1600" dirty="0" smtClean="0"/>
              <a:t>   4.    Progressive infiltrate surrounding the </a:t>
            </a:r>
            <a:r>
              <a:rPr lang="en-US" altLang="ko-KR" sz="1600" dirty="0" err="1" smtClean="0"/>
              <a:t>mycetoma</a:t>
            </a:r>
            <a:r>
              <a:rPr lang="en-US" altLang="ko-KR" sz="1600" dirty="0" smtClean="0"/>
              <a:t/>
            </a:r>
            <a:br>
              <a:rPr lang="en-US" altLang="ko-KR" sz="1600" dirty="0" smtClean="0"/>
            </a:br>
            <a:r>
              <a:rPr lang="en-US" altLang="ko-KR" sz="1600" dirty="0" smtClean="0"/>
              <a:t>   5.    The inability to rule out malignancy in an indeterminate mass</a:t>
            </a:r>
          </a:p>
          <a:p>
            <a:pPr marL="541338" indent="0">
              <a:buNone/>
            </a:pPr>
            <a:r>
              <a:rPr lang="en-US" altLang="ko-KR" sz="1600" dirty="0" smtClean="0"/>
              <a:t>   6.    Lung biopsy for diagnosis of invasive </a:t>
            </a:r>
            <a:r>
              <a:rPr lang="en-US" altLang="ko-KR" sz="1600" dirty="0" err="1" smtClean="0"/>
              <a:t>aspergillosis</a:t>
            </a:r>
            <a:r>
              <a:rPr lang="en-US" altLang="ko-KR" sz="1600" dirty="0" smtClean="0"/>
              <a:t/>
            </a:r>
            <a:br>
              <a:rPr lang="en-US" altLang="ko-KR" sz="1600" dirty="0" smtClean="0"/>
            </a:br>
            <a:endParaRPr lang="ko-KR" altLang="en-US" sz="1600" dirty="0"/>
          </a:p>
        </p:txBody>
      </p:sp>
      <p:sp>
        <p:nvSpPr>
          <p:cNvPr id="4" name="바닥글 개체 틀 3"/>
          <p:cNvSpPr>
            <a:spLocks noGrp="1"/>
          </p:cNvSpPr>
          <p:nvPr>
            <p:ph type="ftr" sz="quarter" idx="11"/>
          </p:nvPr>
        </p:nvSpPr>
        <p:spPr>
          <a:xfrm>
            <a:off x="3124200" y="6520259"/>
            <a:ext cx="2895600" cy="365125"/>
          </a:xfrm>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rgbClr val="0070C0"/>
                </a:solidFill>
              </a:rPr>
              <a:t>CASE 6</a:t>
            </a:r>
            <a:endParaRPr lang="ko-KR" altLang="en-US" b="1" dirty="0">
              <a:solidFill>
                <a:srgbClr val="0070C0"/>
              </a:solidFill>
            </a:endParaRPr>
          </a:p>
        </p:txBody>
      </p:sp>
      <p:sp>
        <p:nvSpPr>
          <p:cNvPr id="3" name="내용 개체 틀 2"/>
          <p:cNvSpPr>
            <a:spLocks noGrp="1"/>
          </p:cNvSpPr>
          <p:nvPr>
            <p:ph idx="1"/>
          </p:nvPr>
        </p:nvSpPr>
        <p:spPr/>
        <p:txBody>
          <a:bodyPr>
            <a:normAutofit lnSpcReduction="10000"/>
          </a:bodyPr>
          <a:lstStyle/>
          <a:p>
            <a:pPr>
              <a:buFont typeface="Wingdings" pitchFamily="2" charset="2"/>
              <a:buChar char="ü"/>
            </a:pPr>
            <a:r>
              <a:rPr lang="en-US" altLang="ko-KR" dirty="0" smtClean="0"/>
              <a:t>M/11</a:t>
            </a:r>
          </a:p>
          <a:p>
            <a:pPr>
              <a:buFont typeface="Wingdings" pitchFamily="2" charset="2"/>
              <a:buChar char="ü"/>
            </a:pPr>
            <a:endParaRPr lang="en-US" altLang="ko-KR" dirty="0" smtClean="0"/>
          </a:p>
          <a:p>
            <a:pPr>
              <a:buFont typeface="Wingdings" pitchFamily="2" charset="2"/>
              <a:buChar char="ü"/>
            </a:pPr>
            <a:r>
              <a:rPr lang="en-US" altLang="ko-KR" dirty="0" smtClean="0"/>
              <a:t>Symptom</a:t>
            </a:r>
          </a:p>
          <a:p>
            <a:pPr>
              <a:buNone/>
            </a:pPr>
            <a:r>
              <a:rPr lang="en-US" altLang="ko-KR" dirty="0" smtClean="0"/>
              <a:t>    : </a:t>
            </a:r>
            <a:r>
              <a:rPr lang="en-US" altLang="ko-KR" dirty="0" err="1" smtClean="0"/>
              <a:t>Dyspnea</a:t>
            </a:r>
            <a:r>
              <a:rPr lang="en-US" altLang="ko-KR" dirty="0" smtClean="0"/>
              <a:t>, cough, sputum (onset: 5 days ago)</a:t>
            </a:r>
          </a:p>
          <a:p>
            <a:pPr>
              <a:buNone/>
            </a:pPr>
            <a:endParaRPr lang="en-US" altLang="ko-KR" dirty="0" smtClean="0"/>
          </a:p>
          <a:p>
            <a:pPr>
              <a:buFont typeface="Wingdings" pitchFamily="2" charset="2"/>
              <a:buChar char="ü"/>
            </a:pPr>
            <a:r>
              <a:rPr lang="en-US" altLang="ko-KR" dirty="0" smtClean="0"/>
              <a:t>Lab.</a:t>
            </a:r>
          </a:p>
          <a:p>
            <a:pPr>
              <a:buNone/>
            </a:pPr>
            <a:r>
              <a:rPr lang="en-US" altLang="ko-KR" dirty="0" smtClean="0"/>
              <a:t>   : ABGA: 7.392 – 47.3mmHg, - 65.3mmHg – 85.1%</a:t>
            </a:r>
            <a:endParaRPr lang="ko-KR" altLang="en-US" dirty="0"/>
          </a:p>
        </p:txBody>
      </p:sp>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내문서\대한흉부외과학\2010추계전공의 연수\남궁경CXR1.jpg"/>
          <p:cNvPicPr>
            <a:picLocks noChangeAspect="1" noChangeArrowheads="1"/>
          </p:cNvPicPr>
          <p:nvPr/>
        </p:nvPicPr>
        <p:blipFill>
          <a:blip r:embed="rId2" cstate="email"/>
          <a:srcRect/>
          <a:stretch>
            <a:fillRect/>
          </a:stretch>
        </p:blipFill>
        <p:spPr bwMode="auto">
          <a:xfrm>
            <a:off x="467544" y="332656"/>
            <a:ext cx="3121200" cy="3121200"/>
          </a:xfrm>
          <a:prstGeom prst="rect">
            <a:avLst/>
          </a:prstGeom>
          <a:noFill/>
        </p:spPr>
      </p:pic>
      <p:pic>
        <p:nvPicPr>
          <p:cNvPr id="6148" name="Picture 4" descr="E:\내문서\대한흉부외과학\2010추계전공의 연수\남궁경CT2.jpg"/>
          <p:cNvPicPr>
            <a:picLocks noChangeAspect="1" noChangeArrowheads="1"/>
          </p:cNvPicPr>
          <p:nvPr/>
        </p:nvPicPr>
        <p:blipFill>
          <a:blip r:embed="rId3" cstate="email"/>
          <a:srcRect/>
          <a:stretch>
            <a:fillRect/>
          </a:stretch>
        </p:blipFill>
        <p:spPr bwMode="auto">
          <a:xfrm>
            <a:off x="5580112" y="332656"/>
            <a:ext cx="3121025" cy="3121025"/>
          </a:xfrm>
          <a:prstGeom prst="rect">
            <a:avLst/>
          </a:prstGeom>
          <a:noFill/>
        </p:spPr>
      </p:pic>
      <p:pic>
        <p:nvPicPr>
          <p:cNvPr id="6149" name="Picture 5" descr="E:\내문서\대한흉부외과학\2010추계전공의 연수\남궁경CT3.jpg"/>
          <p:cNvPicPr>
            <a:picLocks noChangeAspect="1" noChangeArrowheads="1"/>
          </p:cNvPicPr>
          <p:nvPr/>
        </p:nvPicPr>
        <p:blipFill>
          <a:blip r:embed="rId4" cstate="email"/>
          <a:srcRect/>
          <a:stretch>
            <a:fillRect/>
          </a:stretch>
        </p:blipFill>
        <p:spPr bwMode="auto">
          <a:xfrm>
            <a:off x="5580112" y="3429000"/>
            <a:ext cx="3121025" cy="3121025"/>
          </a:xfrm>
          <a:prstGeom prst="rect">
            <a:avLst/>
          </a:prstGeom>
          <a:noFill/>
        </p:spPr>
      </p:pic>
      <p:pic>
        <p:nvPicPr>
          <p:cNvPr id="6150" name="Picture 6" descr="E:\내문서\대한흉부외과학\2010추계전공의 연수\남궁경CT1.jpg"/>
          <p:cNvPicPr>
            <a:picLocks noChangeAspect="1" noChangeArrowheads="1"/>
          </p:cNvPicPr>
          <p:nvPr/>
        </p:nvPicPr>
        <p:blipFill>
          <a:blip r:embed="rId5" cstate="email"/>
          <a:srcRect/>
          <a:stretch>
            <a:fillRect/>
          </a:stretch>
        </p:blipFill>
        <p:spPr bwMode="auto">
          <a:xfrm>
            <a:off x="467544" y="3501008"/>
            <a:ext cx="3121025" cy="3121025"/>
          </a:xfrm>
          <a:prstGeom prst="rect">
            <a:avLst/>
          </a:prstGeom>
          <a:noFill/>
        </p:spPr>
      </p:pic>
      <p:sp>
        <p:nvSpPr>
          <p:cNvPr id="9" name="직사각형 8"/>
          <p:cNvSpPr/>
          <p:nvPr/>
        </p:nvSpPr>
        <p:spPr>
          <a:xfrm>
            <a:off x="2286000" y="2967335"/>
            <a:ext cx="4572000" cy="923330"/>
          </a:xfrm>
          <a:prstGeom prst="rect">
            <a:avLst/>
          </a:prstGeom>
          <a:solidFill>
            <a:srgbClr val="7030A0">
              <a:alpha val="50000"/>
            </a:srgbClr>
          </a:solidFill>
        </p:spPr>
        <p:txBody>
          <a:bodyPr>
            <a:spAutoFit/>
          </a:bodyPr>
          <a:lstStyle/>
          <a:p>
            <a:r>
              <a:rPr lang="en-US" altLang="ko-KR" dirty="0" smtClean="0">
                <a:solidFill>
                  <a:srgbClr val="FFFF00"/>
                </a:solidFill>
              </a:rPr>
              <a:t>Diffuse ground-glass opacities in both lungs, mildly aggravated; D/D Diffuse pneumonia, DAD pattern.</a:t>
            </a:r>
            <a:endParaRPr lang="ko-KR" alt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chemeClr val="tx2">
                    <a:lumMod val="50000"/>
                  </a:schemeClr>
                </a:solidFill>
              </a:rPr>
              <a:t>Operation</a:t>
            </a:r>
            <a:endParaRPr lang="ko-KR" altLang="en-US" b="1" dirty="0">
              <a:solidFill>
                <a:schemeClr val="tx2">
                  <a:lumMod val="50000"/>
                </a:schemeClr>
              </a:solidFill>
            </a:endParaRPr>
          </a:p>
        </p:txBody>
      </p:sp>
      <p:pic>
        <p:nvPicPr>
          <p:cNvPr id="5" name="남궁경(완성).wmv">
            <a:hlinkClick r:id="" action="ppaction://media"/>
          </p:cNvPr>
          <p:cNvPicPr>
            <a:picLocks noGrp="1" noRot="1" noChangeAspect="1"/>
          </p:cNvPicPr>
          <p:nvPr>
            <p:ph idx="1"/>
            <a:videoFile r:link="rId1"/>
          </p:nvPr>
        </p:nvPicPr>
        <p:blipFill>
          <a:blip r:embed="rId3" cstate="email"/>
          <a:stretch>
            <a:fillRect/>
          </a:stretch>
        </p:blipFill>
        <p:spPr>
          <a:xfrm>
            <a:off x="1524000" y="1576388"/>
            <a:ext cx="6096000" cy="4572000"/>
          </a:xfrm>
          <a:prstGeom prst="rect">
            <a:avLst/>
          </a:prstGeom>
        </p:spPr>
      </p:pic>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6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0"/>
            <a:ext cx="8229600" cy="1143000"/>
          </a:xfrm>
        </p:spPr>
        <p:txBody>
          <a:bodyPr/>
          <a:lstStyle/>
          <a:p>
            <a:r>
              <a:rPr lang="en-US" altLang="ko-KR" b="1" dirty="0" smtClean="0">
                <a:solidFill>
                  <a:srgbClr val="FF0000"/>
                </a:solidFill>
              </a:rPr>
              <a:t>Interstitial Lung Disease</a:t>
            </a:r>
            <a:endParaRPr lang="ko-KR" altLang="en-US" b="1" dirty="0">
              <a:solidFill>
                <a:srgbClr val="FF0000"/>
              </a:solidFill>
            </a:endParaRPr>
          </a:p>
        </p:txBody>
      </p:sp>
      <p:graphicFrame>
        <p:nvGraphicFramePr>
          <p:cNvPr id="4" name="내용 개체 틀 3"/>
          <p:cNvGraphicFramePr>
            <a:graphicFrameLocks noGrp="1"/>
          </p:cNvGraphicFramePr>
          <p:nvPr>
            <p:ph idx="1"/>
          </p:nvPr>
        </p:nvGraphicFramePr>
        <p:xfrm>
          <a:off x="179512" y="1340768"/>
          <a:ext cx="8712969" cy="4986383"/>
        </p:xfrm>
        <a:graphic>
          <a:graphicData uri="http://schemas.openxmlformats.org/drawingml/2006/table">
            <a:tbl>
              <a:tblPr/>
              <a:tblGrid>
                <a:gridCol w="2904323"/>
                <a:gridCol w="2904323"/>
                <a:gridCol w="2904323"/>
              </a:tblGrid>
              <a:tr h="315670">
                <a:tc>
                  <a:txBody>
                    <a:bodyPr/>
                    <a:lstStyle/>
                    <a:p>
                      <a:pPr algn="l"/>
                      <a:r>
                        <a:rPr lang="en-US" sz="1400" b="1" dirty="0">
                          <a:solidFill>
                            <a:schemeClr val="bg2">
                              <a:lumMod val="60000"/>
                              <a:lumOff val="40000"/>
                            </a:schemeClr>
                          </a:solidFill>
                        </a:rPr>
                        <a:t>Clinical Entity</a:t>
                      </a:r>
                    </a:p>
                  </a:txBody>
                  <a:tcPr marL="10249" marR="10249" marT="10249" marB="10249">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dirty="0">
                          <a:solidFill>
                            <a:schemeClr val="bg2">
                              <a:lumMod val="60000"/>
                              <a:lumOff val="40000"/>
                            </a:schemeClr>
                          </a:solidFill>
                        </a:rPr>
                        <a:t>Pathologic Description</a:t>
                      </a:r>
                    </a:p>
                  </a:txBody>
                  <a:tcPr marL="10249" marR="10249" marT="10249" marB="10249">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dirty="0">
                          <a:solidFill>
                            <a:schemeClr val="bg2">
                              <a:lumMod val="60000"/>
                              <a:lumOff val="40000"/>
                            </a:schemeClr>
                          </a:solidFill>
                        </a:rPr>
                        <a:t>Occupational Causes</a:t>
                      </a:r>
                    </a:p>
                  </a:txBody>
                  <a:tcPr marL="10249" marR="10249" marT="10249" marB="10249">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3255">
                <a:tc>
                  <a:txBody>
                    <a:bodyPr/>
                    <a:lstStyle/>
                    <a:p>
                      <a:pPr algn="l"/>
                      <a:r>
                        <a:rPr lang="en-US" sz="1400" b="1" dirty="0">
                          <a:solidFill>
                            <a:srgbClr val="FFC000"/>
                          </a:solidFill>
                        </a:rPr>
                        <a:t>Idiopathic pulmonary fibrosis (IPF)</a:t>
                      </a:r>
                    </a:p>
                  </a:txBody>
                  <a:tcPr marL="10249" marR="10249" marT="10249" marB="10249">
                    <a:lnL>
                      <a:noFill/>
                    </a:lnL>
                    <a:lnR>
                      <a:noFill/>
                    </a:lnR>
                    <a:lnT w="12700" cap="flat" cmpd="sng" algn="ctr">
                      <a:solidFill>
                        <a:schemeClr val="tx1"/>
                      </a:solidFill>
                      <a:prstDash val="solid"/>
                      <a:round/>
                      <a:headEnd type="none" w="med" len="med"/>
                      <a:tailEnd type="none" w="med" len="med"/>
                    </a:lnT>
                    <a:lnB>
                      <a:noFill/>
                    </a:lnB>
                  </a:tcPr>
                </a:tc>
                <a:tc>
                  <a:txBody>
                    <a:bodyPr/>
                    <a:lstStyle/>
                    <a:p>
                      <a:pPr algn="l"/>
                      <a:r>
                        <a:rPr lang="en-US" sz="1400" dirty="0"/>
                        <a:t>Usual interstitial pneumonia</a:t>
                      </a:r>
                    </a:p>
                  </a:txBody>
                  <a:tcPr marL="10249" marR="10249" marT="10249" marB="10249">
                    <a:lnL>
                      <a:noFill/>
                    </a:lnL>
                    <a:lnR>
                      <a:noFill/>
                    </a:lnR>
                    <a:lnT w="12700" cap="flat" cmpd="sng" algn="ctr">
                      <a:solidFill>
                        <a:schemeClr val="tx1"/>
                      </a:solidFill>
                      <a:prstDash val="solid"/>
                      <a:round/>
                      <a:headEnd type="none" w="med" len="med"/>
                      <a:tailEnd type="none" w="med" len="med"/>
                    </a:lnT>
                    <a:lnB>
                      <a:noFill/>
                    </a:lnB>
                  </a:tcPr>
                </a:tc>
                <a:tc>
                  <a:txBody>
                    <a:bodyPr/>
                    <a:lstStyle/>
                    <a:p>
                      <a:pPr algn="l"/>
                      <a:r>
                        <a:rPr lang="en-US" sz="1400" dirty="0"/>
                        <a:t>Asbestosis, uranium mining, plutonium, mixed dusts</a:t>
                      </a:r>
                    </a:p>
                  </a:txBody>
                  <a:tcPr marL="10249" marR="10249" marT="10249" marB="10249">
                    <a:lnL>
                      <a:noFill/>
                    </a:lnL>
                    <a:lnR>
                      <a:noFill/>
                    </a:lnR>
                    <a:lnT w="12700" cap="flat" cmpd="sng" algn="ctr">
                      <a:solidFill>
                        <a:schemeClr val="tx1"/>
                      </a:solidFill>
                      <a:prstDash val="solid"/>
                      <a:round/>
                      <a:headEnd type="none" w="med" len="med"/>
                      <a:tailEnd type="none" w="med" len="med"/>
                    </a:lnT>
                    <a:lnB>
                      <a:noFill/>
                    </a:lnB>
                  </a:tcPr>
                </a:tc>
              </a:tr>
              <a:tr h="315670">
                <a:tc>
                  <a:txBody>
                    <a:bodyPr/>
                    <a:lstStyle/>
                    <a:p>
                      <a:pPr algn="l"/>
                      <a:r>
                        <a:rPr lang="en-US" sz="1400" b="1">
                          <a:solidFill>
                            <a:srgbClr val="FFC000"/>
                          </a:solidFill>
                        </a:rPr>
                        <a:t>Nonspecific interstitial pneumonia (NSIP)</a:t>
                      </a:r>
                    </a:p>
                  </a:txBody>
                  <a:tcPr marL="10249" marR="10249" marT="10249" marB="10249">
                    <a:lnL>
                      <a:noFill/>
                    </a:lnL>
                    <a:lnR>
                      <a:noFill/>
                    </a:lnR>
                    <a:lnT>
                      <a:noFill/>
                    </a:lnT>
                    <a:lnB>
                      <a:noFill/>
                    </a:lnB>
                  </a:tcPr>
                </a:tc>
                <a:tc>
                  <a:txBody>
                    <a:bodyPr/>
                    <a:lstStyle/>
                    <a:p>
                      <a:pPr algn="l"/>
                      <a:r>
                        <a:rPr lang="en-US" sz="1400" dirty="0"/>
                        <a:t>Nonspecific interstitial pneumonia</a:t>
                      </a:r>
                    </a:p>
                  </a:txBody>
                  <a:tcPr marL="10249" marR="10249" marT="10249" marB="10249">
                    <a:lnL>
                      <a:noFill/>
                    </a:lnL>
                    <a:lnR>
                      <a:noFill/>
                    </a:lnR>
                    <a:lnT>
                      <a:noFill/>
                    </a:lnT>
                    <a:lnB>
                      <a:noFill/>
                    </a:lnB>
                  </a:tcPr>
                </a:tc>
                <a:tc>
                  <a:txBody>
                    <a:bodyPr/>
                    <a:lstStyle/>
                    <a:p>
                      <a:pPr algn="l"/>
                      <a:r>
                        <a:rPr lang="en-US" sz="1400" dirty="0"/>
                        <a:t>Organic antigens</a:t>
                      </a:r>
                    </a:p>
                  </a:txBody>
                  <a:tcPr marL="10249" marR="10249" marT="10249" marB="10249">
                    <a:lnL>
                      <a:noFill/>
                    </a:lnL>
                    <a:lnR>
                      <a:noFill/>
                    </a:lnR>
                    <a:lnT>
                      <a:noFill/>
                    </a:lnT>
                    <a:lnB>
                      <a:noFill/>
                    </a:lnB>
                  </a:tcPr>
                </a:tc>
              </a:tr>
              <a:tr h="463255">
                <a:tc>
                  <a:txBody>
                    <a:bodyPr/>
                    <a:lstStyle/>
                    <a:p>
                      <a:pPr algn="l"/>
                      <a:r>
                        <a:rPr lang="en-US" sz="1400" b="1">
                          <a:solidFill>
                            <a:srgbClr val="FFC000"/>
                          </a:solidFill>
                        </a:rPr>
                        <a:t>Desquamative interstitial pneumonia (DIP)</a:t>
                      </a:r>
                    </a:p>
                  </a:txBody>
                  <a:tcPr marL="10249" marR="10249" marT="10249" marB="10249">
                    <a:lnL>
                      <a:noFill/>
                    </a:lnL>
                    <a:lnR>
                      <a:noFill/>
                    </a:lnR>
                    <a:lnT>
                      <a:noFill/>
                    </a:lnT>
                    <a:lnB>
                      <a:noFill/>
                    </a:lnB>
                  </a:tcPr>
                </a:tc>
                <a:tc>
                  <a:txBody>
                    <a:bodyPr/>
                    <a:lstStyle/>
                    <a:p>
                      <a:pPr algn="l"/>
                      <a:r>
                        <a:rPr lang="en-US" sz="1400"/>
                        <a:t>Desquamative interstitial pneumonia</a:t>
                      </a:r>
                    </a:p>
                  </a:txBody>
                  <a:tcPr marL="10249" marR="10249" marT="10249" marB="10249">
                    <a:lnL>
                      <a:noFill/>
                    </a:lnL>
                    <a:lnR>
                      <a:noFill/>
                    </a:lnR>
                    <a:lnT>
                      <a:noFill/>
                    </a:lnT>
                    <a:lnB>
                      <a:noFill/>
                    </a:lnB>
                  </a:tcPr>
                </a:tc>
                <a:tc>
                  <a:txBody>
                    <a:bodyPr/>
                    <a:lstStyle/>
                    <a:p>
                      <a:pPr algn="l"/>
                      <a:r>
                        <a:rPr lang="en-US" sz="1400"/>
                        <a:t>Textile work, aluminum welding, inorganic particles</a:t>
                      </a:r>
                    </a:p>
                  </a:txBody>
                  <a:tcPr marL="10249" marR="10249" marT="10249" marB="10249">
                    <a:lnL>
                      <a:noFill/>
                    </a:lnL>
                    <a:lnR>
                      <a:noFill/>
                    </a:lnR>
                    <a:lnT>
                      <a:noFill/>
                    </a:lnT>
                    <a:lnB>
                      <a:noFill/>
                    </a:lnB>
                  </a:tcPr>
                </a:tc>
              </a:tr>
              <a:tr h="463255">
                <a:tc>
                  <a:txBody>
                    <a:bodyPr/>
                    <a:lstStyle/>
                    <a:p>
                      <a:pPr algn="l"/>
                      <a:r>
                        <a:rPr lang="en-US" sz="1400" b="1">
                          <a:solidFill>
                            <a:srgbClr val="FFC000"/>
                          </a:solidFill>
                        </a:rPr>
                        <a:t>Bronchiolitis obliterans and organizing pneumonia (BOOP)</a:t>
                      </a:r>
                    </a:p>
                  </a:txBody>
                  <a:tcPr marL="10249" marR="10249" marT="10249" marB="10249">
                    <a:lnL>
                      <a:noFill/>
                    </a:lnL>
                    <a:lnR>
                      <a:noFill/>
                    </a:lnR>
                    <a:lnT>
                      <a:noFill/>
                    </a:lnT>
                    <a:lnB>
                      <a:noFill/>
                    </a:lnB>
                  </a:tcPr>
                </a:tc>
                <a:tc>
                  <a:txBody>
                    <a:bodyPr/>
                    <a:lstStyle/>
                    <a:p>
                      <a:pPr algn="l"/>
                      <a:r>
                        <a:rPr lang="en-US" sz="1400"/>
                        <a:t>Bronchiolitis obliterans and organizing pneumonia</a:t>
                      </a:r>
                    </a:p>
                  </a:txBody>
                  <a:tcPr marL="10249" marR="10249" marT="10249" marB="10249">
                    <a:lnL>
                      <a:noFill/>
                    </a:lnL>
                    <a:lnR>
                      <a:noFill/>
                    </a:lnR>
                    <a:lnT>
                      <a:noFill/>
                    </a:lnT>
                    <a:lnB>
                      <a:noFill/>
                    </a:lnB>
                  </a:tcPr>
                </a:tc>
                <a:tc>
                  <a:txBody>
                    <a:bodyPr/>
                    <a:lstStyle/>
                    <a:p>
                      <a:pPr algn="l"/>
                      <a:r>
                        <a:rPr lang="en-US" sz="1400"/>
                        <a:t>Spray painting of textiles—acramin-FWN; NOx</a:t>
                      </a:r>
                    </a:p>
                  </a:txBody>
                  <a:tcPr marL="10249" marR="10249" marT="10249" marB="10249">
                    <a:lnL>
                      <a:noFill/>
                    </a:lnL>
                    <a:lnR>
                      <a:noFill/>
                    </a:lnR>
                    <a:lnT>
                      <a:noFill/>
                    </a:lnT>
                    <a:lnB>
                      <a:noFill/>
                    </a:lnB>
                  </a:tcPr>
                </a:tc>
              </a:tr>
              <a:tr h="315670">
                <a:tc>
                  <a:txBody>
                    <a:bodyPr/>
                    <a:lstStyle/>
                    <a:p>
                      <a:pPr algn="l"/>
                      <a:r>
                        <a:rPr lang="en-US" sz="1400" b="1">
                          <a:solidFill>
                            <a:srgbClr val="FFC000"/>
                          </a:solidFill>
                        </a:rPr>
                        <a:t>Pulmonary alveolar proteinosis</a:t>
                      </a:r>
                    </a:p>
                  </a:txBody>
                  <a:tcPr marL="10249" marR="10249" marT="10249" marB="10249">
                    <a:lnL>
                      <a:noFill/>
                    </a:lnL>
                    <a:lnR>
                      <a:noFill/>
                    </a:lnR>
                    <a:lnT>
                      <a:noFill/>
                    </a:lnT>
                    <a:lnB>
                      <a:noFill/>
                    </a:lnB>
                  </a:tcPr>
                </a:tc>
                <a:tc>
                  <a:txBody>
                    <a:bodyPr/>
                    <a:lstStyle/>
                    <a:p>
                      <a:pPr algn="l"/>
                      <a:r>
                        <a:rPr lang="en-US" sz="1400" dirty="0"/>
                        <a:t>Alveolar </a:t>
                      </a:r>
                      <a:r>
                        <a:rPr lang="en-US" sz="1400" dirty="0" err="1"/>
                        <a:t>proteinosis</a:t>
                      </a:r>
                      <a:endParaRPr lang="en-US" sz="1400" dirty="0"/>
                    </a:p>
                  </a:txBody>
                  <a:tcPr marL="10249" marR="10249" marT="10249" marB="10249">
                    <a:lnL>
                      <a:noFill/>
                    </a:lnL>
                    <a:lnR>
                      <a:noFill/>
                    </a:lnR>
                    <a:lnT>
                      <a:noFill/>
                    </a:lnT>
                    <a:lnB>
                      <a:noFill/>
                    </a:lnB>
                  </a:tcPr>
                </a:tc>
                <a:tc>
                  <a:txBody>
                    <a:bodyPr/>
                    <a:lstStyle/>
                    <a:p>
                      <a:pPr algn="l"/>
                      <a:r>
                        <a:rPr lang="en-US" sz="1400"/>
                        <a:t>High-level silica exposure, aluminum dust</a:t>
                      </a:r>
                    </a:p>
                  </a:txBody>
                  <a:tcPr marL="10249" marR="10249" marT="10249" marB="10249">
                    <a:lnL>
                      <a:noFill/>
                    </a:lnL>
                    <a:lnR>
                      <a:noFill/>
                    </a:lnR>
                    <a:lnT>
                      <a:noFill/>
                    </a:lnT>
                    <a:lnB>
                      <a:noFill/>
                    </a:lnB>
                  </a:tcPr>
                </a:tc>
              </a:tr>
              <a:tr h="315670">
                <a:tc>
                  <a:txBody>
                    <a:bodyPr/>
                    <a:lstStyle/>
                    <a:p>
                      <a:pPr algn="l"/>
                      <a:r>
                        <a:rPr lang="en-US" sz="1400" b="1" dirty="0">
                          <a:solidFill>
                            <a:srgbClr val="FFC000"/>
                          </a:solidFill>
                        </a:rPr>
                        <a:t>Giant cell interstitial </a:t>
                      </a:r>
                      <a:r>
                        <a:rPr lang="en-US" sz="1400" b="1" dirty="0" smtClean="0">
                          <a:solidFill>
                            <a:srgbClr val="FFC000"/>
                          </a:solidFill>
                        </a:rPr>
                        <a:t>pneumonia</a:t>
                      </a:r>
                    </a:p>
                    <a:p>
                      <a:pPr algn="l"/>
                      <a:r>
                        <a:rPr lang="en-US" sz="1400" b="1" dirty="0" smtClean="0">
                          <a:solidFill>
                            <a:srgbClr val="FFC000"/>
                          </a:solidFill>
                        </a:rPr>
                        <a:t> </a:t>
                      </a:r>
                      <a:r>
                        <a:rPr lang="en-US" sz="1400" b="1" dirty="0">
                          <a:solidFill>
                            <a:srgbClr val="FFC000"/>
                          </a:solidFill>
                        </a:rPr>
                        <a:t>(GIP)</a:t>
                      </a:r>
                    </a:p>
                  </a:txBody>
                  <a:tcPr marL="10249" marR="10249" marT="10249" marB="10249">
                    <a:lnL>
                      <a:noFill/>
                    </a:lnL>
                    <a:lnR>
                      <a:noFill/>
                    </a:lnR>
                    <a:lnT>
                      <a:noFill/>
                    </a:lnT>
                    <a:lnB>
                      <a:noFill/>
                    </a:lnB>
                  </a:tcPr>
                </a:tc>
                <a:tc>
                  <a:txBody>
                    <a:bodyPr/>
                    <a:lstStyle/>
                    <a:p>
                      <a:pPr algn="l"/>
                      <a:r>
                        <a:rPr lang="en-US" sz="1400"/>
                        <a:t>Giant cell interstitial pneumonia</a:t>
                      </a:r>
                    </a:p>
                  </a:txBody>
                  <a:tcPr marL="10249" marR="10249" marT="10249" marB="10249">
                    <a:lnL>
                      <a:noFill/>
                    </a:lnL>
                    <a:lnR>
                      <a:noFill/>
                    </a:lnR>
                    <a:lnT>
                      <a:noFill/>
                    </a:lnT>
                    <a:lnB>
                      <a:noFill/>
                    </a:lnB>
                  </a:tcPr>
                </a:tc>
                <a:tc>
                  <a:txBody>
                    <a:bodyPr/>
                    <a:lstStyle/>
                    <a:p>
                      <a:pPr algn="l"/>
                      <a:r>
                        <a:rPr lang="en-US" sz="1400"/>
                        <a:t>Cobalt (in hard metal)</a:t>
                      </a:r>
                    </a:p>
                  </a:txBody>
                  <a:tcPr marL="10249" marR="10249" marT="10249" marB="10249">
                    <a:lnL>
                      <a:noFill/>
                    </a:lnL>
                    <a:lnR>
                      <a:noFill/>
                    </a:lnR>
                    <a:lnT>
                      <a:noFill/>
                    </a:lnT>
                    <a:lnB>
                      <a:noFill/>
                    </a:lnB>
                  </a:tcPr>
                </a:tc>
              </a:tr>
              <a:tr h="610841">
                <a:tc>
                  <a:txBody>
                    <a:bodyPr/>
                    <a:lstStyle/>
                    <a:p>
                      <a:pPr algn="l"/>
                      <a:r>
                        <a:rPr lang="en-US" sz="1400" b="1">
                          <a:solidFill>
                            <a:srgbClr val="FFC000"/>
                          </a:solidFill>
                        </a:rPr>
                        <a:t>ARDS/AIP</a:t>
                      </a:r>
                    </a:p>
                  </a:txBody>
                  <a:tcPr marL="10249" marR="10249" marT="10249" marB="10249">
                    <a:lnL>
                      <a:noFill/>
                    </a:lnL>
                    <a:lnR>
                      <a:noFill/>
                    </a:lnR>
                    <a:lnT>
                      <a:noFill/>
                    </a:lnT>
                    <a:lnB>
                      <a:noFill/>
                    </a:lnB>
                  </a:tcPr>
                </a:tc>
                <a:tc>
                  <a:txBody>
                    <a:bodyPr/>
                    <a:lstStyle/>
                    <a:p>
                      <a:pPr algn="l"/>
                      <a:r>
                        <a:rPr lang="en-US" sz="1400" dirty="0"/>
                        <a:t>Diffuse alveolar damage</a:t>
                      </a:r>
                    </a:p>
                  </a:txBody>
                  <a:tcPr marL="10249" marR="10249" marT="10249" marB="10249">
                    <a:lnL>
                      <a:noFill/>
                    </a:lnL>
                    <a:lnR>
                      <a:noFill/>
                    </a:lnR>
                    <a:lnT>
                      <a:noFill/>
                    </a:lnT>
                    <a:lnB>
                      <a:noFill/>
                    </a:lnB>
                  </a:tcPr>
                </a:tc>
                <a:tc>
                  <a:txBody>
                    <a:bodyPr/>
                    <a:lstStyle/>
                    <a:p>
                      <a:pPr algn="l"/>
                      <a:r>
                        <a:rPr lang="en-US" sz="1400"/>
                        <a:t>Irritant inhalational injury—NOx, SOx, cadmium, beryllium, chlorine, acid mists</a:t>
                      </a:r>
                    </a:p>
                  </a:txBody>
                  <a:tcPr marL="10249" marR="10249" marT="10249" marB="10249">
                    <a:lnL>
                      <a:noFill/>
                    </a:lnL>
                    <a:lnR>
                      <a:noFill/>
                    </a:lnR>
                    <a:lnT>
                      <a:noFill/>
                    </a:lnT>
                    <a:lnB>
                      <a:noFill/>
                    </a:lnB>
                  </a:tcPr>
                </a:tc>
              </a:tr>
              <a:tr h="315670">
                <a:tc>
                  <a:txBody>
                    <a:bodyPr/>
                    <a:lstStyle/>
                    <a:p>
                      <a:pPr algn="l"/>
                      <a:r>
                        <a:rPr lang="en-US" sz="1400" b="1">
                          <a:solidFill>
                            <a:srgbClr val="FFC000"/>
                          </a:solidFill>
                        </a:rPr>
                        <a:t>Bronchiolitis obliterans (BO)</a:t>
                      </a:r>
                    </a:p>
                  </a:txBody>
                  <a:tcPr marL="10249" marR="10249" marT="10249" marB="10249">
                    <a:lnL>
                      <a:noFill/>
                    </a:lnL>
                    <a:lnR>
                      <a:noFill/>
                    </a:lnR>
                    <a:lnT>
                      <a:noFill/>
                    </a:lnT>
                    <a:lnB>
                      <a:noFill/>
                    </a:lnB>
                  </a:tcPr>
                </a:tc>
                <a:tc>
                  <a:txBody>
                    <a:bodyPr/>
                    <a:lstStyle/>
                    <a:p>
                      <a:pPr algn="l"/>
                      <a:r>
                        <a:rPr lang="en-US" sz="1400"/>
                        <a:t>Constrictive bronchiolitis</a:t>
                      </a:r>
                    </a:p>
                  </a:txBody>
                  <a:tcPr marL="10249" marR="10249" marT="10249" marB="10249">
                    <a:lnL>
                      <a:noFill/>
                    </a:lnL>
                    <a:lnR>
                      <a:noFill/>
                    </a:lnR>
                    <a:lnT>
                      <a:noFill/>
                    </a:lnT>
                    <a:lnB>
                      <a:noFill/>
                    </a:lnB>
                  </a:tcPr>
                </a:tc>
                <a:tc>
                  <a:txBody>
                    <a:bodyPr/>
                    <a:lstStyle/>
                    <a:p>
                      <a:pPr algn="l"/>
                      <a:r>
                        <a:rPr lang="en-US" sz="1400"/>
                        <a:t>NOx, chlorine gas</a:t>
                      </a:r>
                    </a:p>
                  </a:txBody>
                  <a:tcPr marL="10249" marR="10249" marT="10249" marB="10249">
                    <a:lnL>
                      <a:noFill/>
                    </a:lnL>
                    <a:lnR>
                      <a:noFill/>
                    </a:lnR>
                    <a:lnT>
                      <a:noFill/>
                    </a:lnT>
                    <a:lnB>
                      <a:noFill/>
                    </a:lnB>
                  </a:tcPr>
                </a:tc>
              </a:tr>
              <a:tr h="168084">
                <a:tc>
                  <a:txBody>
                    <a:bodyPr/>
                    <a:lstStyle/>
                    <a:p>
                      <a:pPr algn="l"/>
                      <a:r>
                        <a:rPr lang="en-US" sz="1400" b="1">
                          <a:solidFill>
                            <a:srgbClr val="FFC000"/>
                          </a:solidFill>
                        </a:rPr>
                        <a:t>Bronchiolitis</a:t>
                      </a:r>
                    </a:p>
                  </a:txBody>
                  <a:tcPr marL="10249" marR="10249" marT="10249" marB="10249">
                    <a:lnL>
                      <a:noFill/>
                    </a:lnL>
                    <a:lnR>
                      <a:noFill/>
                    </a:lnR>
                    <a:lnT>
                      <a:noFill/>
                    </a:lnT>
                    <a:lnB>
                      <a:noFill/>
                    </a:lnB>
                  </a:tcPr>
                </a:tc>
                <a:tc>
                  <a:txBody>
                    <a:bodyPr/>
                    <a:lstStyle/>
                    <a:p>
                      <a:pPr algn="l"/>
                      <a:r>
                        <a:rPr lang="en-US" sz="1400"/>
                        <a:t>Cellular bronchiolitis</a:t>
                      </a:r>
                    </a:p>
                  </a:txBody>
                  <a:tcPr marL="10249" marR="10249" marT="10249" marB="10249">
                    <a:lnL>
                      <a:noFill/>
                    </a:lnL>
                    <a:lnR>
                      <a:noFill/>
                    </a:lnR>
                    <a:lnT>
                      <a:noFill/>
                    </a:lnT>
                    <a:lnB>
                      <a:noFill/>
                    </a:lnB>
                  </a:tcPr>
                </a:tc>
                <a:tc>
                  <a:txBody>
                    <a:bodyPr/>
                    <a:lstStyle/>
                    <a:p>
                      <a:pPr algn="l"/>
                      <a:r>
                        <a:rPr lang="en-US" sz="1400"/>
                        <a:t>Organic antigens</a:t>
                      </a:r>
                    </a:p>
                  </a:txBody>
                  <a:tcPr marL="10249" marR="10249" marT="10249" marB="10249">
                    <a:lnL>
                      <a:noFill/>
                    </a:lnL>
                    <a:lnR>
                      <a:noFill/>
                    </a:lnR>
                    <a:lnT>
                      <a:noFill/>
                    </a:lnT>
                    <a:lnB>
                      <a:noFill/>
                    </a:lnB>
                  </a:tcPr>
                </a:tc>
              </a:tr>
              <a:tr h="463255">
                <a:tc>
                  <a:txBody>
                    <a:bodyPr/>
                    <a:lstStyle/>
                    <a:p>
                      <a:pPr algn="l"/>
                      <a:r>
                        <a:rPr lang="en-US" sz="1400" b="1">
                          <a:solidFill>
                            <a:srgbClr val="FFC000"/>
                          </a:solidFill>
                        </a:rPr>
                        <a:t>Sarcoidosis</a:t>
                      </a:r>
                    </a:p>
                  </a:txBody>
                  <a:tcPr marL="10249" marR="10249" marT="10249" marB="10249">
                    <a:lnL>
                      <a:noFill/>
                    </a:lnL>
                    <a:lnR>
                      <a:noFill/>
                    </a:lnR>
                    <a:lnT>
                      <a:noFill/>
                    </a:lnT>
                    <a:lnB>
                      <a:noFill/>
                    </a:lnB>
                  </a:tcPr>
                </a:tc>
                <a:tc>
                  <a:txBody>
                    <a:bodyPr/>
                    <a:lstStyle/>
                    <a:p>
                      <a:pPr algn="l"/>
                      <a:r>
                        <a:rPr lang="en-US" sz="1400"/>
                        <a:t>Granulomatous inflammation</a:t>
                      </a:r>
                    </a:p>
                  </a:txBody>
                  <a:tcPr marL="10249" marR="10249" marT="10249" marB="10249">
                    <a:lnL>
                      <a:noFill/>
                    </a:lnL>
                    <a:lnR>
                      <a:noFill/>
                    </a:lnR>
                    <a:lnT>
                      <a:noFill/>
                    </a:lnT>
                    <a:lnB>
                      <a:noFill/>
                    </a:lnB>
                  </a:tcPr>
                </a:tc>
                <a:tc>
                  <a:txBody>
                    <a:bodyPr/>
                    <a:lstStyle/>
                    <a:p>
                      <a:pPr algn="l"/>
                      <a:r>
                        <a:rPr lang="en-US" sz="1400"/>
                        <a:t>Beryllium, organic antigens, zirconium, aluminum, titanium</a:t>
                      </a:r>
                    </a:p>
                  </a:txBody>
                  <a:tcPr marL="10249" marR="10249" marT="10249" marB="10249">
                    <a:lnL>
                      <a:noFill/>
                    </a:lnL>
                    <a:lnR>
                      <a:noFill/>
                    </a:lnR>
                    <a:lnT>
                      <a:noFill/>
                    </a:lnT>
                    <a:lnB>
                      <a:noFill/>
                    </a:lnB>
                  </a:tcPr>
                </a:tc>
              </a:tr>
              <a:tr h="315670">
                <a:tc>
                  <a:txBody>
                    <a:bodyPr/>
                    <a:lstStyle/>
                    <a:p>
                      <a:pPr algn="l"/>
                      <a:r>
                        <a:rPr lang="en-US" sz="1400" b="1" dirty="0">
                          <a:solidFill>
                            <a:srgbClr val="FFC000"/>
                          </a:solidFill>
                        </a:rPr>
                        <a:t>Lipoid pneumonia</a:t>
                      </a:r>
                    </a:p>
                  </a:txBody>
                  <a:tcPr marL="10249" marR="10249" marT="10249" marB="10249">
                    <a:lnL>
                      <a:noFill/>
                    </a:lnL>
                    <a:lnR>
                      <a:noFill/>
                    </a:lnR>
                    <a:lnT>
                      <a:noFill/>
                    </a:lnT>
                    <a:lnB w="12700" cap="flat" cmpd="sng" algn="ctr">
                      <a:solidFill>
                        <a:schemeClr val="tx1"/>
                      </a:solidFill>
                      <a:prstDash val="solid"/>
                      <a:round/>
                      <a:headEnd type="none" w="med" len="med"/>
                      <a:tailEnd type="none" w="med" len="med"/>
                    </a:lnB>
                  </a:tcPr>
                </a:tc>
                <a:tc>
                  <a:txBody>
                    <a:bodyPr/>
                    <a:lstStyle/>
                    <a:p>
                      <a:pPr algn="l"/>
                      <a:r>
                        <a:rPr lang="en-US" sz="1400"/>
                        <a:t>Lipoid pneumonia</a:t>
                      </a:r>
                    </a:p>
                  </a:txBody>
                  <a:tcPr marL="10249" marR="10249" marT="10249" marB="10249">
                    <a:lnL>
                      <a:noFill/>
                    </a:lnL>
                    <a:lnR>
                      <a:noFill/>
                    </a:lnR>
                    <a:lnT>
                      <a:noFill/>
                    </a:lnT>
                    <a:lnB w="12700" cap="flat" cmpd="sng" algn="ctr">
                      <a:solidFill>
                        <a:schemeClr val="tx1"/>
                      </a:solidFill>
                      <a:prstDash val="solid"/>
                      <a:round/>
                      <a:headEnd type="none" w="med" len="med"/>
                      <a:tailEnd type="none" w="med" len="med"/>
                    </a:lnB>
                  </a:tcPr>
                </a:tc>
                <a:tc>
                  <a:txBody>
                    <a:bodyPr/>
                    <a:lstStyle/>
                    <a:p>
                      <a:pPr algn="l"/>
                      <a:r>
                        <a:rPr lang="en-US" sz="1400" dirty="0"/>
                        <a:t>Oil-based fluid exposure</a:t>
                      </a:r>
                    </a:p>
                  </a:txBody>
                  <a:tcPr marL="10249" marR="10249" marT="10249" marB="10249">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5" name="바닥글 개체 틀 4"/>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188640"/>
            <a:ext cx="8229600" cy="6480720"/>
          </a:xfrm>
        </p:spPr>
        <p:txBody>
          <a:bodyPr>
            <a:noAutofit/>
          </a:bodyPr>
          <a:lstStyle/>
          <a:p>
            <a:pPr>
              <a:buFont typeface="Wingdings" pitchFamily="2" charset="2"/>
              <a:buChar char="Ø"/>
            </a:pPr>
            <a:r>
              <a:rPr lang="en-US" altLang="ko-KR" sz="2000" dirty="0" smtClean="0">
                <a:solidFill>
                  <a:srgbClr val="00B050"/>
                </a:solidFill>
              </a:rPr>
              <a:t>Indications of TBLB or Surgical lung biopsy</a:t>
            </a:r>
          </a:p>
          <a:p>
            <a:pPr>
              <a:buFont typeface="Wingdings" pitchFamily="2" charset="2"/>
              <a:buChar char="Ø"/>
            </a:pPr>
            <a:endParaRPr lang="en-US" altLang="ko-KR" sz="1800" dirty="0" smtClean="0"/>
          </a:p>
          <a:p>
            <a:pPr>
              <a:buNone/>
            </a:pPr>
            <a:r>
              <a:rPr lang="en-US" altLang="ko-KR" sz="1800" dirty="0" smtClean="0"/>
              <a:t>A.    In a symptomatic and/or functionally impaired patient with unexplained physiologic and radiologic features that do not have a characteristic recognizable pattern of ILD (e.g., usual interstitial pneumonia [UIP] or </a:t>
            </a:r>
            <a:r>
              <a:rPr lang="en-US" altLang="ko-KR" sz="1800" dirty="0" err="1" smtClean="0"/>
              <a:t>sarcoidosis</a:t>
            </a:r>
            <a:r>
              <a:rPr lang="en-US" altLang="ko-KR" sz="1800" dirty="0" smtClean="0"/>
              <a:t>) </a:t>
            </a:r>
          </a:p>
          <a:p>
            <a:endParaRPr lang="en-US" altLang="ko-KR" sz="1800" dirty="0" smtClean="0"/>
          </a:p>
          <a:p>
            <a:pPr>
              <a:buNone/>
            </a:pPr>
            <a:r>
              <a:rPr lang="en-US" altLang="ko-KR" sz="1800" dirty="0" smtClean="0"/>
              <a:t>B.     If the clinical features (in the following list) are suggestive of specific diagnoses other than IPF, the diagnosis of IPF requires </a:t>
            </a:r>
            <a:r>
              <a:rPr lang="en-US" altLang="ko-KR" sz="1800" dirty="0" err="1" smtClean="0"/>
              <a:t>histologic</a:t>
            </a:r>
            <a:r>
              <a:rPr lang="en-US" altLang="ko-KR" sz="1800" dirty="0" smtClean="0"/>
              <a:t> exclusion of other specific entities by surgical lung biopsy/TBLB:    </a:t>
            </a:r>
          </a:p>
          <a:p>
            <a:pPr>
              <a:buNone/>
            </a:pPr>
            <a:r>
              <a:rPr lang="en-US" altLang="ko-KR" sz="1800" b="1" dirty="0" smtClean="0"/>
              <a:t>        1.</a:t>
            </a:r>
            <a:r>
              <a:rPr lang="en-US" altLang="ko-KR" sz="1800" dirty="0" smtClean="0"/>
              <a:t>    Relatively younger patient (&lt;65 years of age)</a:t>
            </a:r>
            <a:br>
              <a:rPr lang="en-US" altLang="ko-KR" sz="1800" dirty="0" smtClean="0"/>
            </a:br>
            <a:r>
              <a:rPr lang="en-US" altLang="ko-KR" sz="1800" dirty="0" smtClean="0"/>
              <a:t>   </a:t>
            </a:r>
            <a:r>
              <a:rPr lang="en-US" altLang="ko-KR" sz="1800" b="1" dirty="0" smtClean="0"/>
              <a:t>2.</a:t>
            </a:r>
            <a:r>
              <a:rPr lang="en-US" altLang="ko-KR" sz="1800" dirty="0" smtClean="0"/>
              <a:t>    History of fever, weight loss, sweats, </a:t>
            </a:r>
            <a:r>
              <a:rPr lang="en-US" altLang="ko-KR" sz="1800" dirty="0" err="1" smtClean="0"/>
              <a:t>hemoptysis</a:t>
            </a:r>
            <a:r>
              <a:rPr lang="en-US" altLang="ko-KR" sz="1800" dirty="0" smtClean="0"/>
              <a:t/>
            </a:r>
            <a:br>
              <a:rPr lang="en-US" altLang="ko-KR" sz="1800" dirty="0" smtClean="0"/>
            </a:br>
            <a:r>
              <a:rPr lang="en-US" altLang="ko-KR" sz="1800" dirty="0" smtClean="0"/>
              <a:t>   </a:t>
            </a:r>
            <a:r>
              <a:rPr lang="en-US" altLang="ko-KR" sz="1800" b="1" dirty="0" smtClean="0"/>
              <a:t>3.</a:t>
            </a:r>
            <a:r>
              <a:rPr lang="en-US" altLang="ko-KR" sz="1800" dirty="0" smtClean="0"/>
              <a:t>    Family history of apparent ILD</a:t>
            </a:r>
            <a:br>
              <a:rPr lang="en-US" altLang="ko-KR" sz="1800" dirty="0" smtClean="0"/>
            </a:br>
            <a:r>
              <a:rPr lang="en-US" altLang="ko-KR" sz="1800" dirty="0" smtClean="0"/>
              <a:t>   </a:t>
            </a:r>
            <a:r>
              <a:rPr lang="en-US" altLang="ko-KR" sz="1800" b="1" dirty="0" smtClean="0"/>
              <a:t>4.</a:t>
            </a:r>
            <a:r>
              <a:rPr lang="en-US" altLang="ko-KR" sz="1800" dirty="0" smtClean="0"/>
              <a:t>    Symptoms and signs related to peripheral </a:t>
            </a:r>
            <a:r>
              <a:rPr lang="en-US" altLang="ko-KR" sz="1800" dirty="0" err="1" smtClean="0"/>
              <a:t>vasculitis</a:t>
            </a:r>
            <a:r>
              <a:rPr lang="en-US" altLang="ko-KR" sz="1800" dirty="0" smtClean="0"/>
              <a:t/>
            </a:r>
            <a:br>
              <a:rPr lang="en-US" altLang="ko-KR" sz="1800" dirty="0" smtClean="0"/>
            </a:br>
            <a:r>
              <a:rPr lang="en-US" altLang="ko-KR" sz="1800" dirty="0" smtClean="0"/>
              <a:t>   </a:t>
            </a:r>
            <a:r>
              <a:rPr lang="en-US" altLang="ko-KR" sz="1800" b="1" dirty="0" smtClean="0"/>
              <a:t>5.</a:t>
            </a:r>
            <a:r>
              <a:rPr lang="en-US" altLang="ko-KR" sz="1800" dirty="0" smtClean="0"/>
              <a:t>    History of </a:t>
            </a:r>
            <a:r>
              <a:rPr lang="en-US" altLang="ko-KR" sz="1800" dirty="0" err="1" smtClean="0"/>
              <a:t>pneumothorax</a:t>
            </a:r>
            <a:r>
              <a:rPr lang="en-US" altLang="ko-KR" sz="1800" dirty="0" smtClean="0"/>
              <a:t> (especially recurrent)</a:t>
            </a:r>
            <a:br>
              <a:rPr lang="en-US" altLang="ko-KR" sz="1800" dirty="0" smtClean="0"/>
            </a:br>
            <a:r>
              <a:rPr lang="en-US" altLang="ko-KR" sz="1800" dirty="0" smtClean="0"/>
              <a:t>   </a:t>
            </a:r>
            <a:r>
              <a:rPr lang="en-US" altLang="ko-KR" sz="1800" b="1" dirty="0" smtClean="0"/>
              <a:t>6.</a:t>
            </a:r>
            <a:r>
              <a:rPr lang="en-US" altLang="ko-KR" sz="1800" dirty="0" smtClean="0"/>
              <a:t>    Atypical radiographic features of IPF:</a:t>
            </a:r>
            <a:br>
              <a:rPr lang="en-US" altLang="ko-KR" sz="1800" dirty="0" smtClean="0"/>
            </a:br>
            <a:r>
              <a:rPr lang="en-US" altLang="ko-KR" sz="1800" dirty="0" smtClean="0"/>
              <a:t>   </a:t>
            </a:r>
            <a:r>
              <a:rPr lang="en-US" altLang="ko-KR" sz="1800" b="1" dirty="0" smtClean="0"/>
              <a:t>7.</a:t>
            </a:r>
            <a:r>
              <a:rPr lang="en-US" altLang="ko-KR" sz="1800" dirty="0" smtClean="0"/>
              <a:t>    Normal chest radiograph</a:t>
            </a:r>
            <a:br>
              <a:rPr lang="en-US" altLang="ko-KR" sz="1800" dirty="0" smtClean="0"/>
            </a:br>
            <a:r>
              <a:rPr lang="en-US" altLang="ko-KR" sz="1800" dirty="0" smtClean="0"/>
              <a:t>   </a:t>
            </a:r>
            <a:r>
              <a:rPr lang="en-US" altLang="ko-KR" sz="1800" b="1" dirty="0" smtClean="0"/>
              <a:t>8.</a:t>
            </a:r>
            <a:r>
              <a:rPr lang="en-US" altLang="ko-KR" sz="1800" dirty="0" smtClean="0"/>
              <a:t>    Unexplained </a:t>
            </a:r>
            <a:r>
              <a:rPr lang="en-US" altLang="ko-KR" sz="1800" dirty="0" err="1" smtClean="0"/>
              <a:t>extrapulmonary</a:t>
            </a:r>
            <a:r>
              <a:rPr lang="en-US" altLang="ko-KR" sz="1800" dirty="0" smtClean="0"/>
              <a:t> manifestations</a:t>
            </a:r>
            <a:br>
              <a:rPr lang="en-US" altLang="ko-KR" sz="1800" dirty="0" smtClean="0"/>
            </a:br>
            <a:r>
              <a:rPr lang="en-US" altLang="ko-KR" sz="1800" dirty="0" smtClean="0"/>
              <a:t>   </a:t>
            </a:r>
            <a:r>
              <a:rPr lang="en-US" altLang="ko-KR" sz="1800" b="1" dirty="0" smtClean="0"/>
              <a:t>9.</a:t>
            </a:r>
            <a:r>
              <a:rPr lang="en-US" altLang="ko-KR" sz="1800" dirty="0" smtClean="0"/>
              <a:t>    Unexplained pulmonary hypertension</a:t>
            </a:r>
            <a:br>
              <a:rPr lang="en-US" altLang="ko-KR" sz="1800" dirty="0" smtClean="0"/>
            </a:br>
            <a:r>
              <a:rPr lang="en-US" altLang="ko-KR" sz="1800" dirty="0" smtClean="0"/>
              <a:t>   </a:t>
            </a:r>
            <a:r>
              <a:rPr lang="en-US" altLang="ko-KR" sz="1800" b="1" dirty="0" smtClean="0"/>
              <a:t>10.</a:t>
            </a:r>
            <a:r>
              <a:rPr lang="en-US" altLang="ko-KR" sz="1800" dirty="0" smtClean="0"/>
              <a:t>  Unexplained, associated </a:t>
            </a:r>
            <a:r>
              <a:rPr lang="en-US" altLang="ko-KR" sz="1800" dirty="0" err="1" smtClean="0"/>
              <a:t>cardiomegaly</a:t>
            </a:r>
            <a:r>
              <a:rPr lang="en-US" altLang="ko-KR" sz="1800" dirty="0" smtClean="0"/>
              <a:t> at the time of presentation</a:t>
            </a:r>
            <a:br>
              <a:rPr lang="en-US" altLang="ko-KR" sz="1800" dirty="0" smtClean="0"/>
            </a:br>
            <a:r>
              <a:rPr lang="en-US" altLang="ko-KR" sz="1800" dirty="0" smtClean="0"/>
              <a:t>   </a:t>
            </a:r>
            <a:r>
              <a:rPr lang="en-US" altLang="ko-KR" sz="1800" b="1" dirty="0" smtClean="0"/>
              <a:t>11.</a:t>
            </a:r>
            <a:r>
              <a:rPr lang="en-US" altLang="ko-KR" sz="1800" dirty="0" smtClean="0"/>
              <a:t>  Rapidly progressive disease (functional, objective)</a:t>
            </a:r>
            <a:br>
              <a:rPr lang="en-US" altLang="ko-KR" sz="1800" dirty="0" smtClean="0"/>
            </a:br>
            <a:r>
              <a:rPr lang="en-US" altLang="ko-KR" sz="1800" dirty="0" smtClean="0"/>
              <a:t>   </a:t>
            </a:r>
            <a:r>
              <a:rPr lang="en-US" altLang="ko-KR" sz="1800" b="1" dirty="0" smtClean="0"/>
              <a:t>12.</a:t>
            </a:r>
            <a:r>
              <a:rPr lang="en-US" altLang="ko-KR" sz="1800" dirty="0" smtClean="0"/>
              <a:t>  Rapid deterioration or new symptoms with new radiologic abnormalities in</a:t>
            </a:r>
          </a:p>
          <a:p>
            <a:pPr>
              <a:buNone/>
            </a:pPr>
            <a:r>
              <a:rPr lang="en-US" altLang="ko-KR" sz="1800" dirty="0" smtClean="0"/>
              <a:t>                focal areas in a patient with long-standing stable ILD.</a:t>
            </a:r>
            <a:r>
              <a:rPr lang="en-US" altLang="ko-KR" sz="1600" dirty="0" smtClean="0"/>
              <a:t/>
            </a:r>
            <a:br>
              <a:rPr lang="en-US" altLang="ko-KR" sz="1600" dirty="0" smtClean="0"/>
            </a:br>
            <a:endParaRPr lang="ko-KR" alt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188640"/>
            <a:ext cx="8229600" cy="6669360"/>
          </a:xfrm>
        </p:spPr>
        <p:txBody>
          <a:bodyPr>
            <a:normAutofit fontScale="32500" lnSpcReduction="20000"/>
          </a:bodyPr>
          <a:lstStyle/>
          <a:p>
            <a:pPr>
              <a:buFont typeface="Wingdings" pitchFamily="2" charset="2"/>
              <a:buChar char="Ø"/>
            </a:pPr>
            <a:r>
              <a:rPr lang="en-US" altLang="ko-KR" sz="6200" dirty="0" smtClean="0">
                <a:solidFill>
                  <a:srgbClr val="FFC000"/>
                </a:solidFill>
              </a:rPr>
              <a:t>Open lung biopsy via </a:t>
            </a:r>
            <a:r>
              <a:rPr lang="en-US" altLang="ko-KR" sz="6200" dirty="0" err="1" smtClean="0">
                <a:solidFill>
                  <a:srgbClr val="FFC000"/>
                </a:solidFill>
              </a:rPr>
              <a:t>thoracotomy</a:t>
            </a:r>
            <a:endParaRPr lang="en-US" altLang="ko-KR" sz="6200" dirty="0" smtClean="0">
              <a:solidFill>
                <a:srgbClr val="FFC000"/>
              </a:solidFill>
            </a:endParaRPr>
          </a:p>
          <a:p>
            <a:pPr>
              <a:buNone/>
            </a:pPr>
            <a:r>
              <a:rPr lang="en-US" altLang="ko-KR" sz="5500" dirty="0" smtClean="0"/>
              <a:t>       :  Accurate diagnosis in more than 90% of patients</a:t>
            </a:r>
          </a:p>
          <a:p>
            <a:pPr>
              <a:buNone/>
            </a:pPr>
            <a:endParaRPr lang="en-US" altLang="ko-KR" sz="5500" dirty="0" smtClean="0"/>
          </a:p>
          <a:p>
            <a:pPr>
              <a:buFont typeface="Wingdings" pitchFamily="2" charset="2"/>
              <a:buChar char="Ø"/>
            </a:pPr>
            <a:r>
              <a:rPr lang="en-US" altLang="ko-KR" sz="6200" dirty="0" smtClean="0">
                <a:solidFill>
                  <a:srgbClr val="FFC000"/>
                </a:solidFill>
              </a:rPr>
              <a:t>VATS</a:t>
            </a:r>
          </a:p>
          <a:p>
            <a:pPr marL="514350" indent="-149225">
              <a:buFont typeface="+mj-lt"/>
              <a:buAutoNum type="arabicPeriod"/>
            </a:pPr>
            <a:r>
              <a:rPr lang="en-US" altLang="ko-KR" sz="5500" dirty="0" smtClean="0"/>
              <a:t> Excellent visualization of the whole lung and pleural surfaces</a:t>
            </a:r>
          </a:p>
          <a:p>
            <a:pPr marL="514350" indent="-149225">
              <a:buFont typeface="+mj-lt"/>
              <a:buAutoNum type="arabicPeriod"/>
            </a:pPr>
            <a:r>
              <a:rPr lang="en-US" altLang="ko-KR" sz="5500" dirty="0" smtClean="0"/>
              <a:t> Less operative time</a:t>
            </a:r>
          </a:p>
          <a:p>
            <a:pPr marL="514350" indent="-149225">
              <a:buFont typeface="+mj-lt"/>
              <a:buAutoNum type="arabicPeriod"/>
            </a:pPr>
            <a:r>
              <a:rPr lang="en-US" altLang="ko-KR" sz="5500" dirty="0" smtClean="0"/>
              <a:t> Reduced in the use of analgesia and the postoperative hospital stay</a:t>
            </a:r>
            <a:endParaRPr lang="en-US" altLang="ko-KR" sz="5500" baseline="30000" dirty="0" smtClean="0"/>
          </a:p>
          <a:p>
            <a:pPr marL="514350" indent="-149225">
              <a:buFont typeface="+mj-lt"/>
              <a:buAutoNum type="arabicPeriod"/>
            </a:pPr>
            <a:r>
              <a:rPr lang="en-US" altLang="ko-KR" sz="5500" dirty="0" smtClean="0"/>
              <a:t> Morbidity: 20% to 50% vs. 0% to 25% </a:t>
            </a:r>
          </a:p>
          <a:p>
            <a:pPr marL="514350" indent="-149225">
              <a:buFont typeface="+mj-lt"/>
              <a:buAutoNum type="arabicPeriod"/>
            </a:pPr>
            <a:r>
              <a:rPr lang="en-US" altLang="ko-KR" sz="5500" dirty="0" smtClean="0"/>
              <a:t> Mortality: 0% to 21% vs. 0% to 10%</a:t>
            </a:r>
            <a:endParaRPr lang="en-US" altLang="ko-KR" sz="5500" baseline="30000" dirty="0" smtClean="0"/>
          </a:p>
          <a:p>
            <a:pPr>
              <a:buNone/>
            </a:pPr>
            <a:endParaRPr lang="en-US" altLang="ko-KR" sz="5500" dirty="0" smtClean="0"/>
          </a:p>
          <a:p>
            <a:pPr>
              <a:buFont typeface="Wingdings" pitchFamily="2" charset="2"/>
              <a:buChar char="Ø"/>
            </a:pPr>
            <a:r>
              <a:rPr lang="en-US" altLang="ko-KR" sz="6200" dirty="0" smtClean="0">
                <a:solidFill>
                  <a:srgbClr val="00B050"/>
                </a:solidFill>
              </a:rPr>
              <a:t>The appropriate site of lung biopsy</a:t>
            </a:r>
          </a:p>
          <a:p>
            <a:pPr marL="534988" indent="-169863"/>
            <a:r>
              <a:rPr lang="en-US" altLang="ko-KR" sz="5500" dirty="0" smtClean="0"/>
              <a:t>The coordinated efforts and interaction of the pulmonologist, surgeon, and pathologist are essential for deciding the site of lung biopsy for optimal diagnostic yield guided by HRCT findings.</a:t>
            </a:r>
          </a:p>
          <a:p>
            <a:pPr marL="534988" indent="-169863"/>
            <a:r>
              <a:rPr lang="en-US" altLang="ko-KR" sz="5500" dirty="0" smtClean="0"/>
              <a:t>Regions of honeycombing cysts seen in HRCT reveal mere end-stage pulmonary fibrosis of no diagnostic value.</a:t>
            </a:r>
          </a:p>
          <a:p>
            <a:pPr marL="534988" indent="-169863"/>
            <a:r>
              <a:rPr lang="en-US" altLang="ko-KR" sz="5500" dirty="0" smtClean="0"/>
              <a:t>Biopsy samples </a:t>
            </a:r>
            <a:r>
              <a:rPr lang="en-US" altLang="ko-KR" sz="5500" i="1" dirty="0" smtClean="0"/>
              <a:t>must</a:t>
            </a:r>
            <a:r>
              <a:rPr lang="en-US" altLang="ko-KR" sz="5500" dirty="0" smtClean="0"/>
              <a:t> be obtained from several sites; apparently normal lung parenchyma adjacent to and remote from obviously abnormal sites, as well as visibly abnormal areas, must be sampled. </a:t>
            </a:r>
          </a:p>
          <a:p>
            <a:pPr marL="534988" indent="-169863"/>
            <a:r>
              <a:rPr lang="en-US" altLang="ko-KR" sz="5500" dirty="0" smtClean="0"/>
              <a:t>A preoperative chest HRCT guides selection of appropriate areas to biopsy. If the process appears to be relatively uniform and diffuse, two or three specimens from different sites/lobes (right or left lung based on CT images) are sufficient. </a:t>
            </a:r>
          </a:p>
          <a:p>
            <a:pPr marL="534988" indent="-169863"/>
            <a:r>
              <a:rPr lang="en-US" altLang="ko-KR" sz="5500" dirty="0" smtClean="0"/>
              <a:t>The tip of the </a:t>
            </a:r>
            <a:r>
              <a:rPr lang="en-US" altLang="ko-KR" sz="5500" dirty="0" err="1" smtClean="0"/>
              <a:t>lingular</a:t>
            </a:r>
            <a:r>
              <a:rPr lang="en-US" altLang="ko-KR" sz="5500" dirty="0" smtClean="0"/>
              <a:t> segment or middle lobe are generally avoided in diffuse ILD because inflammatory changes and scarring unrelated to the diffuse disease, as well as passive congestion, are likely to be affected in these sites.</a:t>
            </a:r>
          </a:p>
          <a:p>
            <a:endParaRPr lang="ko-KR"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내문서\대한흉부외과학\2010추계전공의 연수\양도수CXR1.jpg"/>
          <p:cNvPicPr>
            <a:picLocks noChangeAspect="1" noChangeArrowheads="1"/>
          </p:cNvPicPr>
          <p:nvPr/>
        </p:nvPicPr>
        <p:blipFill>
          <a:blip r:embed="rId3" cstate="email"/>
          <a:srcRect/>
          <a:stretch>
            <a:fillRect/>
          </a:stretch>
        </p:blipFill>
        <p:spPr bwMode="auto">
          <a:xfrm>
            <a:off x="395536" y="188640"/>
            <a:ext cx="3121200" cy="3121200"/>
          </a:xfrm>
          <a:prstGeom prst="rect">
            <a:avLst/>
          </a:prstGeom>
          <a:noFill/>
        </p:spPr>
      </p:pic>
      <p:pic>
        <p:nvPicPr>
          <p:cNvPr id="1027" name="Picture 3" descr="E:\내문서\대한흉부외과학\2010추계전공의 연수\양도수CT1.jpg"/>
          <p:cNvPicPr>
            <a:picLocks noChangeAspect="1" noChangeArrowheads="1"/>
          </p:cNvPicPr>
          <p:nvPr/>
        </p:nvPicPr>
        <p:blipFill>
          <a:blip r:embed="rId4" cstate="email"/>
          <a:srcRect/>
          <a:stretch>
            <a:fillRect/>
          </a:stretch>
        </p:blipFill>
        <p:spPr bwMode="auto">
          <a:xfrm>
            <a:off x="395536" y="3573016"/>
            <a:ext cx="3121025" cy="3121025"/>
          </a:xfrm>
          <a:prstGeom prst="rect">
            <a:avLst/>
          </a:prstGeom>
          <a:noFill/>
        </p:spPr>
      </p:pic>
      <p:pic>
        <p:nvPicPr>
          <p:cNvPr id="1029" name="Picture 5" descr="E:\내문서\대한흉부외과학\2010추계전공의 연수\양도수CT3.jpg"/>
          <p:cNvPicPr>
            <a:picLocks noChangeAspect="1" noChangeArrowheads="1"/>
          </p:cNvPicPr>
          <p:nvPr/>
        </p:nvPicPr>
        <p:blipFill>
          <a:blip r:embed="rId5" cstate="email"/>
          <a:srcRect/>
          <a:stretch>
            <a:fillRect/>
          </a:stretch>
        </p:blipFill>
        <p:spPr bwMode="auto">
          <a:xfrm>
            <a:off x="5796136" y="188640"/>
            <a:ext cx="3121025" cy="3121025"/>
          </a:xfrm>
          <a:prstGeom prst="rect">
            <a:avLst/>
          </a:prstGeom>
          <a:noFill/>
        </p:spPr>
      </p:pic>
      <p:pic>
        <p:nvPicPr>
          <p:cNvPr id="1030" name="Picture 6" descr="E:\내문서\대한흉부외과학\2010추계전공의 연수\양도수CT3.jpg"/>
          <p:cNvPicPr>
            <a:picLocks noChangeAspect="1" noChangeArrowheads="1"/>
          </p:cNvPicPr>
          <p:nvPr/>
        </p:nvPicPr>
        <p:blipFill>
          <a:blip r:embed="rId6" cstate="email"/>
          <a:srcRect/>
          <a:stretch>
            <a:fillRect/>
          </a:stretch>
        </p:blipFill>
        <p:spPr bwMode="auto">
          <a:xfrm>
            <a:off x="5796136" y="3573016"/>
            <a:ext cx="3121025" cy="3121025"/>
          </a:xfrm>
          <a:prstGeom prst="rect">
            <a:avLst/>
          </a:prstGeom>
          <a:noFill/>
        </p:spPr>
      </p:pic>
      <p:sp>
        <p:nvSpPr>
          <p:cNvPr id="9" name="직사각형 8"/>
          <p:cNvSpPr/>
          <p:nvPr/>
        </p:nvSpPr>
        <p:spPr>
          <a:xfrm>
            <a:off x="2483768" y="3140968"/>
            <a:ext cx="4572000" cy="646331"/>
          </a:xfrm>
          <a:prstGeom prst="rect">
            <a:avLst/>
          </a:prstGeom>
          <a:solidFill>
            <a:srgbClr val="7030A0">
              <a:alpha val="50000"/>
            </a:srgbClr>
          </a:solidFill>
        </p:spPr>
        <p:txBody>
          <a:bodyPr>
            <a:spAutoFit/>
          </a:bodyPr>
          <a:lstStyle/>
          <a:p>
            <a:r>
              <a:rPr lang="en-US" altLang="ko-KR" dirty="0" smtClean="0">
                <a:solidFill>
                  <a:srgbClr val="FFFF00"/>
                </a:solidFill>
              </a:rPr>
              <a:t>D/D Pneumonia with abscess formation in right basal lung, combined congenital anomaly</a:t>
            </a:r>
            <a:endParaRPr lang="ko-KR" altLang="en-US" dirty="0">
              <a:solidFill>
                <a:srgbClr val="FFFF00"/>
              </a:solidFill>
            </a:endParaRPr>
          </a:p>
        </p:txBody>
      </p:sp>
      <p:sp>
        <p:nvSpPr>
          <p:cNvPr id="7" name="바닥글 개체 틀 6"/>
          <p:cNvSpPr>
            <a:spLocks noGrp="1"/>
          </p:cNvSpPr>
          <p:nvPr>
            <p:ph type="ftr" sz="quarter" idx="11"/>
          </p:nvPr>
        </p:nvSpPr>
        <p:spPr>
          <a:xfrm>
            <a:off x="3124200" y="6448251"/>
            <a:ext cx="2895600" cy="365125"/>
          </a:xfrm>
        </p:spPr>
        <p:txBody>
          <a:bodyPr/>
          <a:lstStyle/>
          <a:p>
            <a:r>
              <a:rPr lang="en-US" altLang="ko-KR" dirty="0" smtClean="0"/>
              <a:t>2012</a:t>
            </a:r>
            <a:r>
              <a:rPr lang="ko-KR" altLang="en-US" dirty="0" smtClean="0"/>
              <a:t>년 제 </a:t>
            </a:r>
            <a:r>
              <a:rPr lang="en-US" altLang="ko-KR" dirty="0" smtClean="0"/>
              <a:t>5</a:t>
            </a:r>
            <a:r>
              <a:rPr lang="ko-KR" altLang="en-US" dirty="0" smtClean="0"/>
              <a:t>차 전공의 학술세미나</a:t>
            </a:r>
            <a:endParaRPr lang="ko-KR" alt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chemeClr val="tx2">
                    <a:lumMod val="50000"/>
                  </a:schemeClr>
                </a:solidFill>
              </a:rPr>
              <a:t>Operation</a:t>
            </a:r>
            <a:endParaRPr lang="ko-KR" altLang="en-US" b="1" dirty="0">
              <a:solidFill>
                <a:schemeClr val="tx2">
                  <a:lumMod val="50000"/>
                </a:schemeClr>
              </a:solidFill>
            </a:endParaRPr>
          </a:p>
        </p:txBody>
      </p:sp>
      <p:pic>
        <p:nvPicPr>
          <p:cNvPr id="6" name="양도수최종.wmv">
            <a:hlinkClick r:id="" action="ppaction://media"/>
          </p:cNvPr>
          <p:cNvPicPr>
            <a:picLocks noGrp="1" noRot="1" noChangeAspect="1"/>
          </p:cNvPicPr>
          <p:nvPr>
            <p:ph idx="1"/>
            <a:videoFile r:link="rId1"/>
          </p:nvPr>
        </p:nvPicPr>
        <p:blipFill>
          <a:blip r:embed="rId3" cstate="email"/>
          <a:stretch>
            <a:fillRect/>
          </a:stretch>
        </p:blipFill>
        <p:spPr>
          <a:xfrm>
            <a:off x="539552" y="1556792"/>
            <a:ext cx="7878523" cy="4464496"/>
          </a:xfrm>
          <a:prstGeom prst="rect">
            <a:avLst/>
          </a:prstGeom>
        </p:spPr>
      </p:pic>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2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b="1" dirty="0" smtClean="0">
                <a:solidFill>
                  <a:srgbClr val="FF0000"/>
                </a:solidFill>
              </a:rPr>
              <a:t>Congenital Cystic </a:t>
            </a:r>
            <a:r>
              <a:rPr lang="en-US" altLang="ko-KR" b="1" dirty="0" err="1" smtClean="0">
                <a:solidFill>
                  <a:srgbClr val="FF0000"/>
                </a:solidFill>
              </a:rPr>
              <a:t>Adenomatoid</a:t>
            </a:r>
            <a:r>
              <a:rPr lang="en-US" altLang="ko-KR" b="1" dirty="0" smtClean="0">
                <a:solidFill>
                  <a:srgbClr val="FF0000"/>
                </a:solidFill>
              </a:rPr>
              <a:t> Malformation (CCAM)</a:t>
            </a:r>
            <a:endParaRPr lang="ko-KR" altLang="en-US" b="1" dirty="0">
              <a:solidFill>
                <a:srgbClr val="FF0000"/>
              </a:solidFill>
            </a:endParaRPr>
          </a:p>
        </p:txBody>
      </p:sp>
      <p:sp>
        <p:nvSpPr>
          <p:cNvPr id="3" name="내용 개체 틀 2"/>
          <p:cNvSpPr>
            <a:spLocks noGrp="1"/>
          </p:cNvSpPr>
          <p:nvPr>
            <p:ph idx="1"/>
          </p:nvPr>
        </p:nvSpPr>
        <p:spPr>
          <a:xfrm>
            <a:off x="457200" y="1600200"/>
            <a:ext cx="8229600" cy="4925144"/>
          </a:xfrm>
        </p:spPr>
        <p:txBody>
          <a:bodyPr>
            <a:normAutofit lnSpcReduction="10000"/>
          </a:bodyPr>
          <a:lstStyle/>
          <a:p>
            <a:pPr>
              <a:buFont typeface="Wingdings" pitchFamily="2" charset="2"/>
              <a:buChar char="Ø"/>
            </a:pPr>
            <a:r>
              <a:rPr lang="en-US" altLang="ko-KR" sz="2000" dirty="0" smtClean="0"/>
              <a:t>Segmental bronchial </a:t>
            </a:r>
            <a:r>
              <a:rPr lang="en-US" altLang="ko-KR" sz="2000" dirty="0" err="1" smtClean="0"/>
              <a:t>atresia</a:t>
            </a:r>
            <a:r>
              <a:rPr lang="en-US" altLang="ko-KR" sz="2000" dirty="0" smtClean="0"/>
              <a:t> during fetal lung bud development</a:t>
            </a:r>
          </a:p>
          <a:p>
            <a:pPr>
              <a:buFont typeface="Wingdings" pitchFamily="2" charset="2"/>
              <a:buChar char="Ø"/>
            </a:pPr>
            <a:endParaRPr lang="en-US" altLang="ko-KR" sz="2000" dirty="0" smtClean="0"/>
          </a:p>
          <a:p>
            <a:pPr>
              <a:buFont typeface="Wingdings" pitchFamily="2" charset="2"/>
              <a:buChar char="Ø"/>
            </a:pPr>
            <a:endParaRPr lang="en-US" altLang="ko-KR" sz="2000" dirty="0" smtClean="0"/>
          </a:p>
          <a:p>
            <a:pPr>
              <a:buFont typeface="Wingdings" pitchFamily="2" charset="2"/>
              <a:buChar char="Ø"/>
            </a:pPr>
            <a:endParaRPr lang="en-US" altLang="ko-KR" sz="2000" dirty="0" smtClean="0"/>
          </a:p>
          <a:p>
            <a:pPr>
              <a:buFont typeface="Wingdings" pitchFamily="2" charset="2"/>
              <a:buChar char="Ø"/>
            </a:pPr>
            <a:endParaRPr lang="en-US" altLang="ko-KR" sz="2000" dirty="0" smtClean="0"/>
          </a:p>
          <a:p>
            <a:pPr>
              <a:buFont typeface="Wingdings" pitchFamily="2" charset="2"/>
              <a:buChar char="Ø"/>
            </a:pPr>
            <a:endParaRPr lang="en-US" altLang="ko-KR" sz="2000" dirty="0" smtClean="0"/>
          </a:p>
          <a:p>
            <a:pPr>
              <a:buFont typeface="Wingdings" pitchFamily="2" charset="2"/>
              <a:buChar char="Ø"/>
            </a:pPr>
            <a:endParaRPr lang="en-US" altLang="ko-KR" sz="2000" dirty="0" smtClean="0"/>
          </a:p>
          <a:p>
            <a:pPr>
              <a:buFont typeface="Wingdings" pitchFamily="2" charset="2"/>
              <a:buChar char="Ø"/>
            </a:pPr>
            <a:endParaRPr lang="en-US" altLang="ko-KR" sz="2000" dirty="0" smtClean="0"/>
          </a:p>
          <a:p>
            <a:pPr>
              <a:buFont typeface="Wingdings" pitchFamily="2" charset="2"/>
              <a:buChar char="Ø"/>
            </a:pPr>
            <a:endParaRPr lang="en-US" altLang="ko-KR" sz="2000" dirty="0" smtClean="0"/>
          </a:p>
          <a:p>
            <a:pPr>
              <a:buFont typeface="Wingdings" pitchFamily="2" charset="2"/>
              <a:buChar char="Ø"/>
            </a:pPr>
            <a:endParaRPr lang="en-US" altLang="ko-KR" sz="2000" dirty="0" smtClean="0"/>
          </a:p>
          <a:p>
            <a:pPr>
              <a:buFont typeface="Wingdings" pitchFamily="2" charset="2"/>
              <a:buChar char="Ø"/>
            </a:pPr>
            <a:endParaRPr lang="en-US" altLang="ko-KR" sz="2000" dirty="0" smtClean="0"/>
          </a:p>
          <a:p>
            <a:pPr>
              <a:buFont typeface="Wingdings" pitchFamily="2" charset="2"/>
              <a:buChar char="Ø"/>
            </a:pPr>
            <a:endParaRPr lang="en-US" altLang="ko-KR" sz="2000" dirty="0" smtClean="0"/>
          </a:p>
          <a:p>
            <a:pPr>
              <a:buFont typeface="Wingdings" pitchFamily="2" charset="2"/>
              <a:buChar char="Ø"/>
            </a:pPr>
            <a:r>
              <a:rPr lang="en-US" altLang="ko-KR" sz="2000" dirty="0" smtClean="0"/>
              <a:t>Equally affected at both lungs, commonly in lower lobes</a:t>
            </a:r>
          </a:p>
          <a:p>
            <a:pPr>
              <a:buFont typeface="Wingdings" pitchFamily="2" charset="2"/>
              <a:buChar char="Ø"/>
            </a:pPr>
            <a:r>
              <a:rPr lang="en-US" altLang="ko-KR" sz="2000" dirty="0" smtClean="0"/>
              <a:t>Size of lesion: primary determinant of prognosis</a:t>
            </a:r>
          </a:p>
          <a:p>
            <a:pPr>
              <a:buFont typeface="Wingdings" pitchFamily="2" charset="2"/>
              <a:buChar char="Ø"/>
            </a:pPr>
            <a:endParaRPr lang="en-US" altLang="ko-KR" sz="2000" dirty="0" smtClean="0"/>
          </a:p>
          <a:p>
            <a:pPr>
              <a:buFont typeface="Wingdings" pitchFamily="2" charset="2"/>
              <a:buChar char="Ø"/>
            </a:pPr>
            <a:endParaRPr lang="ko-KR" altLang="en-US" sz="2000" dirty="0"/>
          </a:p>
        </p:txBody>
      </p:sp>
      <p:sp>
        <p:nvSpPr>
          <p:cNvPr id="29697" name="Rectangle 1"/>
          <p:cNvSpPr>
            <a:spLocks noChangeArrowheads="1"/>
          </p:cNvSpPr>
          <p:nvPr/>
        </p:nvSpPr>
        <p:spPr bwMode="auto">
          <a:xfrm>
            <a:off x="0" y="0"/>
            <a:ext cx="9144000"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9699" name="AutoShape 3" descr="http://www.expertconsultbook.com/expertconsult/b/bbmapAsset?appID=NGE&amp;isbn=978-0-443-06861-4&amp;eid=4-u1.0-B978-0-443-06861-4..50043-5..gr4&amp;assetType=full"/>
          <p:cNvSpPr>
            <a:spLocks noChangeAspect="1" noChangeArrowheads="1"/>
          </p:cNvSpPr>
          <p:nvPr/>
        </p:nvSpPr>
        <p:spPr bwMode="auto">
          <a:xfrm>
            <a:off x="190500" y="-92868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sp>
        <p:nvSpPr>
          <p:cNvPr id="29701" name="AutoShape 5" descr="http://www.expertconsultbook.com/expertconsult/b/bbmapAsset?appID=NGE&amp;isbn=978-0-443-06861-4&amp;eid=4-u1.0-B978-0-443-06861-4..50043-5..gr4&amp;assetType=full"/>
          <p:cNvSpPr>
            <a:spLocks noChangeAspect="1" noChangeArrowheads="1"/>
          </p:cNvSpPr>
          <p:nvPr/>
        </p:nvSpPr>
        <p:spPr bwMode="auto">
          <a:xfrm>
            <a:off x="31750" y="-79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pic>
        <p:nvPicPr>
          <p:cNvPr id="29702" name="Picture 6" descr="E:\내문서\대한흉부외과학\2010추계전공의 연수\CCAM1.jpg"/>
          <p:cNvPicPr>
            <a:picLocks noChangeAspect="1" noChangeArrowheads="1"/>
          </p:cNvPicPr>
          <p:nvPr/>
        </p:nvPicPr>
        <p:blipFill>
          <a:blip r:embed="rId2" cstate="email"/>
          <a:srcRect/>
          <a:stretch>
            <a:fillRect/>
          </a:stretch>
        </p:blipFill>
        <p:spPr bwMode="auto">
          <a:xfrm>
            <a:off x="1979712" y="2132856"/>
            <a:ext cx="4177498" cy="2520280"/>
          </a:xfrm>
          <a:prstGeom prst="rect">
            <a:avLst/>
          </a:prstGeom>
          <a:noFill/>
        </p:spPr>
      </p:pic>
      <p:sp>
        <p:nvSpPr>
          <p:cNvPr id="9" name="직사각형 8"/>
          <p:cNvSpPr/>
          <p:nvPr/>
        </p:nvSpPr>
        <p:spPr>
          <a:xfrm>
            <a:off x="1043608" y="4797152"/>
            <a:ext cx="6984776" cy="954107"/>
          </a:xfrm>
          <a:prstGeom prst="rect">
            <a:avLst/>
          </a:prstGeom>
        </p:spPr>
        <p:txBody>
          <a:bodyPr wrap="square">
            <a:spAutoFit/>
          </a:bodyPr>
          <a:lstStyle/>
          <a:p>
            <a:r>
              <a:rPr lang="en-US" altLang="ko-KR" sz="1400" dirty="0" smtClean="0">
                <a:solidFill>
                  <a:srgbClr val="FFC000"/>
                </a:solidFill>
              </a:rPr>
              <a:t>Stocker's classification </a:t>
            </a:r>
            <a:r>
              <a:rPr lang="en-US" altLang="ko-KR" sz="1400" dirty="0" smtClean="0"/>
              <a:t>of congenital cystic </a:t>
            </a:r>
            <a:r>
              <a:rPr lang="en-US" altLang="ko-KR" sz="1400" dirty="0" err="1" smtClean="0"/>
              <a:t>adenomatoid</a:t>
            </a:r>
            <a:r>
              <a:rPr lang="en-US" altLang="ko-KR" sz="1400" dirty="0" smtClean="0"/>
              <a:t> malformation.  </a:t>
            </a:r>
            <a:r>
              <a:rPr lang="en-US" altLang="ko-KR" sz="1400" dirty="0" smtClean="0">
                <a:solidFill>
                  <a:srgbClr val="FFC000"/>
                </a:solidFill>
              </a:rPr>
              <a:t>Type I</a:t>
            </a:r>
            <a:r>
              <a:rPr lang="en-US" altLang="ko-KR" sz="1400" dirty="0" smtClean="0"/>
              <a:t> typically has one or more large cysts. (55% of cases).  </a:t>
            </a:r>
            <a:r>
              <a:rPr lang="en-US" altLang="ko-KR" sz="1400" dirty="0" smtClean="0">
                <a:solidFill>
                  <a:srgbClr val="FFC000"/>
                </a:solidFill>
              </a:rPr>
              <a:t>Type II </a:t>
            </a:r>
            <a:r>
              <a:rPr lang="en-US" altLang="ko-KR" sz="1400" dirty="0" smtClean="0"/>
              <a:t>has numerous small cysts (&lt;20mm).  </a:t>
            </a:r>
            <a:r>
              <a:rPr lang="en-US" altLang="ko-KR" sz="1400" dirty="0" smtClean="0">
                <a:solidFill>
                  <a:srgbClr val="FFC000"/>
                </a:solidFill>
              </a:rPr>
              <a:t>Type III</a:t>
            </a:r>
            <a:r>
              <a:rPr lang="en-US" altLang="ko-KR" sz="1400" dirty="0" smtClean="0"/>
              <a:t> is essentially a solid mass of tissue.  </a:t>
            </a:r>
            <a:br>
              <a:rPr lang="en-US" altLang="ko-KR" sz="1400" dirty="0" smtClean="0"/>
            </a:br>
            <a:endParaRPr lang="ko-KR" altLang="en-US" sz="1400" dirty="0"/>
          </a:p>
        </p:txBody>
      </p:sp>
      <p:sp>
        <p:nvSpPr>
          <p:cNvPr id="10" name="바닥글 개체 틀 9"/>
          <p:cNvSpPr>
            <a:spLocks noGrp="1"/>
          </p:cNvSpPr>
          <p:nvPr>
            <p:ph type="ftr" sz="quarter" idx="11"/>
          </p:nvPr>
        </p:nvSpPr>
        <p:spPr>
          <a:xfrm>
            <a:off x="3124200" y="6448251"/>
            <a:ext cx="2895600" cy="365125"/>
          </a:xfrm>
        </p:spPr>
        <p:txBody>
          <a:bodyPr/>
          <a:lstStyle/>
          <a:p>
            <a:r>
              <a:rPr lang="en-US" altLang="ko-KR" dirty="0" smtClean="0"/>
              <a:t>2012</a:t>
            </a:r>
            <a:r>
              <a:rPr lang="ko-KR" altLang="en-US" dirty="0" smtClean="0"/>
              <a:t>년 제 </a:t>
            </a:r>
            <a:r>
              <a:rPr lang="en-US" altLang="ko-KR" dirty="0" smtClean="0"/>
              <a:t>5</a:t>
            </a:r>
            <a:r>
              <a:rPr lang="ko-KR" altLang="en-US" dirty="0" smtClean="0"/>
              <a:t>차 전공의 학술세미나</a:t>
            </a:r>
            <a:endParaRPr lang="ko-KR"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548680"/>
            <a:ext cx="8229600" cy="5577483"/>
          </a:xfrm>
        </p:spPr>
        <p:txBody>
          <a:bodyPr>
            <a:normAutofit lnSpcReduction="10000"/>
          </a:bodyPr>
          <a:lstStyle/>
          <a:p>
            <a:pPr>
              <a:buFont typeface="Wingdings" pitchFamily="2" charset="2"/>
              <a:buChar char="Ø"/>
            </a:pPr>
            <a:r>
              <a:rPr lang="en-US" altLang="ko-KR" sz="2400" dirty="0" smtClean="0">
                <a:solidFill>
                  <a:srgbClr val="00B050"/>
                </a:solidFill>
              </a:rPr>
              <a:t>Symptoms</a:t>
            </a:r>
          </a:p>
          <a:p>
            <a:pPr indent="12700">
              <a:buNone/>
            </a:pPr>
            <a:r>
              <a:rPr lang="en-US" altLang="ko-KR" sz="2000" dirty="0" smtClean="0"/>
              <a:t>1.  Cough and recurrent pulmonary infection in older children</a:t>
            </a:r>
          </a:p>
          <a:p>
            <a:pPr indent="12700">
              <a:buNone/>
            </a:pPr>
            <a:r>
              <a:rPr lang="en-US" altLang="ko-KR" sz="2000" dirty="0" smtClean="0"/>
              <a:t>2.  </a:t>
            </a:r>
            <a:r>
              <a:rPr lang="en-US" altLang="ko-KR" sz="2000" dirty="0" err="1" smtClean="0"/>
              <a:t>Asymtomatic</a:t>
            </a:r>
            <a:r>
              <a:rPr lang="en-US" altLang="ko-KR" sz="2000" dirty="0" smtClean="0"/>
              <a:t>: incidentally noted in chest x-ray</a:t>
            </a:r>
          </a:p>
          <a:p>
            <a:pPr>
              <a:buFont typeface="Wingdings" pitchFamily="2" charset="2"/>
              <a:buChar char="Ø"/>
            </a:pPr>
            <a:endParaRPr lang="en-US" altLang="ko-KR" sz="2000" dirty="0" smtClean="0"/>
          </a:p>
          <a:p>
            <a:pPr>
              <a:buFont typeface="Wingdings" pitchFamily="2" charset="2"/>
              <a:buChar char="Ø"/>
            </a:pPr>
            <a:r>
              <a:rPr lang="en-US" altLang="ko-KR" sz="2400" dirty="0" smtClean="0">
                <a:solidFill>
                  <a:srgbClr val="00B050"/>
                </a:solidFill>
              </a:rPr>
              <a:t>Regression</a:t>
            </a:r>
            <a:r>
              <a:rPr lang="en-US" altLang="ko-KR" sz="2400" dirty="0" smtClean="0"/>
              <a:t>: first few months after birth</a:t>
            </a:r>
          </a:p>
          <a:p>
            <a:pPr>
              <a:buNone/>
            </a:pPr>
            <a:r>
              <a:rPr lang="en-US" altLang="ko-KR" sz="2000" dirty="0" smtClean="0">
                <a:latin typeface="Arial"/>
                <a:cs typeface="Arial"/>
              </a:rPr>
              <a:t>    → </a:t>
            </a:r>
            <a:r>
              <a:rPr lang="en-US" altLang="ko-KR" sz="2000" dirty="0" smtClean="0"/>
              <a:t>For asymptomatic patients, observation for 1 year is appropriate</a:t>
            </a:r>
          </a:p>
          <a:p>
            <a:pPr>
              <a:buFont typeface="Wingdings" pitchFamily="2" charset="2"/>
              <a:buChar char="Ø"/>
            </a:pPr>
            <a:endParaRPr lang="en-US" altLang="ko-KR" sz="2000" dirty="0" smtClean="0"/>
          </a:p>
          <a:p>
            <a:pPr>
              <a:buFont typeface="Wingdings" pitchFamily="2" charset="2"/>
              <a:buChar char="Ø"/>
            </a:pPr>
            <a:r>
              <a:rPr lang="en-US" altLang="ko-KR" sz="2400" dirty="0" smtClean="0">
                <a:solidFill>
                  <a:srgbClr val="00B050"/>
                </a:solidFill>
              </a:rPr>
              <a:t>Surgical resection</a:t>
            </a:r>
          </a:p>
          <a:p>
            <a:pPr marL="514350" indent="-158750">
              <a:buAutoNum type="arabicPeriod"/>
            </a:pPr>
            <a:r>
              <a:rPr lang="en-US" altLang="ko-KR" sz="2000" dirty="0" smtClean="0"/>
              <a:t> At the onset of respiratory symptoms</a:t>
            </a:r>
          </a:p>
          <a:p>
            <a:pPr marL="514350" indent="-158750">
              <a:buAutoNum type="arabicPeriod"/>
            </a:pPr>
            <a:r>
              <a:rPr lang="en-US" altLang="ko-KR" sz="2000" dirty="0" smtClean="0"/>
              <a:t> No evidence of regression</a:t>
            </a:r>
          </a:p>
          <a:p>
            <a:pPr marL="514350" indent="-514350">
              <a:buAutoNum type="arabicPeriod"/>
            </a:pPr>
            <a:endParaRPr lang="en-US" altLang="ko-KR" sz="2000" dirty="0" smtClean="0"/>
          </a:p>
          <a:p>
            <a:pPr>
              <a:buFont typeface="Wingdings" pitchFamily="2" charset="2"/>
              <a:buChar char="Ø"/>
            </a:pPr>
            <a:r>
              <a:rPr lang="en-US" altLang="ko-KR" sz="2400" dirty="0" smtClean="0">
                <a:solidFill>
                  <a:srgbClr val="00B050"/>
                </a:solidFill>
              </a:rPr>
              <a:t>Reasons for early resection</a:t>
            </a:r>
          </a:p>
          <a:p>
            <a:pPr indent="12700">
              <a:buNone/>
            </a:pPr>
            <a:r>
              <a:rPr lang="en-US" altLang="ko-KR" sz="2000" dirty="0" smtClean="0"/>
              <a:t>1. Malignant potential: </a:t>
            </a:r>
            <a:r>
              <a:rPr lang="en-US" altLang="ko-KR" sz="2000" dirty="0" err="1" smtClean="0"/>
              <a:t>pleuropulmonary</a:t>
            </a:r>
            <a:r>
              <a:rPr lang="en-US" altLang="ko-KR" sz="2000" dirty="0" smtClean="0"/>
              <a:t> </a:t>
            </a:r>
            <a:r>
              <a:rPr lang="en-US" altLang="ko-KR" sz="2000" dirty="0" err="1" smtClean="0"/>
              <a:t>blastoma</a:t>
            </a:r>
            <a:r>
              <a:rPr lang="en-US" altLang="ko-KR" sz="2000" dirty="0" smtClean="0"/>
              <a:t>, </a:t>
            </a:r>
            <a:r>
              <a:rPr lang="en-US" altLang="ko-KR" sz="2000" dirty="0" err="1" smtClean="0"/>
              <a:t>rhabdomyosarcoma</a:t>
            </a:r>
            <a:r>
              <a:rPr lang="en-US" altLang="ko-KR" sz="2000" dirty="0" smtClean="0"/>
              <a:t>, </a:t>
            </a:r>
          </a:p>
          <a:p>
            <a:pPr>
              <a:buNone/>
            </a:pPr>
            <a:r>
              <a:rPr lang="en-US" altLang="ko-KR" sz="2000" dirty="0" smtClean="0"/>
              <a:t>                                      BAC (M/C in type I)</a:t>
            </a:r>
          </a:p>
          <a:p>
            <a:pPr indent="12700">
              <a:buNone/>
            </a:pPr>
            <a:r>
              <a:rPr lang="en-US" altLang="ko-KR" sz="2000" dirty="0" smtClean="0"/>
              <a:t>2. Expecting compensatory lung growth after resection</a:t>
            </a:r>
            <a:endParaRPr lang="ko-KR" altLang="en-US" sz="2000" dirty="0"/>
          </a:p>
        </p:txBody>
      </p:sp>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rgbClr val="00B0F0"/>
                </a:solidFill>
              </a:rPr>
              <a:t>CASE 2</a:t>
            </a:r>
            <a:endParaRPr lang="ko-KR" altLang="en-US" b="1" dirty="0">
              <a:solidFill>
                <a:srgbClr val="00B0F0"/>
              </a:solidFill>
            </a:endParaRPr>
          </a:p>
        </p:txBody>
      </p:sp>
      <p:sp>
        <p:nvSpPr>
          <p:cNvPr id="3" name="내용 개체 틀 2"/>
          <p:cNvSpPr>
            <a:spLocks noGrp="1"/>
          </p:cNvSpPr>
          <p:nvPr>
            <p:ph idx="1"/>
          </p:nvPr>
        </p:nvSpPr>
        <p:spPr/>
        <p:txBody>
          <a:bodyPr>
            <a:normAutofit fontScale="85000" lnSpcReduction="20000"/>
          </a:bodyPr>
          <a:lstStyle/>
          <a:p>
            <a:pPr>
              <a:buFont typeface="Wingdings" pitchFamily="2" charset="2"/>
              <a:buChar char="ü"/>
            </a:pPr>
            <a:r>
              <a:rPr lang="en-US" altLang="ko-KR" dirty="0" smtClean="0"/>
              <a:t>M/25</a:t>
            </a:r>
          </a:p>
          <a:p>
            <a:pPr>
              <a:buFont typeface="Wingdings" pitchFamily="2" charset="2"/>
              <a:buChar char="ü"/>
            </a:pPr>
            <a:endParaRPr lang="en-US" altLang="ko-KR" dirty="0" smtClean="0"/>
          </a:p>
          <a:p>
            <a:pPr>
              <a:buFont typeface="Wingdings" pitchFamily="2" charset="2"/>
              <a:buChar char="ü"/>
            </a:pPr>
            <a:r>
              <a:rPr lang="en-US" altLang="ko-KR" dirty="0" smtClean="0"/>
              <a:t>Symptoms</a:t>
            </a:r>
          </a:p>
          <a:p>
            <a:pPr>
              <a:buNone/>
            </a:pPr>
            <a:r>
              <a:rPr lang="en-US" altLang="ko-KR" dirty="0" smtClean="0"/>
              <a:t>   : </a:t>
            </a:r>
            <a:r>
              <a:rPr lang="en-US" altLang="ko-KR" dirty="0" err="1" smtClean="0"/>
              <a:t>Dyspnea</a:t>
            </a:r>
            <a:r>
              <a:rPr lang="en-US" altLang="ko-KR" dirty="0" smtClean="0"/>
              <a:t> (onset: 3~4 weeks ago)</a:t>
            </a:r>
          </a:p>
          <a:p>
            <a:pPr>
              <a:buNone/>
            </a:pPr>
            <a:endParaRPr lang="en-US" altLang="ko-KR" dirty="0" smtClean="0"/>
          </a:p>
          <a:p>
            <a:pPr>
              <a:buFont typeface="Wingdings" pitchFamily="2" charset="2"/>
              <a:buChar char="ü"/>
            </a:pPr>
            <a:r>
              <a:rPr lang="en-US" altLang="ko-KR" dirty="0" smtClean="0"/>
              <a:t>Past </a:t>
            </a:r>
            <a:r>
              <a:rPr lang="en-US" altLang="ko-KR" dirty="0" err="1" smtClean="0"/>
              <a:t>Hx</a:t>
            </a:r>
            <a:r>
              <a:rPr lang="en-US" altLang="ko-KR" dirty="0" smtClean="0"/>
              <a:t>.</a:t>
            </a:r>
          </a:p>
          <a:p>
            <a:pPr>
              <a:buNone/>
            </a:pPr>
            <a:r>
              <a:rPr lang="en-US" altLang="ko-KR" dirty="0" smtClean="0"/>
              <a:t>    : 2</a:t>
            </a:r>
            <a:r>
              <a:rPr lang="ko-KR" altLang="en-US" dirty="0" smtClean="0"/>
              <a:t>년 전 건강검진에서 흉부 </a:t>
            </a:r>
            <a:r>
              <a:rPr lang="en-US" altLang="ko-KR" dirty="0" smtClean="0"/>
              <a:t>X-ray</a:t>
            </a:r>
            <a:r>
              <a:rPr lang="ko-KR" altLang="en-US" dirty="0" smtClean="0"/>
              <a:t>상 이상 소견 발견</a:t>
            </a:r>
            <a:endParaRPr lang="en-US" altLang="ko-KR" dirty="0" smtClean="0"/>
          </a:p>
          <a:p>
            <a:pPr>
              <a:buFont typeface="Wingdings" pitchFamily="2" charset="2"/>
              <a:buChar char="ü"/>
            </a:pPr>
            <a:endParaRPr lang="en-US" altLang="ko-KR" dirty="0" smtClean="0"/>
          </a:p>
          <a:p>
            <a:pPr>
              <a:buFont typeface="Wingdings" pitchFamily="2" charset="2"/>
              <a:buChar char="ü"/>
            </a:pPr>
            <a:r>
              <a:rPr lang="en-US" altLang="ko-KR" dirty="0" smtClean="0"/>
              <a:t>Lab.</a:t>
            </a:r>
          </a:p>
          <a:p>
            <a:pPr>
              <a:buNone/>
            </a:pPr>
            <a:r>
              <a:rPr lang="en-US" altLang="ko-KR" dirty="0" smtClean="0"/>
              <a:t>   : WBC, ABGA: within normal limit</a:t>
            </a:r>
            <a:endParaRPr lang="ko-KR" altLang="en-US" dirty="0"/>
          </a:p>
        </p:txBody>
      </p:sp>
      <p:sp>
        <p:nvSpPr>
          <p:cNvPr id="4" name="바닥글 개체 틀 3"/>
          <p:cNvSpPr>
            <a:spLocks noGrp="1"/>
          </p:cNvSpPr>
          <p:nvPr>
            <p:ph type="ftr" sz="quarter" idx="11"/>
          </p:nvPr>
        </p:nvSpPr>
        <p:spPr/>
        <p:txBody>
          <a:bodyPr/>
          <a:lstStyle/>
          <a:p>
            <a:r>
              <a:rPr lang="en-US" altLang="ko-KR" smtClean="0"/>
              <a:t>2012</a:t>
            </a:r>
            <a:r>
              <a:rPr lang="ko-KR" altLang="en-US" smtClean="0"/>
              <a:t>년 제 </a:t>
            </a:r>
            <a:r>
              <a:rPr lang="en-US" altLang="ko-KR" smtClean="0"/>
              <a:t>5</a:t>
            </a:r>
            <a:r>
              <a:rPr lang="ko-KR" altLang="en-US" smtClean="0"/>
              <a:t>차 전공의 학술세미나</a:t>
            </a:r>
            <a:endParaRPr lang="ko-KR" alt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내문서\대한흉부외과학\2010추계전공의 연수\장상와CXR1.jpg"/>
          <p:cNvPicPr>
            <a:picLocks noChangeAspect="1" noChangeArrowheads="1"/>
          </p:cNvPicPr>
          <p:nvPr/>
        </p:nvPicPr>
        <p:blipFill>
          <a:blip r:embed="rId3" cstate="email"/>
          <a:srcRect/>
          <a:stretch>
            <a:fillRect/>
          </a:stretch>
        </p:blipFill>
        <p:spPr bwMode="auto">
          <a:xfrm>
            <a:off x="395536" y="188640"/>
            <a:ext cx="3121200" cy="3121200"/>
          </a:xfrm>
          <a:prstGeom prst="rect">
            <a:avLst/>
          </a:prstGeom>
          <a:noFill/>
        </p:spPr>
      </p:pic>
      <p:pic>
        <p:nvPicPr>
          <p:cNvPr id="2051" name="Picture 3" descr="E:\내문서\대한흉부외과학\2010추계전공의 연수\장상와CT1.jpg"/>
          <p:cNvPicPr>
            <a:picLocks noChangeAspect="1" noChangeArrowheads="1"/>
          </p:cNvPicPr>
          <p:nvPr/>
        </p:nvPicPr>
        <p:blipFill>
          <a:blip r:embed="rId4" cstate="email"/>
          <a:srcRect/>
          <a:stretch>
            <a:fillRect/>
          </a:stretch>
        </p:blipFill>
        <p:spPr bwMode="auto">
          <a:xfrm>
            <a:off x="395536" y="3501008"/>
            <a:ext cx="3121025" cy="3121025"/>
          </a:xfrm>
          <a:prstGeom prst="rect">
            <a:avLst/>
          </a:prstGeom>
          <a:noFill/>
        </p:spPr>
      </p:pic>
      <p:pic>
        <p:nvPicPr>
          <p:cNvPr id="2053" name="Picture 5" descr="E:\내문서\대한흉부외과학\2010추계전공의 연수\장상와CT2.jpg"/>
          <p:cNvPicPr>
            <a:picLocks noChangeAspect="1" noChangeArrowheads="1"/>
          </p:cNvPicPr>
          <p:nvPr/>
        </p:nvPicPr>
        <p:blipFill>
          <a:blip r:embed="rId5" cstate="email"/>
          <a:srcRect/>
          <a:stretch>
            <a:fillRect/>
          </a:stretch>
        </p:blipFill>
        <p:spPr bwMode="auto">
          <a:xfrm>
            <a:off x="4897012" y="332656"/>
            <a:ext cx="4024765" cy="2659134"/>
          </a:xfrm>
          <a:prstGeom prst="rect">
            <a:avLst/>
          </a:prstGeom>
          <a:noFill/>
        </p:spPr>
      </p:pic>
      <p:pic>
        <p:nvPicPr>
          <p:cNvPr id="2054" name="Picture 6" descr="E:\내문서\대한흉부외과학\2010추계전공의 연수\장상와CT3.jpg"/>
          <p:cNvPicPr>
            <a:picLocks noGrp="1" noChangeAspect="1" noChangeArrowheads="1"/>
          </p:cNvPicPr>
          <p:nvPr>
            <p:ph idx="1"/>
          </p:nvPr>
        </p:nvPicPr>
        <p:blipFill>
          <a:blip r:embed="rId6" cstate="email"/>
          <a:srcRect/>
          <a:stretch>
            <a:fillRect/>
          </a:stretch>
        </p:blipFill>
        <p:spPr bwMode="auto">
          <a:xfrm>
            <a:off x="4932040" y="3068960"/>
            <a:ext cx="4211960" cy="3567898"/>
          </a:xfrm>
          <a:prstGeom prst="rect">
            <a:avLst/>
          </a:prstGeom>
          <a:noFill/>
        </p:spPr>
      </p:pic>
      <p:sp>
        <p:nvSpPr>
          <p:cNvPr id="9" name="직사각형 8"/>
          <p:cNvSpPr/>
          <p:nvPr/>
        </p:nvSpPr>
        <p:spPr>
          <a:xfrm>
            <a:off x="2286000" y="2967335"/>
            <a:ext cx="4572000" cy="923330"/>
          </a:xfrm>
          <a:prstGeom prst="rect">
            <a:avLst/>
          </a:prstGeom>
          <a:solidFill>
            <a:srgbClr val="7030A0">
              <a:alpha val="50000"/>
            </a:srgbClr>
          </a:solidFill>
        </p:spPr>
        <p:txBody>
          <a:bodyPr>
            <a:spAutoFit/>
          </a:bodyPr>
          <a:lstStyle/>
          <a:p>
            <a:r>
              <a:rPr lang="en-US" altLang="ko-KR" dirty="0" smtClean="0">
                <a:solidFill>
                  <a:srgbClr val="FFFF00"/>
                </a:solidFill>
              </a:rPr>
              <a:t> Abnormality in RLL with a large abnormal systemic artery supply from descending thoracic aorta.</a:t>
            </a:r>
            <a:endParaRPr lang="ko-KR" altLang="en-US" dirty="0">
              <a:solidFill>
                <a:srgbClr val="FFFF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
</p:tagLst>
</file>

<file path=ppt/tags/tag2.xml><?xml version="1.0" encoding="utf-8"?>
<p:tagLst xmlns:a="http://schemas.openxmlformats.org/drawingml/2006/main" xmlns:r="http://schemas.openxmlformats.org/officeDocument/2006/relationships" xmlns:p="http://schemas.openxmlformats.org/presentationml/2006/main">
  <p:tag name="TIMING" val="|26.1"/>
</p:tagLst>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사용자 지정 2">
      <a:majorFont>
        <a:latin typeface="Century Gothic"/>
        <a:ea typeface="맑은 고딕"/>
        <a:cs typeface=""/>
      </a:majorFont>
      <a:minorFont>
        <a:latin typeface="Gill Sans MT"/>
        <a:ea typeface="맑은 고딕"/>
        <a:cs typeface=""/>
      </a:minorFont>
    </a:fontScheme>
    <a:fmtScheme name="메트로">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2091</Words>
  <Application>Microsoft Office PowerPoint</Application>
  <PresentationFormat>화면 슬라이드 쇼(4:3)</PresentationFormat>
  <Paragraphs>461</Paragraphs>
  <Slides>39</Slides>
  <Notes>0</Notes>
  <HiddenSlides>0</HiddenSlides>
  <MMClips>6</MMClips>
  <ScaleCrop>false</ScaleCrop>
  <HeadingPairs>
    <vt:vector size="4" baseType="variant">
      <vt:variant>
        <vt:lpstr>테마</vt:lpstr>
      </vt:variant>
      <vt:variant>
        <vt:i4>1</vt:i4>
      </vt:variant>
      <vt:variant>
        <vt:lpstr>슬라이드 제목</vt:lpstr>
      </vt:variant>
      <vt:variant>
        <vt:i4>39</vt:i4>
      </vt:variant>
    </vt:vector>
  </HeadingPairs>
  <TitlesOfParts>
    <vt:vector size="40" baseType="lpstr">
      <vt:lpstr>Office 테마</vt:lpstr>
      <vt:lpstr>Surgery for Congenital Anomalies and Benign Tumors of the Lung</vt:lpstr>
      <vt:lpstr>Congenital Abnormalities  of the Lung</vt:lpstr>
      <vt:lpstr>CASE 1</vt:lpstr>
      <vt:lpstr>슬라이드 4</vt:lpstr>
      <vt:lpstr>Operation</vt:lpstr>
      <vt:lpstr>Congenital Cystic Adenomatoid Malformation (CCAM)</vt:lpstr>
      <vt:lpstr>슬라이드 7</vt:lpstr>
      <vt:lpstr>CASE 2</vt:lpstr>
      <vt:lpstr>슬라이드 9</vt:lpstr>
      <vt:lpstr>슬라이드 10</vt:lpstr>
      <vt:lpstr>Pulmonary Sequestration</vt:lpstr>
      <vt:lpstr>Extra / Intralobar type</vt:lpstr>
      <vt:lpstr>슬라이드 13</vt:lpstr>
      <vt:lpstr>CASE 3</vt:lpstr>
      <vt:lpstr>슬라이드 15</vt:lpstr>
      <vt:lpstr>슬라이드 16</vt:lpstr>
      <vt:lpstr>Bronchogenic Cyst</vt:lpstr>
      <vt:lpstr>슬라이드 18</vt:lpstr>
      <vt:lpstr>Congenital Abnormalities of Lung</vt:lpstr>
      <vt:lpstr>Inflammatory Diseases  of the Lung</vt:lpstr>
      <vt:lpstr>CASE 4</vt:lpstr>
      <vt:lpstr>슬라이드 22</vt:lpstr>
      <vt:lpstr>Operation</vt:lpstr>
      <vt:lpstr>Bronchiectasis</vt:lpstr>
      <vt:lpstr>슬라이드 25</vt:lpstr>
      <vt:lpstr>슬라이드 26</vt:lpstr>
      <vt:lpstr>CASE 5</vt:lpstr>
      <vt:lpstr>슬라이드 28</vt:lpstr>
      <vt:lpstr>Operation</vt:lpstr>
      <vt:lpstr>슬라이드 30</vt:lpstr>
      <vt:lpstr>Aspergillosis</vt:lpstr>
      <vt:lpstr>슬라이드 32</vt:lpstr>
      <vt:lpstr>슬라이드 33</vt:lpstr>
      <vt:lpstr>CASE 6</vt:lpstr>
      <vt:lpstr>슬라이드 35</vt:lpstr>
      <vt:lpstr>Operation</vt:lpstr>
      <vt:lpstr>Interstitial Lung Disease</vt:lpstr>
      <vt:lpstr>슬라이드 38</vt:lpstr>
      <vt:lpstr>슬라이드 39</vt:lpstr>
    </vt:vector>
  </TitlesOfParts>
  <Company>KUMC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KUMC</dc:creator>
  <cp:lastModifiedBy>.</cp:lastModifiedBy>
  <cp:revision>132</cp:revision>
  <dcterms:created xsi:type="dcterms:W3CDTF">2010-09-13T07:54:36Z</dcterms:created>
  <dcterms:modified xsi:type="dcterms:W3CDTF">2012-09-14T08:48:59Z</dcterms:modified>
</cp:coreProperties>
</file>