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6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Default Extension="xlsx" ContentType="application/vnd.openxmlformats-officedocument.spreadsheetml.sheet"/>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Layouts/slideLayout12.xml" ContentType="application/vnd.openxmlformats-officedocument.presentationml.slideLayout+xml"/>
  <Override PartName="/ppt/slides/slide139.xml" ContentType="application/vnd.openxmlformats-officedocument.presentationml.slide+xml"/>
  <Override PartName="/ppt/slides/slide157.xml" ContentType="application/vnd.openxmlformats-officedocument.presentationml.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7"/>
  </p:notesMasterIdLst>
  <p:sldIdLst>
    <p:sldId id="771" r:id="rId2"/>
    <p:sldId id="774" r:id="rId3"/>
    <p:sldId id="852" r:id="rId4"/>
    <p:sldId id="853" r:id="rId5"/>
    <p:sldId id="854" r:id="rId6"/>
    <p:sldId id="855" r:id="rId7"/>
    <p:sldId id="856" r:id="rId8"/>
    <p:sldId id="858" r:id="rId9"/>
    <p:sldId id="871" r:id="rId10"/>
    <p:sldId id="881" r:id="rId11"/>
    <p:sldId id="861" r:id="rId12"/>
    <p:sldId id="878" r:id="rId13"/>
    <p:sldId id="843" r:id="rId14"/>
    <p:sldId id="778" r:id="rId15"/>
    <p:sldId id="776" r:id="rId16"/>
    <p:sldId id="782" r:id="rId17"/>
    <p:sldId id="844" r:id="rId18"/>
    <p:sldId id="784" r:id="rId19"/>
    <p:sldId id="846" r:id="rId20"/>
    <p:sldId id="785" r:id="rId21"/>
    <p:sldId id="847" r:id="rId22"/>
    <p:sldId id="786" r:id="rId23"/>
    <p:sldId id="787" r:id="rId24"/>
    <p:sldId id="789" r:id="rId25"/>
    <p:sldId id="788" r:id="rId26"/>
    <p:sldId id="790" r:id="rId27"/>
    <p:sldId id="792" r:id="rId28"/>
    <p:sldId id="793" r:id="rId29"/>
    <p:sldId id="1108" r:id="rId30"/>
    <p:sldId id="794" r:id="rId31"/>
    <p:sldId id="796" r:id="rId32"/>
    <p:sldId id="795" r:id="rId33"/>
    <p:sldId id="1081" r:id="rId34"/>
    <p:sldId id="1082" r:id="rId35"/>
    <p:sldId id="1089" r:id="rId36"/>
    <p:sldId id="1090" r:id="rId37"/>
    <p:sldId id="1094" r:id="rId38"/>
    <p:sldId id="1096" r:id="rId39"/>
    <p:sldId id="1097" r:id="rId40"/>
    <p:sldId id="1100" r:id="rId41"/>
    <p:sldId id="1101" r:id="rId42"/>
    <p:sldId id="798" r:id="rId43"/>
    <p:sldId id="888" r:id="rId44"/>
    <p:sldId id="797" r:id="rId45"/>
    <p:sldId id="845" r:id="rId46"/>
    <p:sldId id="777" r:id="rId47"/>
    <p:sldId id="780" r:id="rId48"/>
    <p:sldId id="803" r:id="rId49"/>
    <p:sldId id="801" r:id="rId50"/>
    <p:sldId id="804" r:id="rId51"/>
    <p:sldId id="805" r:id="rId52"/>
    <p:sldId id="807" r:id="rId53"/>
    <p:sldId id="808" r:id="rId54"/>
    <p:sldId id="809" r:id="rId55"/>
    <p:sldId id="813" r:id="rId56"/>
    <p:sldId id="891" r:id="rId57"/>
    <p:sldId id="811" r:id="rId58"/>
    <p:sldId id="897" r:id="rId59"/>
    <p:sldId id="812" r:id="rId60"/>
    <p:sldId id="889" r:id="rId61"/>
    <p:sldId id="890" r:id="rId62"/>
    <p:sldId id="1007" r:id="rId63"/>
    <p:sldId id="892" r:id="rId64"/>
    <p:sldId id="894" r:id="rId65"/>
    <p:sldId id="895" r:id="rId66"/>
    <p:sldId id="896" r:id="rId67"/>
    <p:sldId id="815" r:id="rId68"/>
    <p:sldId id="816" r:id="rId69"/>
    <p:sldId id="817" r:id="rId70"/>
    <p:sldId id="814" r:id="rId71"/>
    <p:sldId id="901" r:id="rId72"/>
    <p:sldId id="933" r:id="rId73"/>
    <p:sldId id="900" r:id="rId74"/>
    <p:sldId id="938" r:id="rId75"/>
    <p:sldId id="939" r:id="rId76"/>
    <p:sldId id="940" r:id="rId77"/>
    <p:sldId id="941" r:id="rId78"/>
    <p:sldId id="959" r:id="rId79"/>
    <p:sldId id="898" r:id="rId80"/>
    <p:sldId id="899" r:id="rId81"/>
    <p:sldId id="942" r:id="rId82"/>
    <p:sldId id="943" r:id="rId83"/>
    <p:sldId id="944" r:id="rId84"/>
    <p:sldId id="945" r:id="rId85"/>
    <p:sldId id="946" r:id="rId86"/>
    <p:sldId id="947" r:id="rId87"/>
    <p:sldId id="948" r:id="rId88"/>
    <p:sldId id="949" r:id="rId89"/>
    <p:sldId id="950" r:id="rId90"/>
    <p:sldId id="951" r:id="rId91"/>
    <p:sldId id="952" r:id="rId92"/>
    <p:sldId id="953" r:id="rId93"/>
    <p:sldId id="960" r:id="rId94"/>
    <p:sldId id="954" r:id="rId95"/>
    <p:sldId id="955" r:id="rId96"/>
    <p:sldId id="962" r:id="rId97"/>
    <p:sldId id="956" r:id="rId98"/>
    <p:sldId id="957" r:id="rId99"/>
    <p:sldId id="958" r:id="rId100"/>
    <p:sldId id="966" r:id="rId101"/>
    <p:sldId id="967" r:id="rId102"/>
    <p:sldId id="968" r:id="rId103"/>
    <p:sldId id="969" r:id="rId104"/>
    <p:sldId id="970" r:id="rId105"/>
    <p:sldId id="971" r:id="rId106"/>
    <p:sldId id="973" r:id="rId107"/>
    <p:sldId id="974" r:id="rId108"/>
    <p:sldId id="977" r:id="rId109"/>
    <p:sldId id="978" r:id="rId110"/>
    <p:sldId id="932" r:id="rId111"/>
    <p:sldId id="902" r:id="rId112"/>
    <p:sldId id="903" r:id="rId113"/>
    <p:sldId id="904" r:id="rId114"/>
    <p:sldId id="905" r:id="rId115"/>
    <p:sldId id="906" r:id="rId116"/>
    <p:sldId id="907" r:id="rId117"/>
    <p:sldId id="908" r:id="rId118"/>
    <p:sldId id="1008" r:id="rId119"/>
    <p:sldId id="909" r:id="rId120"/>
    <p:sldId id="910" r:id="rId121"/>
    <p:sldId id="911" r:id="rId122"/>
    <p:sldId id="912" r:id="rId123"/>
    <p:sldId id="913" r:id="rId124"/>
    <p:sldId id="914" r:id="rId125"/>
    <p:sldId id="915" r:id="rId126"/>
    <p:sldId id="916" r:id="rId127"/>
    <p:sldId id="917" r:id="rId128"/>
    <p:sldId id="918" r:id="rId129"/>
    <p:sldId id="919" r:id="rId130"/>
    <p:sldId id="920" r:id="rId131"/>
    <p:sldId id="921" r:id="rId132"/>
    <p:sldId id="985" r:id="rId133"/>
    <p:sldId id="1050" r:id="rId134"/>
    <p:sldId id="1051" r:id="rId135"/>
    <p:sldId id="1052" r:id="rId136"/>
    <p:sldId id="1053" r:id="rId137"/>
    <p:sldId id="1054" r:id="rId138"/>
    <p:sldId id="1057" r:id="rId139"/>
    <p:sldId id="1058" r:id="rId140"/>
    <p:sldId id="1059" r:id="rId141"/>
    <p:sldId id="1060" r:id="rId142"/>
    <p:sldId id="1061" r:id="rId143"/>
    <p:sldId id="1062" r:id="rId144"/>
    <p:sldId id="1063" r:id="rId145"/>
    <p:sldId id="1064" r:id="rId146"/>
    <p:sldId id="1065" r:id="rId147"/>
    <p:sldId id="1066" r:id="rId148"/>
    <p:sldId id="1067" r:id="rId149"/>
    <p:sldId id="1068" r:id="rId150"/>
    <p:sldId id="1069" r:id="rId151"/>
    <p:sldId id="1073" r:id="rId152"/>
    <p:sldId id="1074" r:id="rId153"/>
    <p:sldId id="1079" r:id="rId154"/>
    <p:sldId id="930" r:id="rId155"/>
    <p:sldId id="931" r:id="rId156"/>
    <p:sldId id="986" r:id="rId157"/>
    <p:sldId id="1010" r:id="rId158"/>
    <p:sldId id="1011" r:id="rId159"/>
    <p:sldId id="1021" r:id="rId160"/>
    <p:sldId id="1022" r:id="rId161"/>
    <p:sldId id="1024" r:id="rId162"/>
    <p:sldId id="1026" r:id="rId163"/>
    <p:sldId id="1027" r:id="rId164"/>
    <p:sldId id="1028" r:id="rId165"/>
    <p:sldId id="1041" r:id="rId166"/>
    <p:sldId id="1045" r:id="rId167"/>
    <p:sldId id="1046" r:id="rId168"/>
    <p:sldId id="772" r:id="rId169"/>
    <p:sldId id="979" r:id="rId170"/>
    <p:sldId id="980" r:id="rId171"/>
    <p:sldId id="984" r:id="rId172"/>
    <p:sldId id="987" r:id="rId173"/>
    <p:sldId id="989" r:id="rId174"/>
    <p:sldId id="992" r:id="rId175"/>
    <p:sldId id="993" r:id="rId176"/>
    <p:sldId id="994" r:id="rId177"/>
    <p:sldId id="775" r:id="rId178"/>
    <p:sldId id="996" r:id="rId179"/>
    <p:sldId id="997" r:id="rId180"/>
    <p:sldId id="999" r:id="rId181"/>
    <p:sldId id="1000" r:id="rId182"/>
    <p:sldId id="1005" r:id="rId183"/>
    <p:sldId id="1006" r:id="rId184"/>
    <p:sldId id="1002" r:id="rId185"/>
    <p:sldId id="1003" r:id="rId186"/>
  </p:sldIdLst>
  <p:sldSz cx="9144000" cy="6858000" type="screen4x3"/>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07" autoAdjust="0"/>
    <p:restoredTop sz="94660"/>
  </p:normalViewPr>
  <p:slideViewPr>
    <p:cSldViewPr>
      <p:cViewPr varScale="1">
        <p:scale>
          <a:sx n="114" d="100"/>
          <a:sy n="114" d="100"/>
        </p:scale>
        <p:origin x="-1530"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41" d="100"/>
          <a:sy n="41" d="100"/>
        </p:scale>
        <p:origin x="-2712" y="-11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____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ko-KR"/>
  <c:chart>
    <c:autoTitleDeleted val="1"/>
    <c:view3D>
      <c:hPercent val="43"/>
      <c:depthPercent val="130"/>
      <c:rAngAx val="1"/>
    </c:view3D>
    <c:floor>
      <c:spPr>
        <a:solidFill>
          <a:srgbClr val="C0C0C0"/>
        </a:solidFill>
        <a:ln w="3175">
          <a:solidFill>
            <a:schemeClr val="tx1"/>
          </a:solidFill>
          <a:prstDash val="solid"/>
        </a:ln>
      </c:spPr>
    </c:floor>
    <c:sideWall>
      <c:spPr>
        <a:noFill/>
        <a:ln w="25400">
          <a:noFill/>
        </a:ln>
      </c:spPr>
    </c:sideWall>
    <c:backWall>
      <c:spPr>
        <a:noFill/>
        <a:ln w="25400">
          <a:noFill/>
        </a:ln>
      </c:spPr>
    </c:backWall>
    <c:plotArea>
      <c:layout>
        <c:manualLayout>
          <c:layoutTarget val="inner"/>
          <c:xMode val="edge"/>
          <c:yMode val="edge"/>
          <c:x val="4.0330920372285424E-2"/>
          <c:y val="0.12418300653594772"/>
          <c:w val="0.96070320579110668"/>
          <c:h val="0.67102396514161222"/>
        </c:manualLayout>
      </c:layout>
      <c:bar3DChart>
        <c:barDir val="col"/>
        <c:grouping val="clustered"/>
        <c:ser>
          <c:idx val="0"/>
          <c:order val="0"/>
          <c:tx>
            <c:strRef>
              <c:f>Sheet1!$A$2</c:f>
              <c:strCache>
                <c:ptCount val="1"/>
                <c:pt idx="0">
                  <c:v>Rotterdam Study (ABI &lt;0.9)</c:v>
                </c:pt>
              </c:strCache>
            </c:strRef>
          </c:tx>
          <c:spPr>
            <a:solidFill>
              <a:schemeClr val="accent1"/>
            </a:solidFill>
            <a:ln w="22133">
              <a:noFill/>
            </a:ln>
          </c:spPr>
          <c:cat>
            <c:strRef>
              <c:f>Sheet1!$B$1:$K$1</c:f>
              <c:strCache>
                <c:ptCount val="7"/>
                <c:pt idx="0">
                  <c:v>55-59</c:v>
                </c:pt>
                <c:pt idx="1">
                  <c:v>60-64</c:v>
                </c:pt>
                <c:pt idx="2">
                  <c:v>65-69</c:v>
                </c:pt>
                <c:pt idx="3">
                  <c:v>70-74</c:v>
                </c:pt>
                <c:pt idx="4">
                  <c:v>75-79</c:v>
                </c:pt>
                <c:pt idx="5">
                  <c:v>80-84</c:v>
                </c:pt>
                <c:pt idx="6">
                  <c:v>85-89</c:v>
                </c:pt>
              </c:strCache>
            </c:strRef>
          </c:cat>
          <c:val>
            <c:numRef>
              <c:f>Sheet1!$B$2:$K$2</c:f>
              <c:numCache>
                <c:formatCode>General</c:formatCode>
                <c:ptCount val="7"/>
                <c:pt idx="0">
                  <c:v>9</c:v>
                </c:pt>
                <c:pt idx="1">
                  <c:v>11</c:v>
                </c:pt>
                <c:pt idx="2">
                  <c:v>15</c:v>
                </c:pt>
                <c:pt idx="3">
                  <c:v>17</c:v>
                </c:pt>
                <c:pt idx="4">
                  <c:v>23</c:v>
                </c:pt>
                <c:pt idx="5">
                  <c:v>40</c:v>
                </c:pt>
                <c:pt idx="6">
                  <c:v>57</c:v>
                </c:pt>
              </c:numCache>
            </c:numRef>
          </c:val>
        </c:ser>
        <c:ser>
          <c:idx val="1"/>
          <c:order val="1"/>
          <c:tx>
            <c:strRef>
              <c:f>Sheet1!$A$3</c:f>
              <c:strCache>
                <c:ptCount val="1"/>
                <c:pt idx="0">
                  <c:v>San Diego Study (PAD by noninvasive tests)</c:v>
                </c:pt>
              </c:strCache>
            </c:strRef>
          </c:tx>
          <c:spPr>
            <a:solidFill>
              <a:srgbClr val="FFCC00"/>
            </a:solidFill>
            <a:ln w="22133">
              <a:noFill/>
            </a:ln>
          </c:spPr>
          <c:cat>
            <c:strRef>
              <c:f>Sheet1!$B$1:$K$1</c:f>
              <c:strCache>
                <c:ptCount val="7"/>
                <c:pt idx="0">
                  <c:v>55-59</c:v>
                </c:pt>
                <c:pt idx="1">
                  <c:v>60-64</c:v>
                </c:pt>
                <c:pt idx="2">
                  <c:v>65-69</c:v>
                </c:pt>
                <c:pt idx="3">
                  <c:v>70-74</c:v>
                </c:pt>
                <c:pt idx="4">
                  <c:v>75-79</c:v>
                </c:pt>
                <c:pt idx="5">
                  <c:v>80-84</c:v>
                </c:pt>
                <c:pt idx="6">
                  <c:v>85-89</c:v>
                </c:pt>
              </c:strCache>
            </c:strRef>
          </c:cat>
          <c:val>
            <c:numRef>
              <c:f>Sheet1!$B$3:$K$3</c:f>
              <c:numCache>
                <c:formatCode>General</c:formatCode>
                <c:ptCount val="7"/>
                <c:pt idx="0">
                  <c:v>2.5</c:v>
                </c:pt>
                <c:pt idx="1">
                  <c:v>8.3000000000000007</c:v>
                </c:pt>
                <c:pt idx="2">
                  <c:v>8.3000000000000007</c:v>
                </c:pt>
                <c:pt idx="3">
                  <c:v>18.8</c:v>
                </c:pt>
                <c:pt idx="4">
                  <c:v>18.8</c:v>
                </c:pt>
              </c:numCache>
            </c:numRef>
          </c:val>
        </c:ser>
        <c:gapWidth val="100"/>
        <c:gapDepth val="0"/>
        <c:shape val="box"/>
        <c:axId val="97201152"/>
        <c:axId val="97211520"/>
        <c:axId val="0"/>
      </c:bar3DChart>
      <c:catAx>
        <c:axId val="97201152"/>
        <c:scaling>
          <c:orientation val="minMax"/>
        </c:scaling>
        <c:axPos val="b"/>
        <c:title>
          <c:tx>
            <c:rich>
              <a:bodyPr/>
              <a:lstStyle/>
              <a:p>
                <a:pPr>
                  <a:defRPr sz="1568" b="1" i="0" u="none" strike="noStrike" baseline="0">
                    <a:solidFill>
                      <a:srgbClr val="FFCC00"/>
                    </a:solidFill>
                    <a:latin typeface="Arial"/>
                    <a:ea typeface="Arial"/>
                    <a:cs typeface="Arial"/>
                  </a:defRPr>
                </a:pPr>
                <a:r>
                  <a:rPr lang="en-US" altLang="en-US" b="1" dirty="0">
                    <a:solidFill>
                      <a:schemeClr val="tx1"/>
                    </a:solidFill>
                  </a:rPr>
                  <a:t>Age group (y)</a:t>
                </a:r>
              </a:p>
            </c:rich>
          </c:tx>
          <c:layout>
            <c:manualLayout>
              <c:xMode val="edge"/>
              <c:yMode val="edge"/>
              <c:x val="0.43329886246122035"/>
              <c:y val="0.89542483660131289"/>
            </c:manualLayout>
          </c:layout>
          <c:spPr>
            <a:noFill/>
            <a:ln w="22133">
              <a:noFill/>
            </a:ln>
          </c:spPr>
        </c:title>
        <c:numFmt formatCode="General" sourceLinked="1"/>
        <c:tickLblPos val="low"/>
        <c:spPr>
          <a:ln w="2767">
            <a:solidFill>
              <a:schemeClr val="tx1"/>
            </a:solidFill>
            <a:prstDash val="solid"/>
          </a:ln>
        </c:spPr>
        <c:txPr>
          <a:bodyPr rot="0" vert="horz"/>
          <a:lstStyle/>
          <a:p>
            <a:pPr>
              <a:defRPr sz="1568" b="1" i="0" u="none" strike="noStrike" baseline="0">
                <a:solidFill>
                  <a:schemeClr val="tx1"/>
                </a:solidFill>
                <a:latin typeface="Arial"/>
                <a:ea typeface="Arial"/>
                <a:cs typeface="Arial"/>
              </a:defRPr>
            </a:pPr>
            <a:endParaRPr lang="ko-KR"/>
          </a:p>
        </c:txPr>
        <c:crossAx val="97211520"/>
        <c:crosses val="autoZero"/>
        <c:auto val="1"/>
        <c:lblAlgn val="ctr"/>
        <c:lblOffset val="100"/>
        <c:tickLblSkip val="1"/>
        <c:tickMarkSkip val="1"/>
      </c:catAx>
      <c:valAx>
        <c:axId val="97211520"/>
        <c:scaling>
          <c:orientation val="minMax"/>
        </c:scaling>
        <c:axPos val="l"/>
        <c:numFmt formatCode="General" sourceLinked="1"/>
        <c:tickLblPos val="nextTo"/>
        <c:spPr>
          <a:ln w="2767">
            <a:solidFill>
              <a:schemeClr val="tx1"/>
            </a:solidFill>
            <a:prstDash val="solid"/>
          </a:ln>
        </c:spPr>
        <c:txPr>
          <a:bodyPr rot="0" vert="horz"/>
          <a:lstStyle/>
          <a:p>
            <a:pPr>
              <a:defRPr sz="1568" b="1" i="0" u="none" strike="noStrike" baseline="0">
                <a:solidFill>
                  <a:schemeClr val="tx1"/>
                </a:solidFill>
                <a:latin typeface="Arial"/>
                <a:ea typeface="Arial"/>
                <a:cs typeface="Arial"/>
              </a:defRPr>
            </a:pPr>
            <a:endParaRPr lang="ko-KR"/>
          </a:p>
        </c:txPr>
        <c:crossAx val="97201152"/>
        <c:crosses val="autoZero"/>
        <c:crossBetween val="between"/>
      </c:valAx>
      <c:spPr>
        <a:noFill/>
        <a:ln w="22133">
          <a:noFill/>
        </a:ln>
      </c:spPr>
    </c:plotArea>
    <c:plotVisOnly val="1"/>
    <c:dispBlanksAs val="gap"/>
  </c:chart>
  <c:spPr>
    <a:noFill/>
    <a:ln>
      <a:noFill/>
    </a:ln>
  </c:spPr>
  <c:txPr>
    <a:bodyPr/>
    <a:lstStyle/>
    <a:p>
      <a:pPr>
        <a:defRPr sz="1568" b="1" i="0" u="none" strike="noStrike" baseline="0">
          <a:solidFill>
            <a:schemeClr val="tx1"/>
          </a:solidFill>
          <a:latin typeface="Arial"/>
          <a:ea typeface="Arial"/>
          <a:cs typeface="Arial"/>
        </a:defRPr>
      </a:pPr>
      <a:endParaRPr lang="ko-KR"/>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image" Target="../media/image9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3B016E-47AB-45D4-B6CE-8D1DA9783CCB}" type="datetimeFigureOut">
              <a:rPr lang="ko-KR" altLang="en-US" smtClean="0"/>
              <a:pPr/>
              <a:t>2012-09-14</a:t>
            </a:fld>
            <a:endParaRPr lang="ko-KR" altLang="en-US"/>
          </a:p>
        </p:txBody>
      </p:sp>
      <p:sp>
        <p:nvSpPr>
          <p:cNvPr id="4" name="슬라이드 이미지 개체 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71A35F-0936-4692-A438-9538694B2BD2}" type="slidenum">
              <a:rPr lang="ko-KR" altLang="en-US" smtClean="0"/>
              <a:pPr/>
              <a:t>‹#›</a:t>
            </a:fld>
            <a:endParaRPr lang="ko-KR" altLang="en-US"/>
          </a:p>
        </p:txBody>
      </p:sp>
    </p:spTree>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994" name="Rectangle 2"/>
          <p:cNvSpPr>
            <a:spLocks noGrp="1" noRot="1" noChangeAspect="1" noChangeArrowheads="1" noTextEdit="1"/>
          </p:cNvSpPr>
          <p:nvPr>
            <p:ph type="sldImg"/>
          </p:nvPr>
        </p:nvSpPr>
        <p:spPr>
          <a:xfrm>
            <a:off x="1039813" y="347663"/>
            <a:ext cx="4745037" cy="3559175"/>
          </a:xfrm>
          <a:ln/>
        </p:spPr>
      </p:sp>
      <p:sp>
        <p:nvSpPr>
          <p:cNvPr id="852995" name="Rectangle 3"/>
          <p:cNvSpPr>
            <a:spLocks noGrp="1" noChangeArrowheads="1"/>
          </p:cNvSpPr>
          <p:nvPr>
            <p:ph type="body" idx="1"/>
          </p:nvPr>
        </p:nvSpPr>
        <p:spPr>
          <a:xfrm>
            <a:off x="491731" y="4007189"/>
            <a:ext cx="5925352" cy="5016418"/>
          </a:xfrm>
        </p:spPr>
        <p:txBody>
          <a:bodyPr/>
          <a:lstStyle/>
          <a:p>
            <a:pPr marL="190500" indent="-190500">
              <a:lnSpc>
                <a:spcPct val="90000"/>
              </a:lnSpc>
            </a:pPr>
            <a:r>
              <a:rPr lang="en-US" b="1"/>
              <a:t>Major manifestations of atherothrombosis</a:t>
            </a:r>
          </a:p>
          <a:p>
            <a:pPr marL="190500" indent="-190500">
              <a:lnSpc>
                <a:spcPct val="90000"/>
              </a:lnSpc>
              <a:buFontTx/>
              <a:buChar char="•"/>
            </a:pPr>
            <a:r>
              <a:rPr lang="en-US"/>
              <a:t>Vascular disease leading to atherothrombosis, is the result of a generalized process that affects multiple vascular beds, including the cerebral, coronary, and peripheral arteries. Coexistence of vascular disease in multiple beds increases the risk for developing ischemic events such as MI and stroke.</a:t>
            </a:r>
            <a:r>
              <a:rPr lang="en-US" baseline="30000"/>
              <a:t>1</a:t>
            </a:r>
          </a:p>
          <a:p>
            <a:pPr marL="190500" indent="-190500">
              <a:lnSpc>
                <a:spcPct val="90000"/>
              </a:lnSpc>
              <a:buFontTx/>
              <a:buChar char="•"/>
            </a:pPr>
            <a:r>
              <a:rPr lang="en-US"/>
              <a:t>Atherothrombosis in cerebral arteries may precipitate a transient ischemic attack (TIA) or an ischemic stroke. A TIA, by definition, lasts for fewer than 24 hours, but the majority resolve within 1 hour. A TIA may be a warning of an impending stroke, with the risk for a stroke being  8–12% during the first week following a TIA and 11–15% at one month.</a:t>
            </a:r>
            <a:r>
              <a:rPr lang="en-US" baseline="30000"/>
              <a:t>2</a:t>
            </a:r>
          </a:p>
          <a:p>
            <a:pPr marL="190500" indent="-190500">
              <a:lnSpc>
                <a:spcPct val="90000"/>
              </a:lnSpc>
              <a:buFontTx/>
              <a:buChar char="•"/>
            </a:pPr>
            <a:r>
              <a:rPr lang="en-US"/>
              <a:t>Atherothrombosis in coronary arteries produces a spectrum of ischemic coronary syndromes that include stable angina, unstable angina, non–ST-segment elevation myocardial infarction (NSTEMI; also known as non–Q-wave MI), and ST-segment elevation (STEMI; also known as Q-wave MI). Cardiovascular disease is the single largest cause of death in the United States and Europe.</a:t>
            </a:r>
            <a:r>
              <a:rPr lang="en-US" baseline="30000"/>
              <a:t>3</a:t>
            </a:r>
            <a:endParaRPr lang="en-US"/>
          </a:p>
          <a:p>
            <a:pPr marL="190500" indent="-190500">
              <a:lnSpc>
                <a:spcPct val="90000"/>
              </a:lnSpc>
              <a:buFontTx/>
              <a:buChar char="•"/>
            </a:pPr>
            <a:r>
              <a:rPr lang="en-US"/>
              <a:t>Atherothrombosis in peripheral vessels, known as peripheral arterial disease (PAD), can produce a variety of symptoms ranging from intermittent claudication to pain at rest.</a:t>
            </a:r>
            <a:r>
              <a:rPr lang="en-US" baseline="30000"/>
              <a:t>4</a:t>
            </a:r>
          </a:p>
          <a:p>
            <a:pPr marL="190500" indent="-190500">
              <a:lnSpc>
                <a:spcPct val="90000"/>
              </a:lnSpc>
              <a:buFontTx/>
              <a:buChar char="•"/>
            </a:pPr>
            <a:r>
              <a:rPr lang="en-US"/>
              <a:t>Patients with the most serious PAD have critical limb ischemia that produces pain at rest and threatens the viability of the limb by increasing the risk for gangrene and necrosis.</a:t>
            </a:r>
            <a:r>
              <a:rPr lang="en-US" baseline="30000"/>
              <a:t>4</a:t>
            </a:r>
            <a:r>
              <a:rPr lang="en-US"/>
              <a:t> PAD is a strong marker for cardiovascular disease. Over a 10-year period, PAD increases risk for death due to cardiovascular disease approximately 6-fold.</a:t>
            </a:r>
            <a:r>
              <a:rPr lang="en-US" baseline="30000"/>
              <a:t>5</a:t>
            </a:r>
            <a:endParaRPr lang="en-US"/>
          </a:p>
          <a:p>
            <a:pPr marL="190500" indent="-190500">
              <a:lnSpc>
                <a:spcPct val="90000"/>
              </a:lnSpc>
              <a:buFontTx/>
              <a:buChar char="•"/>
            </a:pPr>
            <a:endParaRPr lang="en-US"/>
          </a:p>
          <a:p>
            <a:pPr marL="190500" indent="-190500">
              <a:lnSpc>
                <a:spcPct val="90000"/>
              </a:lnSpc>
            </a:pPr>
            <a:r>
              <a:rPr lang="en-US"/>
              <a:t>Note: Clopidogrel is not indicated for all the conditions listed on this slide.</a:t>
            </a:r>
          </a:p>
          <a:p>
            <a:pPr marL="190500" indent="-190500">
              <a:lnSpc>
                <a:spcPct val="90000"/>
              </a:lnSpc>
            </a:pPr>
            <a:endParaRPr lang="en-US"/>
          </a:p>
          <a:p>
            <a:pPr marL="190500" indent="-190500">
              <a:lnSpc>
                <a:spcPct val="90000"/>
              </a:lnSpc>
            </a:pPr>
            <a:r>
              <a:rPr lang="en-US" sz="900" b="1"/>
              <a:t>References:</a:t>
            </a:r>
          </a:p>
          <a:p>
            <a:pPr marL="190500" indent="-190500">
              <a:lnSpc>
                <a:spcPct val="90000"/>
              </a:lnSpc>
              <a:buFontTx/>
              <a:buAutoNum type="arabicPeriod"/>
            </a:pPr>
            <a:r>
              <a:rPr lang="en-US" sz="900">
                <a:solidFill>
                  <a:srgbClr val="000000"/>
                </a:solidFill>
              </a:rPr>
              <a:t>Aronow WS, Ahn C. Prevalence of coexistence of coronary artery disease, peripheral arterial disease, and atherothrombotic brain infarction in men and women </a:t>
            </a:r>
            <a:r>
              <a:rPr lang="en-US" sz="900">
                <a:solidFill>
                  <a:srgbClr val="000000"/>
                </a:solidFill>
                <a:sym typeface="Symbol" pitchFamily="18" charset="2"/>
              </a:rPr>
              <a:t>62 years of age. </a:t>
            </a:r>
            <a:r>
              <a:rPr lang="en-US" sz="900" i="1">
                <a:solidFill>
                  <a:srgbClr val="000000"/>
                </a:solidFill>
              </a:rPr>
              <a:t>Am J Cardiol</a:t>
            </a:r>
            <a:r>
              <a:rPr lang="en-US" sz="900">
                <a:solidFill>
                  <a:srgbClr val="000000"/>
                </a:solidFill>
              </a:rPr>
              <a:t> 1994; </a:t>
            </a:r>
            <a:r>
              <a:rPr lang="en-US" sz="900" b="1">
                <a:solidFill>
                  <a:srgbClr val="000000"/>
                </a:solidFill>
              </a:rPr>
              <a:t>74</a:t>
            </a:r>
            <a:r>
              <a:rPr lang="en-US" sz="900">
                <a:solidFill>
                  <a:srgbClr val="000000"/>
                </a:solidFill>
              </a:rPr>
              <a:t>: 64</a:t>
            </a:r>
            <a:r>
              <a:rPr lang="en-US"/>
              <a:t>–</a:t>
            </a:r>
            <a:r>
              <a:rPr lang="en-US" sz="900">
                <a:solidFill>
                  <a:srgbClr val="000000"/>
                </a:solidFill>
              </a:rPr>
              <a:t>65. </a:t>
            </a:r>
          </a:p>
          <a:p>
            <a:pPr marL="190500" indent="-190500">
              <a:lnSpc>
                <a:spcPct val="90000"/>
              </a:lnSpc>
              <a:buFontTx/>
              <a:buAutoNum type="arabicPeriod"/>
            </a:pPr>
            <a:r>
              <a:rPr lang="en-US" sz="900"/>
              <a:t>Coull AJ, Lovett JK, Rothwell PM . Population based study of early risk of stroke after transient ischaemic attack or minor stroke: implications for public education and organisation of services. </a:t>
            </a:r>
            <a:r>
              <a:rPr lang="en-GB" sz="900" i="1"/>
              <a:t>BMJ</a:t>
            </a:r>
            <a:r>
              <a:rPr lang="en-GB" sz="900"/>
              <a:t> 2004; </a:t>
            </a:r>
            <a:r>
              <a:rPr lang="en-GB" sz="900" b="1"/>
              <a:t>328</a:t>
            </a:r>
            <a:r>
              <a:rPr lang="en-GB" sz="900"/>
              <a:t> (7435): 32.</a:t>
            </a:r>
          </a:p>
          <a:p>
            <a:pPr marL="190500" indent="-190500">
              <a:lnSpc>
                <a:spcPct val="90000"/>
              </a:lnSpc>
              <a:buFontTx/>
              <a:buAutoNum type="arabicPeriod"/>
            </a:pPr>
            <a:r>
              <a:rPr lang="en-US" sz="900">
                <a:solidFill>
                  <a:srgbClr val="000000"/>
                </a:solidFill>
              </a:rPr>
              <a:t>American Heart Association. </a:t>
            </a:r>
            <a:r>
              <a:rPr lang="en-US" sz="900" i="1">
                <a:solidFill>
                  <a:srgbClr val="000000"/>
                </a:solidFill>
              </a:rPr>
              <a:t>2002 Heart and Stroke Statistical Update.</a:t>
            </a:r>
            <a:r>
              <a:rPr lang="en-US" sz="900">
                <a:solidFill>
                  <a:srgbClr val="000000"/>
                </a:solidFill>
              </a:rPr>
              <a:t> </a:t>
            </a:r>
          </a:p>
          <a:p>
            <a:pPr marL="190500" indent="-190500">
              <a:lnSpc>
                <a:spcPct val="90000"/>
              </a:lnSpc>
              <a:buFontTx/>
              <a:buAutoNum type="arabicPeriod"/>
            </a:pPr>
            <a:r>
              <a:rPr lang="en-US" sz="900">
                <a:solidFill>
                  <a:srgbClr val="000000"/>
                </a:solidFill>
              </a:rPr>
              <a:t>Weitz JI, Byrne J, Clagett GP </a:t>
            </a:r>
            <a:r>
              <a:rPr lang="en-US" sz="900" i="1">
                <a:solidFill>
                  <a:srgbClr val="000000"/>
                </a:solidFill>
              </a:rPr>
              <a:t>et al</a:t>
            </a:r>
            <a:r>
              <a:rPr lang="en-US" sz="900">
                <a:solidFill>
                  <a:srgbClr val="000000"/>
                </a:solidFill>
              </a:rPr>
              <a:t>. Diagnosis and treatment of chronic arterial insufficiency of the lower extremities: a critical review. </a:t>
            </a:r>
            <a:r>
              <a:rPr lang="en-US" sz="900" i="1">
                <a:solidFill>
                  <a:srgbClr val="000000"/>
                </a:solidFill>
              </a:rPr>
              <a:t>Circulation</a:t>
            </a:r>
            <a:r>
              <a:rPr lang="en-US" sz="900">
                <a:solidFill>
                  <a:srgbClr val="000000"/>
                </a:solidFill>
              </a:rPr>
              <a:t> 1996; </a:t>
            </a:r>
            <a:r>
              <a:rPr lang="en-US" sz="900" b="1">
                <a:solidFill>
                  <a:srgbClr val="000000"/>
                </a:solidFill>
              </a:rPr>
              <a:t>94</a:t>
            </a:r>
            <a:r>
              <a:rPr lang="en-US" sz="900">
                <a:solidFill>
                  <a:srgbClr val="000000"/>
                </a:solidFill>
              </a:rPr>
              <a:t>: 3026</a:t>
            </a:r>
            <a:r>
              <a:rPr lang="en-US"/>
              <a:t>–</a:t>
            </a:r>
            <a:r>
              <a:rPr lang="en-US" sz="900">
                <a:solidFill>
                  <a:srgbClr val="000000"/>
                </a:solidFill>
              </a:rPr>
              <a:t>3049. </a:t>
            </a:r>
          </a:p>
          <a:p>
            <a:pPr marL="190500" indent="-190500">
              <a:lnSpc>
                <a:spcPct val="90000"/>
              </a:lnSpc>
              <a:buFontTx/>
              <a:buAutoNum type="arabicPeriod"/>
            </a:pPr>
            <a:r>
              <a:rPr lang="en-US" sz="900"/>
              <a:t>Criqui MH, Langer RD, Fronek A </a:t>
            </a:r>
            <a:r>
              <a:rPr lang="en-US" sz="900" i="1"/>
              <a:t>et al</a:t>
            </a:r>
            <a:r>
              <a:rPr lang="en-US" sz="900"/>
              <a:t>. Mortality over a period of 10 years in patients with peripheral arterial disease. </a:t>
            </a:r>
            <a:r>
              <a:rPr lang="en-US" sz="900" i="1"/>
              <a:t>N Engl J Med</a:t>
            </a:r>
            <a:r>
              <a:rPr lang="en-US" sz="900"/>
              <a:t> 1992; </a:t>
            </a:r>
            <a:r>
              <a:rPr lang="en-US" sz="900" b="1"/>
              <a:t>326</a:t>
            </a:r>
            <a:r>
              <a:rPr lang="en-US" sz="900"/>
              <a:t>: 381</a:t>
            </a:r>
            <a:r>
              <a:rPr lang="en-US"/>
              <a:t>–</a:t>
            </a:r>
            <a:r>
              <a:rPr lang="en-US" sz="900"/>
              <a:t>386.</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67587" name="슬라이드 노트 개체 틀 2"/>
          <p:cNvSpPr>
            <a:spLocks noGrp="1"/>
          </p:cNvSpPr>
          <p:nvPr>
            <p:ph type="body" idx="1"/>
          </p:nvPr>
        </p:nvSpPr>
        <p:spPr bwMode="auto">
          <a:noFill/>
        </p:spPr>
        <p:txBody>
          <a:bodyPr wrap="square" numCol="1" anchor="t" anchorCtr="0" compatLnSpc="1">
            <a:prstTxWarp prst="textNoShape">
              <a:avLst/>
            </a:prstTxWarp>
          </a:bodyPr>
          <a:lstStyle/>
          <a:p>
            <a:r>
              <a:rPr lang="en-US" altLang="ko-KR" b="1" smtClean="0"/>
              <a:t>-</a:t>
            </a:r>
            <a:r>
              <a:rPr lang="en-US" altLang="ko-KR" b="1" u="sng" smtClean="0"/>
              <a:t>in the cannula part, </a:t>
            </a:r>
            <a:r>
              <a:rPr lang="en-US" altLang="ko-KR" b="1" smtClean="0"/>
              <a:t>there is a radioopaque LT directional marker. So, it is possible to change cannula direction using LT marker</a:t>
            </a:r>
            <a:endParaRPr lang="ko-KR" altLang="en-US" smtClean="0"/>
          </a:p>
          <a:p>
            <a:r>
              <a:rPr lang="en-US" altLang="ko-KR" b="1" smtClean="0"/>
              <a:t>- this is lateral view,  this is AP view and PA view.</a:t>
            </a:r>
            <a:endParaRPr lang="ko-KR" altLang="en-US" smtClean="0"/>
          </a:p>
          <a:p>
            <a:endParaRPr lang="ko-KR" altLang="en-US" smtClean="0"/>
          </a:p>
        </p:txBody>
      </p:sp>
      <p:sp>
        <p:nvSpPr>
          <p:cNvPr id="4" name="슬라이드 번호 개체 틀 3"/>
          <p:cNvSpPr>
            <a:spLocks noGrp="1"/>
          </p:cNvSpPr>
          <p:nvPr>
            <p:ph type="sldNum" sz="quarter" idx="5"/>
          </p:nvPr>
        </p:nvSpPr>
        <p:spPr/>
        <p:txBody>
          <a:bodyPr/>
          <a:lstStyle/>
          <a:p>
            <a:pPr>
              <a:defRPr/>
            </a:pPr>
            <a:fld id="{D76303CF-3F94-4837-8D55-55CDE8508B48}" type="slidenum">
              <a:rPr lang="ko-KR" altLang="en-US" smtClean="0"/>
              <a:pPr>
                <a:defRPr/>
              </a:pPr>
              <a:t>92</a:t>
            </a:fld>
            <a:endParaRPr lang="ko-KR"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endParaRPr lang="el-GR" smtClean="0"/>
          </a:p>
        </p:txBody>
      </p:sp>
      <p:sp>
        <p:nvSpPr>
          <p:cNvPr id="34820" name="Slide Number Placeholder 3"/>
          <p:cNvSpPr>
            <a:spLocks noGrp="1"/>
          </p:cNvSpPr>
          <p:nvPr>
            <p:ph type="sldNum" sz="quarter" idx="5"/>
          </p:nvPr>
        </p:nvSpPr>
        <p:spPr>
          <a:noFill/>
        </p:spPr>
        <p:txBody>
          <a:bodyPr/>
          <a:lstStyle/>
          <a:p>
            <a:fld id="{5B7E0508-9FB0-4639-AF79-74A272D51A5D}" type="slidenum">
              <a:rPr lang="el-GR"/>
              <a:pPr/>
              <a:t>107</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a:p>
        </p:txBody>
      </p:sp>
      <p:sp>
        <p:nvSpPr>
          <p:cNvPr id="4" name="슬라이드 번호 개체 틀 3"/>
          <p:cNvSpPr>
            <a:spLocks noGrp="1"/>
          </p:cNvSpPr>
          <p:nvPr>
            <p:ph type="sldNum" sz="quarter" idx="10"/>
          </p:nvPr>
        </p:nvSpPr>
        <p:spPr/>
        <p:txBody>
          <a:bodyPr/>
          <a:lstStyle/>
          <a:p>
            <a:fld id="{DD71A35F-0936-4692-A438-9538694B2BD2}" type="slidenum">
              <a:rPr lang="ko-KR" altLang="en-US" smtClean="0"/>
              <a:pPr/>
              <a:t>114</a:t>
            </a:fld>
            <a:endParaRPr lang="ko-KR"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a:p>
        </p:txBody>
      </p:sp>
      <p:sp>
        <p:nvSpPr>
          <p:cNvPr id="4" name="슬라이드 번호 개체 틀 3"/>
          <p:cNvSpPr>
            <a:spLocks noGrp="1"/>
          </p:cNvSpPr>
          <p:nvPr>
            <p:ph type="sldNum" sz="quarter" idx="10"/>
          </p:nvPr>
        </p:nvSpPr>
        <p:spPr/>
        <p:txBody>
          <a:bodyPr/>
          <a:lstStyle/>
          <a:p>
            <a:fld id="{586F1ACB-403B-4020-9F1C-D7455C7C4A5F}" type="slidenum">
              <a:rPr lang="ko-KR" altLang="en-US" smtClean="0"/>
              <a:pPr/>
              <a:t>146</a:t>
            </a:fld>
            <a:endParaRPr lang="ko-KR"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A2C8645-C66E-44B1-829A-C0D3DD9EE059}" type="slidenum">
              <a:rPr lang="en-US" altLang="ko-KR" sz="1200"/>
              <a:pPr algn="r"/>
              <a:t>171</a:t>
            </a:fld>
            <a:endParaRPr lang="en-US" altLang="ko-KR" sz="1200"/>
          </a:p>
        </p:txBody>
      </p:sp>
      <p:sp>
        <p:nvSpPr>
          <p:cNvPr id="5529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latinLnBrk="0"/>
            <a:fld id="{3431D1FE-1512-4420-A684-9DE63CA4DC9C}" type="slidenum">
              <a:rPr kumimoji="0" lang="en-US" altLang="ko-KR" sz="1200">
                <a:latin typeface="Arial" charset="0"/>
              </a:rPr>
              <a:pPr algn="r" latinLnBrk="0"/>
              <a:t>171</a:t>
            </a:fld>
            <a:endParaRPr kumimoji="0" lang="en-US" altLang="ko-KR" sz="1200">
              <a:latin typeface="Arial" charset="0"/>
            </a:endParaRPr>
          </a:p>
        </p:txBody>
      </p:sp>
      <p:sp>
        <p:nvSpPr>
          <p:cNvPr id="55300" name="Rectangle 2"/>
          <p:cNvSpPr>
            <a:spLocks noGrp="1" noRot="1" noChangeAspect="1" noChangeArrowheads="1" noTextEdit="1"/>
          </p:cNvSpPr>
          <p:nvPr>
            <p:ph type="sldImg"/>
          </p:nvPr>
        </p:nvSpPr>
        <p:spPr>
          <a:ln/>
        </p:spPr>
      </p:sp>
      <p:sp>
        <p:nvSpPr>
          <p:cNvPr id="55301" name="Rectangle 3"/>
          <p:cNvSpPr>
            <a:spLocks noGrp="1" noChangeArrowheads="1"/>
          </p:cNvSpPr>
          <p:nvPr>
            <p:ph type="body" idx="1"/>
          </p:nvPr>
        </p:nvSpPr>
        <p:spPr>
          <a:noFill/>
          <a:ln/>
        </p:spPr>
        <p:txBody>
          <a:bodyPr/>
          <a:lstStyle/>
          <a:p>
            <a:pPr eaLnBrk="1" hangingPunct="1"/>
            <a:endParaRPr lang="ko-KR" altLang="ko-KR" smtClean="0">
              <a:ea typeface="맑은 고딕" pitchFamily="50" charset="-127"/>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266243" name="슬라이드 노트 개체 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en-US" altLang="ko-KR" smtClean="0"/>
              <a:t>It depend on the operator who perform TEVAR: </a:t>
            </a:r>
          </a:p>
          <a:p>
            <a:pPr eaLnBrk="1" hangingPunct="1">
              <a:spcBef>
                <a:spcPct val="0"/>
              </a:spcBef>
              <a:buFontTx/>
              <a:buChar char="-"/>
            </a:pPr>
            <a:r>
              <a:rPr lang="en-US" altLang="ko-KR" smtClean="0"/>
              <a:t>Recently, a </a:t>
            </a:r>
            <a:r>
              <a:rPr lang="ko-KR" altLang="en-US" smtClean="0"/>
              <a:t> </a:t>
            </a:r>
            <a:r>
              <a:rPr lang="en-US" altLang="ko-KR" smtClean="0"/>
              <a:t>hybrid-room has been made in some domestic hospital.</a:t>
            </a:r>
            <a:endParaRPr lang="ko-KR" altLang="en-US" smtClean="0"/>
          </a:p>
          <a:p>
            <a:pPr eaLnBrk="1" hangingPunct="1">
              <a:spcBef>
                <a:spcPct val="0"/>
              </a:spcBef>
              <a:buFontTx/>
              <a:buChar char="-"/>
            </a:pPr>
            <a:endParaRPr lang="en-US" altLang="ko-KR" smtClean="0"/>
          </a:p>
          <a:p>
            <a:pPr eaLnBrk="1" hangingPunct="1">
              <a:spcBef>
                <a:spcPct val="0"/>
              </a:spcBef>
            </a:pPr>
            <a:endParaRPr lang="en-US" altLang="ko-KR" smtClean="0"/>
          </a:p>
          <a:p>
            <a:pPr eaLnBrk="1" hangingPunct="1">
              <a:spcBef>
                <a:spcPct val="0"/>
              </a:spcBef>
            </a:pPr>
            <a:r>
              <a:rPr lang="en-US" altLang="ko-KR" smtClean="0"/>
              <a:t>It depends on the operator where to perform – in the</a:t>
            </a:r>
            <a:r>
              <a:rPr lang="ko-KR" altLang="en-US" smtClean="0"/>
              <a:t> </a:t>
            </a:r>
            <a:r>
              <a:rPr lang="en-US" altLang="ko-KR" smtClean="0"/>
              <a:t>cath-room</a:t>
            </a:r>
            <a:r>
              <a:rPr lang="ko-KR" altLang="en-US" smtClean="0"/>
              <a:t> </a:t>
            </a:r>
            <a:r>
              <a:rPr lang="en-US" altLang="ko-KR" smtClean="0"/>
              <a:t>or in the operation room.</a:t>
            </a:r>
          </a:p>
          <a:p>
            <a:pPr eaLnBrk="1" hangingPunct="1">
              <a:spcBef>
                <a:spcPct val="0"/>
              </a:spcBef>
            </a:pPr>
            <a:r>
              <a:rPr lang="en-US" altLang="ko-KR" smtClean="0"/>
              <a:t>Recently, a </a:t>
            </a:r>
            <a:r>
              <a:rPr lang="ko-KR" altLang="en-US" smtClean="0"/>
              <a:t> </a:t>
            </a:r>
            <a:r>
              <a:rPr lang="en-US" altLang="ko-KR" smtClean="0"/>
              <a:t>hybrid-room for hybrid-procedure has been made in a few domestic hospital.</a:t>
            </a:r>
            <a:endParaRPr lang="ko-KR" altLang="en-US" smtClean="0"/>
          </a:p>
        </p:txBody>
      </p:sp>
      <p:sp>
        <p:nvSpPr>
          <p:cNvPr id="60420" name="슬라이드 번호 개체 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FAB9850-6381-4271-8290-7F6040026A7A}" type="slidenum">
              <a:rPr lang="ko-KR" altLang="en-US" smtClean="0"/>
              <a:pPr fontAlgn="base">
                <a:spcBef>
                  <a:spcPct val="0"/>
                </a:spcBef>
                <a:spcAft>
                  <a:spcPct val="0"/>
                </a:spcAft>
                <a:defRPr/>
              </a:pPr>
              <a:t>180</a:t>
            </a:fld>
            <a:endParaRPr lang="ko-KR"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2F77BA-BFC3-4408-A35D-4B62A795655F}" type="slidenum">
              <a:rPr lang="ko-KR" altLang="en-US"/>
              <a:pPr/>
              <a:t>4</a:t>
            </a:fld>
            <a:endParaRPr lang="en-US" altLang="ko-KR"/>
          </a:p>
        </p:txBody>
      </p:sp>
      <p:sp>
        <p:nvSpPr>
          <p:cNvPr id="724994" name="Rectangle 2"/>
          <p:cNvSpPr>
            <a:spLocks noGrp="1" noRot="1" noChangeAspect="1" noChangeArrowheads="1" noTextEdit="1"/>
          </p:cNvSpPr>
          <p:nvPr>
            <p:ph type="sldImg"/>
          </p:nvPr>
        </p:nvSpPr>
        <p:spPr>
          <a:ln/>
        </p:spPr>
      </p:sp>
      <p:sp>
        <p:nvSpPr>
          <p:cNvPr id="724995" name="Rectangle 3"/>
          <p:cNvSpPr>
            <a:spLocks noGrp="1" noChangeArrowheads="1"/>
          </p:cNvSpPr>
          <p:nvPr>
            <p:ph type="body" idx="1"/>
          </p:nvPr>
        </p:nvSpPr>
        <p:spPr>
          <a:xfrm>
            <a:off x="914400" y="4343400"/>
            <a:ext cx="5029200" cy="4114800"/>
          </a:xfrm>
        </p:spPr>
        <p:txBody>
          <a:bodyPr/>
          <a:lstStyle/>
          <a:p>
            <a:endParaRPr lang="ko-KR"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234" name="Rectangle 2"/>
          <p:cNvSpPr>
            <a:spLocks noGrp="1" noRot="1" noChangeAspect="1" noChangeArrowheads="1" noTextEdit="1"/>
          </p:cNvSpPr>
          <p:nvPr>
            <p:ph type="sldImg"/>
          </p:nvPr>
        </p:nvSpPr>
        <p:spPr>
          <a:xfrm>
            <a:off x="1039813" y="347663"/>
            <a:ext cx="4745037" cy="3559175"/>
          </a:xfrm>
          <a:ln/>
        </p:spPr>
      </p:sp>
      <p:sp>
        <p:nvSpPr>
          <p:cNvPr id="863235" name="Rectangle 3"/>
          <p:cNvSpPr>
            <a:spLocks noGrp="1" noChangeArrowheads="1"/>
          </p:cNvSpPr>
          <p:nvPr>
            <p:ph type="body" idx="1"/>
          </p:nvPr>
        </p:nvSpPr>
        <p:spPr>
          <a:xfrm>
            <a:off x="511400" y="4016107"/>
            <a:ext cx="5690960" cy="5016418"/>
          </a:xfrm>
        </p:spPr>
        <p:txBody>
          <a:bodyPr/>
          <a:lstStyle/>
          <a:p>
            <a:pPr marL="190500" indent="-190500"/>
            <a:r>
              <a:rPr lang="en-US" b="1"/>
              <a:t>Prevalence of PAD increases with age</a:t>
            </a:r>
          </a:p>
          <a:p>
            <a:pPr marL="190500" indent="-190500">
              <a:buFontTx/>
              <a:buChar char="•"/>
            </a:pPr>
            <a:r>
              <a:rPr lang="en-US"/>
              <a:t>The prevalence of peripheral arterial disease (PAD) is age dependent. In the Rotterdam study (n=5,450), the prevalence of PAD based on the ankle-brachial index (ABI) increased from 9% of subjects 55 to 59 years of age to 57% of patients 85 to 89 years of age.</a:t>
            </a:r>
            <a:r>
              <a:rPr lang="en-US" baseline="30000"/>
              <a:t>1</a:t>
            </a:r>
            <a:r>
              <a:rPr lang="en-US"/>
              <a:t> </a:t>
            </a:r>
          </a:p>
          <a:p>
            <a:pPr marL="190500" indent="-190500">
              <a:buFontTx/>
              <a:buChar char="•"/>
            </a:pPr>
            <a:r>
              <a:rPr lang="en-US"/>
              <a:t>Similarly, the prevalence of PAD increased from 2.5% in subjects 40 to 59 years of age to 18.8% in subjects 70 to 79 years of age in the San Diego population study (n=624).</a:t>
            </a:r>
            <a:r>
              <a:rPr lang="en-US" baseline="30000"/>
              <a:t> </a:t>
            </a:r>
            <a:r>
              <a:rPr lang="en-US"/>
              <a:t>Prevalence was diagnosed using noninvasive tests of limb perfusion: segmental blood pressure, flow velocity, postocclusive reactive hyperemia and pulse reappearance half time.</a:t>
            </a:r>
            <a:r>
              <a:rPr lang="en-US" baseline="30000"/>
              <a:t>2</a:t>
            </a:r>
          </a:p>
          <a:p>
            <a:pPr marL="190500" indent="-190500">
              <a:buFontTx/>
              <a:buChar char="•"/>
            </a:pPr>
            <a:endParaRPr lang="en-US"/>
          </a:p>
          <a:p>
            <a:pPr marL="190500" indent="-190500"/>
            <a:r>
              <a:rPr lang="en-US" b="1"/>
              <a:t>Discussion Points</a:t>
            </a:r>
          </a:p>
          <a:p>
            <a:pPr marL="361950" lvl="1" indent="-190500">
              <a:buFontTx/>
              <a:buChar char="•"/>
            </a:pPr>
            <a:r>
              <a:rPr lang="en-US"/>
              <a:t>Based on the statistics from the Rotterdam study, in a practice of 2,000 patients with about 300 patients over 85 it could be estimated that approximately 170 patients would be diagnosed with PAD.</a:t>
            </a:r>
          </a:p>
          <a:p>
            <a:pPr marL="361950" lvl="1" indent="-190500"/>
            <a:r>
              <a:rPr lang="en-US"/>
              <a:t> </a:t>
            </a:r>
          </a:p>
          <a:p>
            <a:pPr marL="361950" lvl="1" indent="-190500"/>
            <a:r>
              <a:rPr lang="en-US" b="1"/>
              <a:t>Q. How does this correlate to the experience in your own practice; how many patients would you estimate have been diagnosed with PAD in your patient population and how many might there be of whom you are not aware? </a:t>
            </a:r>
          </a:p>
          <a:p>
            <a:pPr marL="190500" indent="-190500"/>
            <a:endParaRPr lang="en-US" b="1"/>
          </a:p>
          <a:p>
            <a:pPr marL="190500" indent="-190500"/>
            <a:endParaRPr lang="en-US" b="1"/>
          </a:p>
          <a:p>
            <a:pPr marL="190500" indent="-190500"/>
            <a:endParaRPr lang="en-US" b="1"/>
          </a:p>
          <a:p>
            <a:pPr marL="190500" indent="-190500"/>
            <a:endParaRPr lang="en-US" b="1"/>
          </a:p>
          <a:p>
            <a:pPr marL="190500" indent="-190500"/>
            <a:endParaRPr lang="en-US" b="1"/>
          </a:p>
          <a:p>
            <a:pPr marL="190500" indent="-190500"/>
            <a:r>
              <a:rPr lang="en-US" b="1"/>
              <a:t>References:</a:t>
            </a:r>
          </a:p>
          <a:p>
            <a:pPr marL="361950" lvl="1" indent="-190500">
              <a:buFontTx/>
              <a:buAutoNum type="arabicPeriod"/>
            </a:pPr>
            <a:r>
              <a:rPr lang="en-US"/>
              <a:t>Meijer WT, Hoes AW, Rutgers D </a:t>
            </a:r>
            <a:r>
              <a:rPr lang="en-US" i="1"/>
              <a:t>et al</a:t>
            </a:r>
            <a:r>
              <a:rPr lang="en-US"/>
              <a:t>. Peripheral arterial disease in the elderly: the Rotterdam Study. </a:t>
            </a:r>
            <a:r>
              <a:rPr lang="en-US" i="1"/>
              <a:t>Arterioscler Thromb Vasc Biol</a:t>
            </a:r>
            <a:r>
              <a:rPr lang="en-US"/>
              <a:t> 1998; </a:t>
            </a:r>
            <a:r>
              <a:rPr lang="en-US" b="1"/>
              <a:t>18</a:t>
            </a:r>
            <a:r>
              <a:rPr lang="en-US"/>
              <a:t>: 185</a:t>
            </a:r>
            <a:r>
              <a:rPr lang="en-US" altLang="en-US"/>
              <a:t>–</a:t>
            </a:r>
            <a:r>
              <a:rPr lang="en-US"/>
              <a:t>192.</a:t>
            </a:r>
          </a:p>
          <a:p>
            <a:pPr marL="361950" lvl="1" indent="-190500">
              <a:buFontTx/>
              <a:buAutoNum type="arabicPeriod"/>
            </a:pPr>
            <a:r>
              <a:rPr lang="en-US"/>
              <a:t>Criqui MH, Fronek A, Barrett-Connor E </a:t>
            </a:r>
            <a:r>
              <a:rPr lang="en-US" i="1"/>
              <a:t>et al</a:t>
            </a:r>
            <a:r>
              <a:rPr lang="en-US"/>
              <a:t>. The prevalence of peripheral arterial disease in a defined population. </a:t>
            </a:r>
            <a:r>
              <a:rPr lang="en-US" i="1"/>
              <a:t>Circulation</a:t>
            </a:r>
            <a:r>
              <a:rPr lang="en-US"/>
              <a:t> 1985; </a:t>
            </a:r>
            <a:r>
              <a:rPr lang="en-US" b="1"/>
              <a:t>71</a:t>
            </a:r>
            <a:r>
              <a:rPr lang="en-US"/>
              <a:t>: 510</a:t>
            </a:r>
            <a:r>
              <a:rPr lang="en-US" altLang="en-US"/>
              <a:t>–</a:t>
            </a:r>
            <a:r>
              <a:rPr lang="en-US"/>
              <a:t>515.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30" name="Rectangle 2"/>
          <p:cNvSpPr>
            <a:spLocks noGrp="1" noRot="1" noChangeAspect="1" noChangeArrowheads="1" noTextEdit="1"/>
          </p:cNvSpPr>
          <p:nvPr>
            <p:ph type="sldImg"/>
          </p:nvPr>
        </p:nvSpPr>
        <p:spPr>
          <a:xfrm>
            <a:off x="1295400" y="547688"/>
            <a:ext cx="4268788" cy="3201987"/>
          </a:xfrm>
          <a:ln/>
        </p:spPr>
      </p:sp>
      <p:sp>
        <p:nvSpPr>
          <p:cNvPr id="867331" name="Rectangle 3"/>
          <p:cNvSpPr>
            <a:spLocks noGrp="1" noChangeArrowheads="1"/>
          </p:cNvSpPr>
          <p:nvPr>
            <p:ph type="body" idx="1"/>
          </p:nvPr>
        </p:nvSpPr>
        <p:spPr>
          <a:xfrm>
            <a:off x="716288" y="3980434"/>
            <a:ext cx="5666373" cy="4662668"/>
          </a:xfrm>
        </p:spPr>
        <p:txBody>
          <a:bodyPr lIns="89573" tIns="44786" rIns="89573" bIns="44786"/>
          <a:lstStyle/>
          <a:p>
            <a:pPr marL="190500" indent="-190500">
              <a:lnSpc>
                <a:spcPct val="90000"/>
              </a:lnSpc>
            </a:pPr>
            <a:r>
              <a:rPr lang="en-US" b="1"/>
              <a:t>Mortality is very high in patients with severe PAD</a:t>
            </a:r>
          </a:p>
          <a:p>
            <a:pPr marL="190500" indent="-190500">
              <a:lnSpc>
                <a:spcPct val="90000"/>
              </a:lnSpc>
              <a:buFontTx/>
              <a:buChar char="•"/>
            </a:pPr>
            <a:r>
              <a:rPr lang="en-US"/>
              <a:t>Risk of death associated with peripheral arterial disease (PAD) is as high as for many common cancers.</a:t>
            </a:r>
            <a:r>
              <a:rPr lang="en-US" baseline="30000"/>
              <a:t>1</a:t>
            </a:r>
            <a:r>
              <a:rPr lang="en-US"/>
              <a:t> In a US study of 744 patients tested for PAD, those with severe PAD (ABI &lt; 0.4) had a 5-year survival probability of only 56%.</a:t>
            </a:r>
            <a:r>
              <a:rPr lang="en-US" baseline="30000"/>
              <a:t>2 </a:t>
            </a:r>
            <a:r>
              <a:rPr lang="en-US"/>
              <a:t>This is comparable to the 52% survival in white patients with non-Hodgkin’s lymphoma, as recorded from 1986–1993 by Ries </a:t>
            </a:r>
            <a:r>
              <a:rPr lang="en-US" i="1"/>
              <a:t>et al.</a:t>
            </a:r>
            <a:r>
              <a:rPr lang="en-US" baseline="30000"/>
              <a:t>3</a:t>
            </a:r>
            <a:r>
              <a:rPr lang="en-US"/>
              <a:t>  Data for colon and breast cancer are reported in the same source.</a:t>
            </a:r>
          </a:p>
          <a:p>
            <a:pPr marL="190500" indent="-190500">
              <a:lnSpc>
                <a:spcPct val="90000"/>
              </a:lnSpc>
              <a:buFontTx/>
              <a:buChar char="•"/>
            </a:pPr>
            <a:endParaRPr lang="en-US"/>
          </a:p>
          <a:p>
            <a:pPr marL="190500" indent="-190500">
              <a:lnSpc>
                <a:spcPct val="90000"/>
              </a:lnSpc>
              <a:buFontTx/>
              <a:buChar char="•"/>
            </a:pPr>
            <a:endParaRPr lang="en-US"/>
          </a:p>
          <a:p>
            <a:pPr marL="190500" indent="-190500">
              <a:lnSpc>
                <a:spcPct val="90000"/>
              </a:lnSpc>
              <a:buFontTx/>
              <a:buChar char="•"/>
            </a:pPr>
            <a:endParaRPr lang="en-US"/>
          </a:p>
          <a:p>
            <a:pPr marL="190500" indent="-190500">
              <a:lnSpc>
                <a:spcPct val="90000"/>
              </a:lnSpc>
              <a:buFontTx/>
              <a:buChar char="•"/>
            </a:pPr>
            <a:endParaRPr lang="en-US"/>
          </a:p>
          <a:p>
            <a:pPr marL="190500" indent="-190500">
              <a:lnSpc>
                <a:spcPct val="90000"/>
              </a:lnSpc>
              <a:buFontTx/>
              <a:buChar char="•"/>
            </a:pPr>
            <a:endParaRPr lang="en-US"/>
          </a:p>
          <a:p>
            <a:pPr marL="190500" indent="-190500">
              <a:lnSpc>
                <a:spcPct val="90000"/>
              </a:lnSpc>
              <a:buFontTx/>
              <a:buChar char="•"/>
            </a:pPr>
            <a:endParaRPr lang="en-US"/>
          </a:p>
          <a:p>
            <a:pPr marL="190500" indent="-190500">
              <a:lnSpc>
                <a:spcPct val="90000"/>
              </a:lnSpc>
              <a:buFontTx/>
              <a:buChar char="•"/>
            </a:pPr>
            <a:endParaRPr lang="en-US"/>
          </a:p>
          <a:p>
            <a:pPr marL="190500" indent="-190500">
              <a:lnSpc>
                <a:spcPct val="90000"/>
              </a:lnSpc>
            </a:pPr>
            <a:endParaRPr lang="en-US"/>
          </a:p>
          <a:p>
            <a:pPr marL="190500" indent="-190500">
              <a:lnSpc>
                <a:spcPct val="90000"/>
              </a:lnSpc>
            </a:pPr>
            <a:endParaRPr lang="en-US"/>
          </a:p>
          <a:p>
            <a:pPr marL="190500" indent="-190500">
              <a:lnSpc>
                <a:spcPct val="90000"/>
              </a:lnSpc>
            </a:pPr>
            <a:endParaRPr lang="en-US"/>
          </a:p>
          <a:p>
            <a:pPr marL="190500" indent="-190500">
              <a:lnSpc>
                <a:spcPct val="90000"/>
              </a:lnSpc>
            </a:pPr>
            <a:endParaRPr lang="en-US"/>
          </a:p>
          <a:p>
            <a:pPr marL="190500" indent="-190500">
              <a:lnSpc>
                <a:spcPct val="90000"/>
              </a:lnSpc>
            </a:pPr>
            <a:endParaRPr lang="en-US"/>
          </a:p>
          <a:p>
            <a:pPr marL="190500" indent="-190500">
              <a:lnSpc>
                <a:spcPct val="90000"/>
              </a:lnSpc>
            </a:pPr>
            <a:endParaRPr lang="en-US"/>
          </a:p>
          <a:p>
            <a:pPr marL="190500" indent="-190500">
              <a:lnSpc>
                <a:spcPct val="90000"/>
              </a:lnSpc>
            </a:pPr>
            <a:endParaRPr lang="en-US"/>
          </a:p>
          <a:p>
            <a:pPr marL="190500" indent="-190500">
              <a:lnSpc>
                <a:spcPct val="90000"/>
              </a:lnSpc>
            </a:pPr>
            <a:r>
              <a:rPr lang="en-GB" b="1"/>
              <a:t>References:</a:t>
            </a:r>
            <a:endParaRPr lang="en-US" b="1"/>
          </a:p>
          <a:p>
            <a:pPr marL="190500" indent="-190500">
              <a:lnSpc>
                <a:spcPct val="90000"/>
              </a:lnSpc>
            </a:pPr>
            <a:r>
              <a:rPr lang="fr-FR"/>
              <a:t>1. 	Criqui MH. </a:t>
            </a:r>
            <a:r>
              <a:rPr lang="en-US"/>
              <a:t>Peripheral arterial disease - epidemiological aspects. </a:t>
            </a:r>
            <a:r>
              <a:rPr lang="fr-FR" i="1"/>
              <a:t>Vasc Med</a:t>
            </a:r>
            <a:r>
              <a:rPr lang="fr-FR"/>
              <a:t> 2001; </a:t>
            </a:r>
            <a:r>
              <a:rPr lang="fr-FR" b="1"/>
              <a:t>6</a:t>
            </a:r>
            <a:r>
              <a:rPr lang="fr-FR"/>
              <a:t>    (suppl 1): 3–7.</a:t>
            </a:r>
          </a:p>
          <a:p>
            <a:pPr marL="190500" indent="-190500">
              <a:lnSpc>
                <a:spcPct val="90000"/>
              </a:lnSpc>
            </a:pPr>
            <a:r>
              <a:rPr lang="en-US"/>
              <a:t>2.	McKenna M </a:t>
            </a:r>
            <a:r>
              <a:rPr lang="en-US" i="1"/>
              <a:t>et al</a:t>
            </a:r>
            <a:r>
              <a:rPr lang="en-US"/>
              <a:t>. The ratio of ankle and arm arterial-pressure as an independent predictor of mortality. </a:t>
            </a:r>
            <a:r>
              <a:rPr lang="en-US" i="1"/>
              <a:t>Atherosclerosis</a:t>
            </a:r>
            <a:r>
              <a:rPr lang="en-US"/>
              <a:t> 1991; </a:t>
            </a:r>
            <a:r>
              <a:rPr lang="en-US" b="1"/>
              <a:t>87</a:t>
            </a:r>
            <a:r>
              <a:rPr lang="en-US"/>
              <a:t>: 119–128. </a:t>
            </a:r>
          </a:p>
          <a:p>
            <a:pPr marL="190500" indent="-190500">
              <a:lnSpc>
                <a:spcPct val="90000"/>
              </a:lnSpc>
            </a:pPr>
            <a:r>
              <a:rPr lang="en-US"/>
              <a:t>3. 	Ries LAG </a:t>
            </a:r>
            <a:r>
              <a:rPr lang="en-US" i="1"/>
              <a:t>et al</a:t>
            </a:r>
            <a:r>
              <a:rPr lang="en-US"/>
              <a:t>. (Eds). </a:t>
            </a:r>
            <a:r>
              <a:rPr lang="en-US" i="1"/>
              <a:t>SEER Cancer Statistics Review</a:t>
            </a:r>
            <a:r>
              <a:rPr lang="en-US"/>
              <a:t>, 1973–1997. US: National Cancer Institute; 2000.</a:t>
            </a:r>
          </a:p>
          <a:p>
            <a:pPr marL="190500" indent="-190500">
              <a:lnSpc>
                <a:spcPct val="90000"/>
              </a:lnSpc>
            </a:pP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426" name="Rectangle 2"/>
          <p:cNvSpPr>
            <a:spLocks noGrp="1" noRot="1" noChangeAspect="1" noChangeArrowheads="1" noTextEdit="1"/>
          </p:cNvSpPr>
          <p:nvPr>
            <p:ph type="sldImg"/>
          </p:nvPr>
        </p:nvSpPr>
        <p:spPr>
          <a:xfrm>
            <a:off x="1039813" y="347663"/>
            <a:ext cx="4745037" cy="3559175"/>
          </a:xfrm>
          <a:ln/>
        </p:spPr>
      </p:sp>
      <p:sp>
        <p:nvSpPr>
          <p:cNvPr id="871427" name="Rectangle 3"/>
          <p:cNvSpPr>
            <a:spLocks noGrp="1" noChangeArrowheads="1"/>
          </p:cNvSpPr>
          <p:nvPr>
            <p:ph type="body" idx="1"/>
          </p:nvPr>
        </p:nvSpPr>
        <p:spPr>
          <a:xfrm>
            <a:off x="688423" y="4016107"/>
            <a:ext cx="5366418" cy="5016418"/>
          </a:xfrm>
        </p:spPr>
        <p:txBody>
          <a:bodyPr/>
          <a:lstStyle/>
          <a:p>
            <a:pPr marL="190500" indent="-190500">
              <a:lnSpc>
                <a:spcPct val="90000"/>
              </a:lnSpc>
            </a:pPr>
            <a:r>
              <a:rPr lang="en-US" b="1"/>
              <a:t>Risk of death is increased in patients with both symptomatic and asymptomatic</a:t>
            </a:r>
          </a:p>
          <a:p>
            <a:pPr marL="190500" indent="-190500">
              <a:lnSpc>
                <a:spcPct val="90000"/>
              </a:lnSpc>
            </a:pPr>
            <a:r>
              <a:rPr lang="en-US" b="1"/>
              <a:t>PAD</a:t>
            </a:r>
          </a:p>
          <a:p>
            <a:pPr marL="190500" indent="-190500">
              <a:lnSpc>
                <a:spcPct val="90000"/>
              </a:lnSpc>
              <a:buFontTx/>
              <a:buChar char="•"/>
            </a:pPr>
            <a:r>
              <a:rPr lang="en-US"/>
              <a:t>Criqui </a:t>
            </a:r>
            <a:r>
              <a:rPr lang="en-US" i="1"/>
              <a:t>et al</a:t>
            </a:r>
            <a:r>
              <a:rPr lang="en-US"/>
              <a:t> conducted a study to evaluate the mortality rate from all cardiovascular diseases and coronary heart disease in patients with large-vessel peripheral arterial disease.</a:t>
            </a:r>
            <a:r>
              <a:rPr lang="en-US" baseline="30000"/>
              <a:t>1</a:t>
            </a:r>
            <a:r>
              <a:rPr lang="en-US"/>
              <a:t> In the initial screening of 565 patients, 67 patients (11.9%) with PAD were identified by noninvasive testing (measurement of segmental blood pressure and determination of flow velocity by Doppler ultrasound). These patients were then followed prospectively for 10 years.</a:t>
            </a:r>
          </a:p>
          <a:p>
            <a:pPr marL="190500" indent="-190500">
              <a:lnSpc>
                <a:spcPct val="90000"/>
              </a:lnSpc>
              <a:buFontTx/>
              <a:buChar char="•"/>
            </a:pPr>
            <a:r>
              <a:rPr lang="en-US"/>
              <a:t>Results revealed a 15-fold increase in rates of mortality due to cardiovascular disease and coronary heart disease among patients with PAD that was both severe and symptomatic. The survival curves for patients with PAD demonstrate a poor prognosis for these patients. Although there appears to be a direct relationship between severity of disease and reduction in survival, even asymptomatic patients have lower survival rates compared with healthy subjects. After 10 years, about half of asymptomatic patients survive, whereas only 25% of severely symptomatic patients survive. </a:t>
            </a:r>
          </a:p>
          <a:p>
            <a:pPr marL="190500" indent="-190500">
              <a:lnSpc>
                <a:spcPct val="90000"/>
              </a:lnSpc>
            </a:pPr>
            <a:endParaRPr lang="en-US"/>
          </a:p>
          <a:p>
            <a:pPr marL="190500" indent="-190500">
              <a:lnSpc>
                <a:spcPct val="90000"/>
              </a:lnSpc>
            </a:pPr>
            <a:endParaRPr lang="en-US" sz="900"/>
          </a:p>
          <a:p>
            <a:pPr marL="190500" indent="-190500">
              <a:lnSpc>
                <a:spcPct val="90000"/>
              </a:lnSpc>
            </a:pPr>
            <a:endParaRPr lang="en-US" sz="900"/>
          </a:p>
          <a:p>
            <a:pPr marL="190500" indent="-190500">
              <a:lnSpc>
                <a:spcPct val="90000"/>
              </a:lnSpc>
            </a:pPr>
            <a:endParaRPr lang="en-US" sz="900"/>
          </a:p>
          <a:p>
            <a:pPr marL="190500" indent="-190500">
              <a:lnSpc>
                <a:spcPct val="90000"/>
              </a:lnSpc>
            </a:pPr>
            <a:endParaRPr lang="en-US" sz="900"/>
          </a:p>
          <a:p>
            <a:pPr marL="190500" indent="-190500">
              <a:lnSpc>
                <a:spcPct val="90000"/>
              </a:lnSpc>
            </a:pPr>
            <a:endParaRPr lang="en-US" sz="900"/>
          </a:p>
          <a:p>
            <a:pPr marL="190500" indent="-190500">
              <a:lnSpc>
                <a:spcPct val="90000"/>
              </a:lnSpc>
            </a:pPr>
            <a:endParaRPr lang="en-US" sz="900"/>
          </a:p>
          <a:p>
            <a:pPr marL="190500" indent="-190500">
              <a:lnSpc>
                <a:spcPct val="90000"/>
              </a:lnSpc>
            </a:pPr>
            <a:endParaRPr lang="en-US" sz="900"/>
          </a:p>
          <a:p>
            <a:pPr marL="190500" indent="-190500">
              <a:lnSpc>
                <a:spcPct val="90000"/>
              </a:lnSpc>
            </a:pPr>
            <a:endParaRPr lang="en-US" sz="900"/>
          </a:p>
          <a:p>
            <a:pPr marL="190500" indent="-190500">
              <a:lnSpc>
                <a:spcPct val="90000"/>
              </a:lnSpc>
            </a:pPr>
            <a:endParaRPr lang="en-US" sz="900"/>
          </a:p>
          <a:p>
            <a:pPr marL="190500" indent="-190500">
              <a:lnSpc>
                <a:spcPct val="90000"/>
              </a:lnSpc>
            </a:pPr>
            <a:endParaRPr lang="en-US" sz="900"/>
          </a:p>
          <a:p>
            <a:pPr marL="190500" indent="-190500">
              <a:lnSpc>
                <a:spcPct val="90000"/>
              </a:lnSpc>
            </a:pPr>
            <a:endParaRPr lang="en-US" sz="900"/>
          </a:p>
          <a:p>
            <a:pPr marL="190500" indent="-190500">
              <a:lnSpc>
                <a:spcPct val="90000"/>
              </a:lnSpc>
            </a:pPr>
            <a:endParaRPr lang="en-US" sz="900"/>
          </a:p>
          <a:p>
            <a:pPr marL="190500" indent="-190500">
              <a:lnSpc>
                <a:spcPct val="90000"/>
              </a:lnSpc>
            </a:pPr>
            <a:endParaRPr lang="en-US" sz="900"/>
          </a:p>
          <a:p>
            <a:pPr marL="190500" indent="-190500">
              <a:lnSpc>
                <a:spcPct val="90000"/>
              </a:lnSpc>
            </a:pPr>
            <a:endParaRPr lang="en-US" sz="900"/>
          </a:p>
          <a:p>
            <a:pPr marL="190500" indent="-190500">
              <a:lnSpc>
                <a:spcPct val="90000"/>
              </a:lnSpc>
            </a:pPr>
            <a:r>
              <a:rPr lang="en-US" sz="900" b="1"/>
              <a:t>Reference:</a:t>
            </a:r>
          </a:p>
          <a:p>
            <a:pPr marL="190500" indent="-190500">
              <a:lnSpc>
                <a:spcPct val="90000"/>
              </a:lnSpc>
              <a:buFontTx/>
              <a:buAutoNum type="arabicPeriod"/>
            </a:pPr>
            <a:r>
              <a:rPr lang="en-US" sz="900"/>
              <a:t>Criqui MH, Langer RD, Fronek A </a:t>
            </a:r>
            <a:r>
              <a:rPr lang="en-US" sz="900" i="1"/>
              <a:t>et al</a:t>
            </a:r>
            <a:r>
              <a:rPr lang="en-US" sz="900"/>
              <a:t>. Mortality over a period of 10 years in patients with peripheral arterial disease. </a:t>
            </a:r>
            <a:r>
              <a:rPr lang="en-US" sz="900" i="1"/>
              <a:t>N Engl J Med</a:t>
            </a:r>
            <a:r>
              <a:rPr lang="en-US" sz="900"/>
              <a:t> 1992; </a:t>
            </a:r>
            <a:r>
              <a:rPr lang="en-US" sz="900" b="1"/>
              <a:t>326</a:t>
            </a:r>
            <a:r>
              <a:rPr lang="en-US" sz="900"/>
              <a:t>: 381-386.</a:t>
            </a:r>
          </a:p>
          <a:p>
            <a:pPr marL="190500" indent="-190500">
              <a:lnSpc>
                <a:spcPct val="90000"/>
              </a:lnSpc>
            </a:pPr>
            <a:endParaRPr lang="en-US" sz="900"/>
          </a:p>
          <a:p>
            <a:pPr marL="190500" indent="-190500">
              <a:lnSpc>
                <a:spcPct val="90000"/>
              </a:lnSpc>
            </a:pPr>
            <a:endParaRPr lang="en-US" sz="900"/>
          </a:p>
          <a:p>
            <a:pPr marL="190500" indent="-190500">
              <a:lnSpc>
                <a:spcPct val="90000"/>
              </a:lnSpc>
            </a:pPr>
            <a:endParaRPr lang="en-US" sz="900"/>
          </a:p>
          <a:p>
            <a:pPr marL="190500" indent="-190500">
              <a:lnSpc>
                <a:spcPct val="90000"/>
              </a:lnSpc>
            </a:pPr>
            <a:endParaRPr lang="en-US" sz="900"/>
          </a:p>
          <a:p>
            <a:pPr marL="190500" indent="-190500">
              <a:lnSpc>
                <a:spcPct val="90000"/>
              </a:lnSpc>
            </a:pPr>
            <a:endParaRPr lang="en-US" sz="900"/>
          </a:p>
          <a:p>
            <a:pPr marL="190500" indent="-190500">
              <a:lnSpc>
                <a:spcPct val="90000"/>
              </a:lnSpc>
            </a:pPr>
            <a:endParaRPr lang="en-US" sz="900"/>
          </a:p>
          <a:p>
            <a:pPr marL="190500" indent="-190500">
              <a:lnSpc>
                <a:spcPct val="90000"/>
              </a:lnSpc>
            </a:pPr>
            <a:endParaRPr lang="en-US" sz="900"/>
          </a:p>
          <a:p>
            <a:pPr marL="190500" indent="-190500">
              <a:lnSpc>
                <a:spcPct val="90000"/>
              </a:lnSpc>
            </a:pPr>
            <a:endParaRPr lang="en-US" sz="9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a:ln/>
        </p:spPr>
        <p:txBody>
          <a:bodyPr/>
          <a:lstStyle/>
          <a:p>
            <a:pPr eaLnBrk="1" hangingPunct="1">
              <a:defRPr/>
            </a:pPr>
            <a:r>
              <a:rPr lang="en-US" altLang="ko-KR" b="1" smtClean="0">
                <a:effectLst>
                  <a:outerShdw blurRad="38100" dist="38100" dir="2700000" algn="tl">
                    <a:srgbClr val="C0C0C0"/>
                  </a:outerShdw>
                </a:effectLst>
                <a:latin typeface="Arial" charset="0"/>
                <a:ea typeface="굴림" charset="-127"/>
              </a:rPr>
              <a:t>Prolapse wire through occlusion</a:t>
            </a:r>
          </a:p>
          <a:p>
            <a:pPr eaLnBrk="1" hangingPunct="1">
              <a:defRPr/>
            </a:pPr>
            <a:r>
              <a:rPr lang="en-US" altLang="ko-KR" b="1" smtClean="0">
                <a:effectLst>
                  <a:outerShdw blurRad="38100" dist="38100" dir="2700000" algn="tl">
                    <a:srgbClr val="C0C0C0"/>
                  </a:outerShdw>
                </a:effectLst>
                <a:latin typeface="Arial" charset="0"/>
                <a:ea typeface="굴림" charset="-127"/>
              </a:rPr>
              <a:t>Track low profile catheter over wire for support &amp; direction</a:t>
            </a:r>
          </a:p>
          <a:p>
            <a:pPr eaLnBrk="1" hangingPunct="1">
              <a:defRPr/>
            </a:pPr>
            <a:r>
              <a:rPr lang="en-US" altLang="ko-KR" b="1" smtClean="0">
                <a:effectLst>
                  <a:outerShdw blurRad="38100" dist="38100" dir="2700000" algn="tl">
                    <a:srgbClr val="C0C0C0"/>
                  </a:outerShdw>
                </a:effectLst>
                <a:latin typeface="Arial" charset="0"/>
                <a:ea typeface="굴림" charset="-127"/>
              </a:rPr>
              <a:t>Avoid contrast staining </a:t>
            </a:r>
          </a:p>
          <a:p>
            <a:pPr eaLnBrk="1" hangingPunct="1">
              <a:defRPr/>
            </a:pPr>
            <a:r>
              <a:rPr lang="en-US" altLang="ko-KR" b="1" smtClean="0">
                <a:effectLst>
                  <a:outerShdw blurRad="38100" dist="38100" dir="2700000" algn="tl">
                    <a:srgbClr val="C0C0C0"/>
                  </a:outerShdw>
                </a:effectLst>
                <a:latin typeface="Arial" charset="0"/>
                <a:ea typeface="굴림" charset="-127"/>
              </a:rPr>
              <a:t>Redirect wire tip towards distal point of reconstitution</a:t>
            </a:r>
          </a:p>
          <a:p>
            <a:pPr eaLnBrk="1" hangingPunct="1">
              <a:defRPr/>
            </a:pPr>
            <a:r>
              <a:rPr lang="en-US" altLang="ko-KR" b="1" smtClean="0">
                <a:effectLst>
                  <a:outerShdw blurRad="38100" dist="38100" dir="2700000" algn="tl">
                    <a:srgbClr val="C0C0C0"/>
                  </a:outerShdw>
                </a:effectLst>
                <a:latin typeface="Arial" charset="0"/>
                <a:ea typeface="굴림" charset="-127"/>
              </a:rPr>
              <a:t>Exits true lumen 80% cases</a:t>
            </a:r>
          </a:p>
          <a:p>
            <a:pPr eaLnBrk="1" hangingPunct="1">
              <a:defRPr/>
            </a:pPr>
            <a:r>
              <a:rPr lang="en-US" altLang="ko-KR" b="1" smtClean="0">
                <a:effectLst>
                  <a:outerShdw blurRad="38100" dist="38100" dir="2700000" algn="tl">
                    <a:srgbClr val="C0C0C0"/>
                  </a:outerShdw>
                </a:effectLst>
                <a:latin typeface="Arial" charset="0"/>
                <a:ea typeface="굴림" charset="-127"/>
              </a:rPr>
              <a:t>Prolapse wire through occlusion</a:t>
            </a:r>
          </a:p>
          <a:p>
            <a:pPr eaLnBrk="1" hangingPunct="1">
              <a:defRPr/>
            </a:pPr>
            <a:r>
              <a:rPr lang="en-US" altLang="ko-KR" b="1" smtClean="0">
                <a:effectLst>
                  <a:outerShdw blurRad="38100" dist="38100" dir="2700000" algn="tl">
                    <a:srgbClr val="C0C0C0"/>
                  </a:outerShdw>
                </a:effectLst>
                <a:latin typeface="Arial" charset="0"/>
                <a:ea typeface="굴림" charset="-127"/>
              </a:rPr>
              <a:t>Track low profile catheter over wire for support &amp; direction</a:t>
            </a:r>
          </a:p>
          <a:p>
            <a:pPr eaLnBrk="1" hangingPunct="1">
              <a:defRPr/>
            </a:pPr>
            <a:r>
              <a:rPr lang="en-US" altLang="ko-KR" b="1" smtClean="0">
                <a:effectLst>
                  <a:outerShdw blurRad="38100" dist="38100" dir="2700000" algn="tl">
                    <a:srgbClr val="C0C0C0"/>
                  </a:outerShdw>
                </a:effectLst>
                <a:latin typeface="Arial" charset="0"/>
                <a:ea typeface="굴림" charset="-127"/>
              </a:rPr>
              <a:t>Avoid contrast staining </a:t>
            </a:r>
          </a:p>
          <a:p>
            <a:pPr eaLnBrk="1" hangingPunct="1">
              <a:defRPr/>
            </a:pPr>
            <a:r>
              <a:rPr lang="en-US" altLang="ko-KR" b="1" smtClean="0">
                <a:effectLst>
                  <a:outerShdw blurRad="38100" dist="38100" dir="2700000" algn="tl">
                    <a:srgbClr val="C0C0C0"/>
                  </a:outerShdw>
                </a:effectLst>
                <a:latin typeface="Arial" charset="0"/>
                <a:ea typeface="굴림" charset="-127"/>
              </a:rPr>
              <a:t>Redirect wire tip towards distal point of reconstitution</a:t>
            </a:r>
          </a:p>
          <a:p>
            <a:pPr eaLnBrk="1" hangingPunct="1">
              <a:defRPr/>
            </a:pPr>
            <a:r>
              <a:rPr lang="en-US" altLang="ko-KR" b="1" smtClean="0">
                <a:effectLst>
                  <a:outerShdw blurRad="38100" dist="38100" dir="2700000" algn="tl">
                    <a:srgbClr val="C0C0C0"/>
                  </a:outerShdw>
                </a:effectLst>
                <a:latin typeface="Arial" charset="0"/>
                <a:ea typeface="굴림" charset="-127"/>
              </a:rPr>
              <a:t>Exits true lumen 80% cases</a:t>
            </a:r>
          </a:p>
          <a:p>
            <a:pPr>
              <a:defRPr/>
            </a:pPr>
            <a:endParaRPr lang="en-US" altLang="ko-KR" smtClean="0">
              <a:latin typeface="Arial" charset="0"/>
              <a:ea typeface="굴림" charset="-127"/>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65539" name="슬라이드 노트 개체 틀 2"/>
          <p:cNvSpPr>
            <a:spLocks noGrp="1"/>
          </p:cNvSpPr>
          <p:nvPr>
            <p:ph type="body" idx="1"/>
          </p:nvPr>
        </p:nvSpPr>
        <p:spPr bwMode="auto">
          <a:noFill/>
        </p:spPr>
        <p:txBody>
          <a:bodyPr wrap="square" numCol="1" anchor="t" anchorCtr="0" compatLnSpc="1">
            <a:prstTxWarp prst="textNoShape">
              <a:avLst/>
            </a:prstTxWarp>
          </a:bodyPr>
          <a:lstStyle/>
          <a:p>
            <a:r>
              <a:rPr lang="en-US" altLang="ko-KR" b="1" smtClean="0"/>
              <a:t>-In </a:t>
            </a:r>
            <a:r>
              <a:rPr lang="en-US" altLang="ko-KR" b="1" u="sng" smtClean="0"/>
              <a:t>BASIL trial of 2005, 20% of attempted angioplasty patients were considered immediate failures.</a:t>
            </a:r>
            <a:endParaRPr lang="ko-KR" altLang="en-US" smtClean="0"/>
          </a:p>
          <a:p>
            <a:r>
              <a:rPr lang="en-US" altLang="ko-KR" b="1" smtClean="0"/>
              <a:t>- major causes of immediate failure were that </a:t>
            </a:r>
            <a:r>
              <a:rPr lang="en-US" altLang="ko-KR" b="1" u="sng" smtClean="0"/>
              <a:t>the lesion crossed subintially, but could not be re-entered. Or that lumen could not be crossed with GW</a:t>
            </a:r>
            <a:endParaRPr lang="ko-KR" altLang="en-US" smtClean="0"/>
          </a:p>
          <a:p>
            <a:r>
              <a:rPr lang="en-US" altLang="ko-KR" b="1" smtClean="0"/>
              <a:t>- Nowdays, there have been many improvements  in techniques and devices. However, the failure of re-entry has always been a problem. </a:t>
            </a:r>
            <a:endParaRPr lang="ko-KR" altLang="en-US" smtClean="0"/>
          </a:p>
          <a:p>
            <a:endParaRPr lang="ko-KR" altLang="en-US" smtClean="0"/>
          </a:p>
        </p:txBody>
      </p:sp>
      <p:sp>
        <p:nvSpPr>
          <p:cNvPr id="4" name="슬라이드 번호 개체 틀 3"/>
          <p:cNvSpPr>
            <a:spLocks noGrp="1"/>
          </p:cNvSpPr>
          <p:nvPr>
            <p:ph type="sldNum" sz="quarter" idx="5"/>
          </p:nvPr>
        </p:nvSpPr>
        <p:spPr/>
        <p:txBody>
          <a:bodyPr/>
          <a:lstStyle/>
          <a:p>
            <a:pPr>
              <a:defRPr/>
            </a:pPr>
            <a:fld id="{3221F89E-0DF6-4E77-A776-5140B82F80DE}" type="slidenum">
              <a:rPr lang="ko-KR" altLang="en-US" smtClean="0"/>
              <a:pPr>
                <a:defRPr/>
              </a:pPr>
              <a:t>88</a:t>
            </a:fld>
            <a:endParaRPr lang="ko-KR"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66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C692A2B-77C5-4152-90EC-0D55B5E99B55}" type="slidenum">
              <a:rPr lang="en-US" altLang="ko-KR" sz="1200"/>
              <a:pPr algn="r"/>
              <a:t>89</a:t>
            </a:fld>
            <a:endParaRPr lang="en-US" altLang="ko-KR" sz="1200"/>
          </a:p>
        </p:txBody>
      </p:sp>
      <p:sp>
        <p:nvSpPr>
          <p:cNvPr id="196611" name="AutoShape 2"/>
          <p:cNvSpPr>
            <a:spLocks noChangeArrowheads="1"/>
          </p:cNvSpPr>
          <p:nvPr/>
        </p:nvSpPr>
        <p:spPr bwMode="auto">
          <a:xfrm>
            <a:off x="0" y="303213"/>
            <a:ext cx="1588" cy="1587"/>
          </a:xfrm>
          <a:prstGeom prst="roundRect">
            <a:avLst>
              <a:gd name="adj" fmla="val 50000"/>
            </a:avLst>
          </a:prstGeom>
          <a:solidFill>
            <a:srgbClr val="FFFFFF"/>
          </a:solidFill>
          <a:ln w="9360">
            <a:solidFill>
              <a:srgbClr val="000000"/>
            </a:solidFill>
            <a:round/>
            <a:headEnd/>
            <a:tailEnd/>
          </a:ln>
        </p:spPr>
        <p:txBody>
          <a:bodyPr wrap="none" anchor="ctr"/>
          <a:lstStyle/>
          <a:p>
            <a:endParaRPr lang="ko-KR" altLang="en-US"/>
          </a:p>
        </p:txBody>
      </p:sp>
      <p:sp>
        <p:nvSpPr>
          <p:cNvPr id="196612" name="Rectangle 3"/>
          <p:cNvSpPr>
            <a:spLocks noGrp="1" noChangeArrowheads="1"/>
          </p:cNvSpPr>
          <p:nvPr>
            <p:ph type="body"/>
          </p:nvPr>
        </p:nvSpPr>
        <p:spPr bwMode="auto">
          <a:xfrm>
            <a:off x="503238" y="4316413"/>
            <a:ext cx="5854700" cy="4057650"/>
          </a:xfrm>
          <a:noFill/>
        </p:spPr>
        <p:txBody>
          <a:bodyPr wrap="none" numCol="1" anchor="ctr" anchorCtr="0" compatLnSpc="1">
            <a:prstTxWarp prst="textNoShape">
              <a:avLst/>
            </a:prstTxWarp>
          </a:bodyPr>
          <a:lstStyle/>
          <a:p>
            <a:pPr eaLnBrk="1" hangingPunct="1"/>
            <a:endParaRPr lang="ko-KR" altLang="ko-K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66563" name="슬라이드 노트 개체 틀 2"/>
          <p:cNvSpPr>
            <a:spLocks noGrp="1"/>
          </p:cNvSpPr>
          <p:nvPr>
            <p:ph type="body" idx="1"/>
          </p:nvPr>
        </p:nvSpPr>
        <p:spPr bwMode="auto">
          <a:noFill/>
        </p:spPr>
        <p:txBody>
          <a:bodyPr wrap="square" numCol="1" anchor="t" anchorCtr="0" compatLnSpc="1">
            <a:prstTxWarp prst="textNoShape">
              <a:avLst/>
            </a:prstTxWarp>
          </a:bodyPr>
          <a:lstStyle/>
          <a:p>
            <a:r>
              <a:rPr lang="en-US" altLang="ko-KR" b="1" smtClean="0"/>
              <a:t>-There are some solutions </a:t>
            </a:r>
            <a:r>
              <a:rPr lang="en-US" altLang="ko-KR" b="1" u="sng" smtClean="0"/>
              <a:t>to solve passage or re-entry problems</a:t>
            </a:r>
            <a:endParaRPr lang="ko-KR" altLang="en-US" smtClean="0"/>
          </a:p>
          <a:p>
            <a:r>
              <a:rPr lang="en-US" altLang="ko-KR" b="1" smtClean="0"/>
              <a:t>- </a:t>
            </a:r>
            <a:r>
              <a:rPr lang="en-US" altLang="ko-KR" b="1" u="sng" smtClean="0"/>
              <a:t>Reentry catheter, retrograde approach, bypass surgery</a:t>
            </a:r>
            <a:endParaRPr lang="ko-KR" altLang="en-US" smtClean="0"/>
          </a:p>
          <a:p>
            <a:endParaRPr lang="ko-KR" altLang="en-US" smtClean="0"/>
          </a:p>
        </p:txBody>
      </p:sp>
      <p:sp>
        <p:nvSpPr>
          <p:cNvPr id="4" name="슬라이드 번호 개체 틀 3"/>
          <p:cNvSpPr>
            <a:spLocks noGrp="1"/>
          </p:cNvSpPr>
          <p:nvPr>
            <p:ph type="sldNum" sz="quarter" idx="5"/>
          </p:nvPr>
        </p:nvSpPr>
        <p:spPr/>
        <p:txBody>
          <a:bodyPr/>
          <a:lstStyle/>
          <a:p>
            <a:pPr>
              <a:defRPr/>
            </a:pPr>
            <a:fld id="{1907B48E-28F3-41AE-BB8C-8AFE826E8B51}" type="slidenum">
              <a:rPr lang="ko-KR" altLang="en-US" smtClean="0"/>
              <a:pPr>
                <a:defRPr/>
              </a:pPr>
              <a:t>90</a:t>
            </a:fld>
            <a:endParaRPr lang="ko-KR"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p>
            <a:fld id="{DBFFF916-54B6-4DA2-A3E9-585EF4D04E64}" type="datetime1">
              <a:rPr lang="ko-KR" altLang="en-US" smtClean="0"/>
              <a:pPr/>
              <a:t>2012-09-14</a:t>
            </a:fld>
            <a:endParaRPr lang="ko-KR" altLang="en-US"/>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
        <p:nvSpPr>
          <p:cNvPr id="6" name="슬라이드 번호 개체 틀 5"/>
          <p:cNvSpPr>
            <a:spLocks noGrp="1"/>
          </p:cNvSpPr>
          <p:nvPr>
            <p:ph type="sldNum" sz="quarter" idx="12"/>
          </p:nvPr>
        </p:nvSpPr>
        <p:spPr/>
        <p:txBody>
          <a:bodyPr/>
          <a:lstStyle/>
          <a:p>
            <a:fld id="{DA2A85D5-7841-4103-8551-9AFAAEB98484}" type="slidenum">
              <a:rPr lang="ko-KR" altLang="en-US" smtClean="0"/>
              <a:pPr/>
              <a:t>‹#›</a:t>
            </a:fld>
            <a:endParaRPr lang="ko-KR"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7C7CFB79-896C-433D-B5E4-6E84B74F4533}" type="datetime1">
              <a:rPr lang="ko-KR" altLang="en-US" smtClean="0"/>
              <a:pPr/>
              <a:t>2012-09-14</a:t>
            </a:fld>
            <a:endParaRPr lang="ko-KR" altLang="en-US"/>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
        <p:nvSpPr>
          <p:cNvPr id="6" name="슬라이드 번호 개체 틀 5"/>
          <p:cNvSpPr>
            <a:spLocks noGrp="1"/>
          </p:cNvSpPr>
          <p:nvPr>
            <p:ph type="sldNum" sz="quarter" idx="12"/>
          </p:nvPr>
        </p:nvSpPr>
        <p:spPr/>
        <p:txBody>
          <a:bodyPr/>
          <a:lstStyle/>
          <a:p>
            <a:fld id="{DA2A85D5-7841-4103-8551-9AFAAEB98484}" type="slidenum">
              <a:rPr lang="ko-KR" altLang="en-US" smtClean="0"/>
              <a:pPr/>
              <a:t>‹#›</a:t>
            </a:fld>
            <a:endParaRPr lang="ko-KR"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E10DC47D-25AB-468F-A2EB-4ACB0C59C8CF}" type="datetime1">
              <a:rPr lang="ko-KR" altLang="en-US" smtClean="0"/>
              <a:pPr/>
              <a:t>2012-09-14</a:t>
            </a:fld>
            <a:endParaRPr lang="ko-KR" altLang="en-US"/>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
        <p:nvSpPr>
          <p:cNvPr id="6" name="슬라이드 번호 개체 틀 5"/>
          <p:cNvSpPr>
            <a:spLocks noGrp="1"/>
          </p:cNvSpPr>
          <p:nvPr>
            <p:ph type="sldNum" sz="quarter" idx="12"/>
          </p:nvPr>
        </p:nvSpPr>
        <p:spPr/>
        <p:txBody>
          <a:bodyPr/>
          <a:lstStyle/>
          <a:p>
            <a:fld id="{DA2A85D5-7841-4103-8551-9AFAAEB98484}" type="slidenum">
              <a:rPr lang="ko-KR" altLang="en-US" smtClean="0"/>
              <a:pPr/>
              <a:t>‹#›</a:t>
            </a:fld>
            <a:endParaRPr lang="ko-KR"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제목 및 차트">
    <p:spTree>
      <p:nvGrpSpPr>
        <p:cNvPr id="1" name=""/>
        <p:cNvGrpSpPr/>
        <p:nvPr/>
      </p:nvGrpSpPr>
      <p:grpSpPr>
        <a:xfrm>
          <a:off x="0" y="0"/>
          <a:ext cx="0" cy="0"/>
          <a:chOff x="0" y="0"/>
          <a:chExt cx="0" cy="0"/>
        </a:xfrm>
      </p:grpSpPr>
      <p:sp>
        <p:nvSpPr>
          <p:cNvPr id="2" name="제목 1"/>
          <p:cNvSpPr>
            <a:spLocks noGrp="1"/>
          </p:cNvSpPr>
          <p:nvPr>
            <p:ph type="title"/>
          </p:nvPr>
        </p:nvSpPr>
        <p:spPr>
          <a:xfrm>
            <a:off x="381000" y="304800"/>
            <a:ext cx="8382000" cy="914400"/>
          </a:xfrm>
        </p:spPr>
        <p:txBody>
          <a:bodyPr/>
          <a:lstStyle/>
          <a:p>
            <a:r>
              <a:rPr lang="ko-KR" altLang="en-US" smtClean="0"/>
              <a:t>마스터 제목 스타일 편집</a:t>
            </a:r>
            <a:endParaRPr lang="ko-KR" altLang="en-US"/>
          </a:p>
        </p:txBody>
      </p:sp>
      <p:sp>
        <p:nvSpPr>
          <p:cNvPr id="3" name="차트 개체 틀 2"/>
          <p:cNvSpPr>
            <a:spLocks noGrp="1"/>
          </p:cNvSpPr>
          <p:nvPr>
            <p:ph type="chart" idx="1"/>
          </p:nvPr>
        </p:nvSpPr>
        <p:spPr>
          <a:xfrm>
            <a:off x="685800" y="1484313"/>
            <a:ext cx="7772400" cy="4114800"/>
          </a:xfrm>
        </p:spPr>
        <p:txBody>
          <a:bodyPr/>
          <a:lstStyle/>
          <a:p>
            <a:endParaRPr lang="ko-KR" altLang="en-US"/>
          </a:p>
        </p:txBody>
      </p:sp>
      <p:sp>
        <p:nvSpPr>
          <p:cNvPr id="4" name="날짜 개체 틀 3"/>
          <p:cNvSpPr>
            <a:spLocks noGrp="1"/>
          </p:cNvSpPr>
          <p:nvPr>
            <p:ph type="dt" sz="half" idx="10"/>
          </p:nvPr>
        </p:nvSpPr>
        <p:spPr>
          <a:xfrm>
            <a:off x="685800" y="6248400"/>
            <a:ext cx="1905000" cy="457200"/>
          </a:xfrm>
        </p:spPr>
        <p:txBody>
          <a:bodyPr/>
          <a:lstStyle>
            <a:lvl1pPr>
              <a:defRPr/>
            </a:lvl1pPr>
          </a:lstStyle>
          <a:p>
            <a:fld id="{3C383E3E-54F3-48A2-B843-FEDCEB6F507E}" type="datetime1">
              <a:rPr lang="ko-KR" altLang="en-US" smtClean="0"/>
              <a:pPr/>
              <a:t>2012-09-14</a:t>
            </a:fld>
            <a:endParaRPr lang="de-DE"/>
          </a:p>
        </p:txBody>
      </p:sp>
      <p:sp>
        <p:nvSpPr>
          <p:cNvPr id="5" name="바닥글 개체 틀 4"/>
          <p:cNvSpPr>
            <a:spLocks noGrp="1"/>
          </p:cNvSpPr>
          <p:nvPr>
            <p:ph type="ftr" sz="quarter" idx="11"/>
          </p:nvPr>
        </p:nvSpPr>
        <p:spPr>
          <a:xfrm>
            <a:off x="3124200" y="6248400"/>
            <a:ext cx="2895600" cy="457200"/>
          </a:xfrm>
        </p:spPr>
        <p:txBody>
          <a:bodyPr/>
          <a:lstStyle>
            <a:lvl1pPr>
              <a:defRPr/>
            </a:lvl1pPr>
          </a:lstStyle>
          <a:p>
            <a:r>
              <a:rPr lang="en-US" altLang="ko-KR" smtClean="0"/>
              <a:t>2012</a:t>
            </a:r>
            <a:r>
              <a:rPr lang="ko-KR" altLang="en-US" smtClean="0"/>
              <a:t>년 제 </a:t>
            </a:r>
            <a:r>
              <a:rPr lang="en-US" altLang="ko-KR" smtClean="0"/>
              <a:t>5</a:t>
            </a:r>
            <a:r>
              <a:rPr lang="ko-KR" altLang="en-US" smtClean="0"/>
              <a:t>차 전공의 학술세미나</a:t>
            </a:r>
            <a:endParaRPr lang="de-DE"/>
          </a:p>
        </p:txBody>
      </p:sp>
      <p:sp>
        <p:nvSpPr>
          <p:cNvPr id="6" name="슬라이드 번호 개체 틀 5"/>
          <p:cNvSpPr>
            <a:spLocks noGrp="1"/>
          </p:cNvSpPr>
          <p:nvPr>
            <p:ph type="sldNum" sz="quarter" idx="12"/>
          </p:nvPr>
        </p:nvSpPr>
        <p:spPr>
          <a:xfrm>
            <a:off x="6553200" y="6248400"/>
            <a:ext cx="1905000" cy="457200"/>
          </a:xfrm>
        </p:spPr>
        <p:txBody>
          <a:bodyPr/>
          <a:lstStyle>
            <a:lvl1pPr>
              <a:defRPr/>
            </a:lvl1pPr>
          </a:lstStyle>
          <a:p>
            <a:endParaRPr lang="de-D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ltLang="ko-KR" smtClean="0"/>
              <a:t>Click to edit Master title style</a:t>
            </a:r>
            <a:endParaRPr lang="ko-KR" altLang="en-US"/>
          </a:p>
        </p:txBody>
      </p:sp>
      <p:sp>
        <p:nvSpPr>
          <p:cNvPr id="3" name="Table Placeholder 2"/>
          <p:cNvSpPr>
            <a:spLocks noGrp="1"/>
          </p:cNvSpPr>
          <p:nvPr>
            <p:ph type="tbl" idx="1"/>
          </p:nvPr>
        </p:nvSpPr>
        <p:spPr>
          <a:xfrm>
            <a:off x="381000" y="1981200"/>
            <a:ext cx="8229600" cy="4525963"/>
          </a:xfrm>
        </p:spPr>
        <p:txBody>
          <a:bodyPr/>
          <a:lstStyle/>
          <a:p>
            <a:pPr lvl="0"/>
            <a:endParaRPr lang="ko-KR" altLang="en-US" noProof="0"/>
          </a:p>
        </p:txBody>
      </p:sp>
      <p:sp>
        <p:nvSpPr>
          <p:cNvPr id="4" name="Rectangle 4"/>
          <p:cNvSpPr>
            <a:spLocks noGrp="1" noChangeArrowheads="1"/>
          </p:cNvSpPr>
          <p:nvPr>
            <p:ph type="dt" sz="half" idx="10"/>
          </p:nvPr>
        </p:nvSpPr>
        <p:spPr>
          <a:ln/>
        </p:spPr>
        <p:txBody>
          <a:bodyPr/>
          <a:lstStyle>
            <a:lvl1pPr>
              <a:defRPr/>
            </a:lvl1pPr>
          </a:lstStyle>
          <a:p>
            <a:fld id="{584CCC45-4C66-4CDB-BEA6-EF683F4EFE72}" type="datetime1">
              <a:rPr lang="ko-KR" altLang="en-US" smtClean="0"/>
              <a:pPr/>
              <a:t>2012-09-14</a:t>
            </a:fld>
            <a:endParaRPr lang="ko-KR" altLang="ko-KR"/>
          </a:p>
        </p:txBody>
      </p:sp>
      <p:sp>
        <p:nvSpPr>
          <p:cNvPr id="5" name="Rectangle 5"/>
          <p:cNvSpPr>
            <a:spLocks noGrp="1" noChangeArrowheads="1"/>
          </p:cNvSpPr>
          <p:nvPr>
            <p:ph type="ftr" sz="quarter" idx="11"/>
          </p:nvPr>
        </p:nvSpPr>
        <p:spPr>
          <a:ln/>
        </p:spPr>
        <p:txBody>
          <a:bodyPr/>
          <a:lstStyle>
            <a:lvl1pPr>
              <a:defRPr/>
            </a:lvl1pPr>
          </a:lstStyle>
          <a:p>
            <a:r>
              <a:rPr lang="en-US" altLang="ko-KR" smtClean="0"/>
              <a:t>2012</a:t>
            </a:r>
            <a:r>
              <a:rPr lang="ko-KR" altLang="en-US" smtClean="0"/>
              <a:t>년 제 </a:t>
            </a:r>
            <a:r>
              <a:rPr lang="en-US" altLang="ko-KR" smtClean="0"/>
              <a:t>5</a:t>
            </a:r>
            <a:r>
              <a:rPr lang="ko-KR" altLang="en-US" smtClean="0"/>
              <a:t>차 전공의 학술세미나</a:t>
            </a:r>
            <a:endParaRPr lang="ko-KR" altLang="ko-KR"/>
          </a:p>
        </p:txBody>
      </p:sp>
      <p:sp>
        <p:nvSpPr>
          <p:cNvPr id="6" name="Rectangle 6"/>
          <p:cNvSpPr>
            <a:spLocks noGrp="1" noChangeArrowheads="1"/>
          </p:cNvSpPr>
          <p:nvPr>
            <p:ph type="sldNum" sz="quarter" idx="12"/>
          </p:nvPr>
        </p:nvSpPr>
        <p:spPr>
          <a:ln/>
        </p:spPr>
        <p:txBody>
          <a:bodyPr/>
          <a:lstStyle>
            <a:lvl1pPr>
              <a:defRPr/>
            </a:lvl1pPr>
          </a:lstStyle>
          <a:p>
            <a:pPr>
              <a:defRPr/>
            </a:pPr>
            <a:fld id="{94A396C3-B77F-49D3-8A68-805D23A371C5}" type="slidenum">
              <a:rPr lang="en-US" altLang="ko-KR"/>
              <a:pPr>
                <a:defRPr/>
              </a:pPr>
              <a:t>‹#›</a:t>
            </a:fld>
            <a:endParaRPr lang="en-US" altLang="ko-K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D77C53DB-8A0C-4FBA-A25B-98E3E2DE48BB}" type="datetime1">
              <a:rPr lang="ko-KR" altLang="en-US" smtClean="0"/>
              <a:pPr/>
              <a:t>2012-09-14</a:t>
            </a:fld>
            <a:endParaRPr lang="ko-KR" altLang="en-US"/>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
        <p:nvSpPr>
          <p:cNvPr id="6" name="슬라이드 번호 개체 틀 5"/>
          <p:cNvSpPr>
            <a:spLocks noGrp="1"/>
          </p:cNvSpPr>
          <p:nvPr>
            <p:ph type="sldNum" sz="quarter" idx="12"/>
          </p:nvPr>
        </p:nvSpPr>
        <p:spPr/>
        <p:txBody>
          <a:bodyPr/>
          <a:lstStyle/>
          <a:p>
            <a:fld id="{DA2A85D5-7841-4103-8551-9AFAAEB98484}" type="slidenum">
              <a:rPr lang="ko-KR" altLang="en-US" smtClean="0"/>
              <a:pPr/>
              <a:t>‹#›</a:t>
            </a:fld>
            <a:endParaRPr lang="ko-KR"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52E53E77-AF83-48B0-8287-18B59B0FC6DC}" type="datetime1">
              <a:rPr lang="ko-KR" altLang="en-US" smtClean="0"/>
              <a:pPr/>
              <a:t>2012-09-14</a:t>
            </a:fld>
            <a:endParaRPr lang="ko-KR" altLang="en-US"/>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
        <p:nvSpPr>
          <p:cNvPr id="6" name="슬라이드 번호 개체 틀 5"/>
          <p:cNvSpPr>
            <a:spLocks noGrp="1"/>
          </p:cNvSpPr>
          <p:nvPr>
            <p:ph type="sldNum" sz="quarter" idx="12"/>
          </p:nvPr>
        </p:nvSpPr>
        <p:spPr/>
        <p:txBody>
          <a:bodyPr/>
          <a:lstStyle/>
          <a:p>
            <a:fld id="{DA2A85D5-7841-4103-8551-9AFAAEB98484}" type="slidenum">
              <a:rPr lang="ko-KR" altLang="en-US" smtClean="0"/>
              <a:pPr/>
              <a:t>‹#›</a:t>
            </a:fld>
            <a:endParaRPr lang="ko-KR"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fld id="{A84709FC-2FDF-4AA8-93DE-CAE39EABEB2F}" type="datetime1">
              <a:rPr lang="ko-KR" altLang="en-US" smtClean="0"/>
              <a:pPr/>
              <a:t>2012-09-14</a:t>
            </a:fld>
            <a:endParaRPr lang="ko-KR" altLang="en-US"/>
          </a:p>
        </p:txBody>
      </p:sp>
      <p:sp>
        <p:nvSpPr>
          <p:cNvPr id="6" name="바닥글 개체 틀 5"/>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
        <p:nvSpPr>
          <p:cNvPr id="7" name="슬라이드 번호 개체 틀 6"/>
          <p:cNvSpPr>
            <a:spLocks noGrp="1"/>
          </p:cNvSpPr>
          <p:nvPr>
            <p:ph type="sldNum" sz="quarter" idx="12"/>
          </p:nvPr>
        </p:nvSpPr>
        <p:spPr/>
        <p:txBody>
          <a:bodyPr/>
          <a:lstStyle/>
          <a:p>
            <a:fld id="{DA2A85D5-7841-4103-8551-9AFAAEB98484}" type="slidenum">
              <a:rPr lang="ko-KR" altLang="en-US" smtClean="0"/>
              <a:pPr/>
              <a:t>‹#›</a:t>
            </a:fld>
            <a:endParaRPr lang="ko-KR"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fld id="{88561C3E-5092-48F4-899F-768C4646C82B}" type="datetime1">
              <a:rPr lang="ko-KR" altLang="en-US" smtClean="0"/>
              <a:pPr/>
              <a:t>2012-09-14</a:t>
            </a:fld>
            <a:endParaRPr lang="ko-KR" altLang="en-US"/>
          </a:p>
        </p:txBody>
      </p:sp>
      <p:sp>
        <p:nvSpPr>
          <p:cNvPr id="8" name="바닥글 개체 틀 7"/>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
        <p:nvSpPr>
          <p:cNvPr id="9" name="슬라이드 번호 개체 틀 8"/>
          <p:cNvSpPr>
            <a:spLocks noGrp="1"/>
          </p:cNvSpPr>
          <p:nvPr>
            <p:ph type="sldNum" sz="quarter" idx="12"/>
          </p:nvPr>
        </p:nvSpPr>
        <p:spPr/>
        <p:txBody>
          <a:bodyPr/>
          <a:lstStyle/>
          <a:p>
            <a:fld id="{DA2A85D5-7841-4103-8551-9AFAAEB98484}" type="slidenum">
              <a:rPr lang="ko-KR" altLang="en-US" smtClean="0"/>
              <a:pPr/>
              <a:t>‹#›</a:t>
            </a:fld>
            <a:endParaRPr lang="ko-KR"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01F0A013-B0B6-4BE4-9E0B-5AFFD225B63C}" type="datetime1">
              <a:rPr lang="ko-KR" altLang="en-US" smtClean="0"/>
              <a:pPr/>
              <a:t>2012-09-14</a:t>
            </a:fld>
            <a:endParaRPr lang="ko-KR" altLang="en-US"/>
          </a:p>
        </p:txBody>
      </p:sp>
      <p:sp>
        <p:nvSpPr>
          <p:cNvPr id="4" name="바닥글 개체 틀 3"/>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
        <p:nvSpPr>
          <p:cNvPr id="5" name="슬라이드 번호 개체 틀 4"/>
          <p:cNvSpPr>
            <a:spLocks noGrp="1"/>
          </p:cNvSpPr>
          <p:nvPr>
            <p:ph type="sldNum" sz="quarter" idx="12"/>
          </p:nvPr>
        </p:nvSpPr>
        <p:spPr/>
        <p:txBody>
          <a:bodyPr/>
          <a:lstStyle/>
          <a:p>
            <a:fld id="{DA2A85D5-7841-4103-8551-9AFAAEB98484}" type="slidenum">
              <a:rPr lang="ko-KR" altLang="en-US" smtClean="0"/>
              <a:pPr/>
              <a:t>‹#›</a:t>
            </a:fld>
            <a:endParaRPr lang="ko-KR"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7AA376F2-5D68-4D99-89C1-32E5AF1505E5}" type="datetime1">
              <a:rPr lang="ko-KR" altLang="en-US" smtClean="0"/>
              <a:pPr/>
              <a:t>2012-09-14</a:t>
            </a:fld>
            <a:endParaRPr lang="ko-KR" altLang="en-US"/>
          </a:p>
        </p:txBody>
      </p:sp>
      <p:sp>
        <p:nvSpPr>
          <p:cNvPr id="3" name="바닥글 개체 틀 2"/>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
        <p:nvSpPr>
          <p:cNvPr id="4" name="슬라이드 번호 개체 틀 3"/>
          <p:cNvSpPr>
            <a:spLocks noGrp="1"/>
          </p:cNvSpPr>
          <p:nvPr>
            <p:ph type="sldNum" sz="quarter" idx="12"/>
          </p:nvPr>
        </p:nvSpPr>
        <p:spPr/>
        <p:txBody>
          <a:bodyPr/>
          <a:lstStyle/>
          <a:p>
            <a:fld id="{DA2A85D5-7841-4103-8551-9AFAAEB98484}" type="slidenum">
              <a:rPr lang="ko-KR" altLang="en-US" smtClean="0"/>
              <a:pPr/>
              <a:t>‹#›</a:t>
            </a:fld>
            <a:endParaRPr lang="ko-KR"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CC2F963E-B946-4D39-A6E0-9BE462ADF0AA}" type="datetime1">
              <a:rPr lang="ko-KR" altLang="en-US" smtClean="0"/>
              <a:pPr/>
              <a:t>2012-09-14</a:t>
            </a:fld>
            <a:endParaRPr lang="ko-KR" altLang="en-US"/>
          </a:p>
        </p:txBody>
      </p:sp>
      <p:sp>
        <p:nvSpPr>
          <p:cNvPr id="6" name="바닥글 개체 틀 5"/>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
        <p:nvSpPr>
          <p:cNvPr id="7" name="슬라이드 번호 개체 틀 6"/>
          <p:cNvSpPr>
            <a:spLocks noGrp="1"/>
          </p:cNvSpPr>
          <p:nvPr>
            <p:ph type="sldNum" sz="quarter" idx="12"/>
          </p:nvPr>
        </p:nvSpPr>
        <p:spPr/>
        <p:txBody>
          <a:bodyPr/>
          <a:lstStyle/>
          <a:p>
            <a:fld id="{DA2A85D5-7841-4103-8551-9AFAAEB98484}" type="slidenum">
              <a:rPr lang="ko-KR" altLang="en-US" smtClean="0"/>
              <a:pPr/>
              <a:t>‹#›</a:t>
            </a:fld>
            <a:endParaRPr lang="ko-KR"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923A1DF6-D910-4FC2-9295-7EDDA51C00E1}" type="datetime1">
              <a:rPr lang="ko-KR" altLang="en-US" smtClean="0"/>
              <a:pPr/>
              <a:t>2012-09-14</a:t>
            </a:fld>
            <a:endParaRPr lang="ko-KR" altLang="en-US"/>
          </a:p>
        </p:txBody>
      </p:sp>
      <p:sp>
        <p:nvSpPr>
          <p:cNvPr id="6" name="바닥글 개체 틀 5"/>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
        <p:nvSpPr>
          <p:cNvPr id="7" name="슬라이드 번호 개체 틀 6"/>
          <p:cNvSpPr>
            <a:spLocks noGrp="1"/>
          </p:cNvSpPr>
          <p:nvPr>
            <p:ph type="sldNum" sz="quarter" idx="12"/>
          </p:nvPr>
        </p:nvSpPr>
        <p:spPr/>
        <p:txBody>
          <a:bodyPr/>
          <a:lstStyle/>
          <a:p>
            <a:fld id="{DA2A85D5-7841-4103-8551-9AFAAEB98484}" type="slidenum">
              <a:rPr lang="ko-KR" altLang="en-US" smtClean="0"/>
              <a:pPr/>
              <a:t>‹#›</a:t>
            </a:fld>
            <a:endParaRPr lang="ko-KR"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D2D6ED-2371-4EFA-9363-ACB81D6F6CE2}" type="datetime1">
              <a:rPr lang="ko-KR" altLang="en-US" smtClean="0"/>
              <a:pPr/>
              <a:t>2012-09-14</a:t>
            </a:fld>
            <a:endParaRPr lang="ko-KR" altLang="en-US"/>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2A85D5-7841-4103-8551-9AFAAEB98484}" type="slidenum">
              <a:rPr lang="ko-KR" altLang="en-US" smtClean="0"/>
              <a:pPr/>
              <a:t>‹#›</a:t>
            </a:fld>
            <a:endParaRPr lang="ko-KR"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dt="0"/>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wmf"/><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11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01.png"/><Relationship Id="rId4" Type="http://schemas.openxmlformats.org/officeDocument/2006/relationships/oleObject" Target="../embeddings/oleObject1.bin"/></Relationships>
</file>

<file path=ppt/slides/_rels/slide12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12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video" Target="file:///E:\120425-My%20Documents\ing-120211-&#48337;&#50896;\ing-110117-2011-&#54617;&#54924;%20&#48143;%20&#51088;&#47308;\ing-110326-CS-&#55113;&#48512;&#50808;&#44284;&#54792;&#44288;&#50672;&#44396;&#54924;&#52285;&#47549;&#52509;&#54924;\80-slide-data\&#54792;&#44288;&#50808;&#44284;&#50672;&#44396;&#54924;&#48156;&#54364;&#51088;&#47308;\04-&#44277;&#51456;&#54785;\01&#44277;&#51456;&#54785;-com\Roadmap.wmv" TargetMode="External"/><Relationship Id="rId7" Type="http://schemas.openxmlformats.org/officeDocument/2006/relationships/image" Target="../media/image120.png"/><Relationship Id="rId2" Type="http://schemas.openxmlformats.org/officeDocument/2006/relationships/video" Target="file:///E:\120425-My%20Documents\ing-120211-&#48337;&#50896;\ing-110117-2011-&#54617;&#54924;%20&#48143;%20&#51088;&#47308;\ing-110326-CS-&#55113;&#48512;&#50808;&#44284;&#54792;&#44288;&#50672;&#44396;&#54924;&#52285;&#47549;&#52509;&#54924;\80-slide-data\&#54792;&#44288;&#50808;&#44284;&#50672;&#44396;&#54924;&#48156;&#54364;&#51088;&#47308;\04-&#44277;&#51456;&#54785;\01&#44277;&#51456;&#54785;-com\DSA.wmv" TargetMode="External"/><Relationship Id="rId1" Type="http://schemas.openxmlformats.org/officeDocument/2006/relationships/video" Target="file:///E:\120425-My%20Documents\ing-120211-&#48337;&#50896;\ing-110117-2011-&#54617;&#54924;%20&#48143;%20&#51088;&#47308;\ing-110326-CS-&#55113;&#48512;&#50808;&#44284;&#54792;&#44288;&#50672;&#44396;&#54924;&#52285;&#47549;&#52509;&#54924;\80-slide-data\&#54792;&#44288;&#50808;&#44284;&#50672;&#44396;&#54924;&#48156;&#54364;&#51088;&#47308;\04-&#44277;&#51456;&#54785;\01&#44277;&#51456;&#54785;-com\Fluro.avi" TargetMode="Externa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145.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35.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40.jpeg"/><Relationship Id="rId7" Type="http://schemas.openxmlformats.org/officeDocument/2006/relationships/image" Target="../media/image144.jpeg"/><Relationship Id="rId2" Type="http://schemas.openxmlformats.org/officeDocument/2006/relationships/image" Target="../media/image139.jpeg"/><Relationship Id="rId1" Type="http://schemas.openxmlformats.org/officeDocument/2006/relationships/slideLayout" Target="../slideLayouts/slideLayout7.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s>
</file>

<file path=ppt/slides/_rels/slide15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slideLayout" Target="../slideLayouts/slideLayout2.xml"/><Relationship Id="rId1" Type="http://schemas.openxmlformats.org/officeDocument/2006/relationships/video" Target="file:///E:\120425-My%20Documents\ing-120211-&#48337;&#50896;\ing-110117-2011-&#45436;&#47928;\ing-120302-EndoEffectiveness\120411-presentation\Original&#44032;&#44228;\110826-&#44608;&#51333;&#51068;preop.wmv" TargetMode="External"/><Relationship Id="rId4" Type="http://schemas.openxmlformats.org/officeDocument/2006/relationships/image" Target="../media/image153.jpeg"/></Relationships>
</file>

<file path=ppt/slides/_rels/slide159.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slideLayout" Target="../slideLayouts/slideLayout2.xml"/><Relationship Id="rId1" Type="http://schemas.openxmlformats.org/officeDocument/2006/relationships/video" Target="file:///E:\120425-My%20Documents\ing-120211-&#48337;&#50896;\ing-110117-2011-&#45436;&#47928;\ing-120302-EndoEffectiveness\120411-presentation\Original&#44032;&#44228;\IM25.wmv" TargetMode="External"/></Relationships>
</file>

<file path=ppt/slides/_rels/slide161.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video" Target="file:///E:\120425-My%20Documents\ing-120211-&#48337;&#50896;\ing-110117-2011-&#45436;&#47928;\ing-120302-EndoEffectiveness\120411-presentation\Original&#44032;&#44228;\111101-lowerCT-02-MIP.wmv" TargetMode="External"/><Relationship Id="rId7" Type="http://schemas.openxmlformats.org/officeDocument/2006/relationships/image" Target="../media/image161.png"/><Relationship Id="rId2" Type="http://schemas.openxmlformats.org/officeDocument/2006/relationships/video" Target="file:///E:\120425-My%20Documents\ing-120211-&#48337;&#50896;\ing-110117-2011-&#45436;&#47928;\ing-120302-EndoEffectiveness\120411-presentation\Original&#44032;&#44228;\111101-lowerCT-01-3D.wmv" TargetMode="External"/><Relationship Id="rId1" Type="http://schemas.openxmlformats.org/officeDocument/2006/relationships/video" Target="file:///E:\120425-My%20Documents\ing-120211-&#48337;&#50896;\ing-110117-2011-&#45436;&#47928;\ing-120302-EndoEffectiveness\120411-presentation\Original&#44032;&#44228;\111101-lowerCT-00-cross.wmv" TargetMode="Externa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oleObject" Target="../embeddings/oleObject7.bin"/></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8" Type="http://schemas.openxmlformats.org/officeDocument/2006/relationships/image" Target="../media/image177.jpeg"/><Relationship Id="rId3" Type="http://schemas.openxmlformats.org/officeDocument/2006/relationships/image" Target="../media/image172.jpeg"/><Relationship Id="rId7" Type="http://schemas.openxmlformats.org/officeDocument/2006/relationships/image" Target="../media/image176.jpeg"/><Relationship Id="rId2" Type="http://schemas.openxmlformats.org/officeDocument/2006/relationships/image" Target="../media/image171.jpeg"/><Relationship Id="rId1" Type="http://schemas.openxmlformats.org/officeDocument/2006/relationships/slideLayout" Target="../slideLayouts/slideLayout7.xml"/><Relationship Id="rId6" Type="http://schemas.openxmlformats.org/officeDocument/2006/relationships/image" Target="../media/image175.jpeg"/><Relationship Id="rId5" Type="http://schemas.openxmlformats.org/officeDocument/2006/relationships/image" Target="../media/image174.jpeg"/><Relationship Id="rId10" Type="http://schemas.openxmlformats.org/officeDocument/2006/relationships/image" Target="../media/image179.jpeg"/><Relationship Id="rId4" Type="http://schemas.openxmlformats.org/officeDocument/2006/relationships/image" Target="../media/image173.jpeg"/><Relationship Id="rId9" Type="http://schemas.openxmlformats.org/officeDocument/2006/relationships/image" Target="../media/image178.jpeg"/></Relationships>
</file>

<file path=ppt/slides/_rels/slide179.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slideLayout" Target="../slideLayouts/slideLayout2.xml"/><Relationship Id="rId1" Type="http://schemas.openxmlformats.org/officeDocument/2006/relationships/video" Target="file:///E:\120425-My%20Documents\ing-120211-&#48337;&#50896;\ing-110117-2011-&#45436;&#47928;\ing-120302-EndoEffectiveness\120411-presentation\Original&#44032;&#44228;\110526-TAA-30sec.wmv" TargetMode="External"/><Relationship Id="rId6" Type="http://schemas.openxmlformats.org/officeDocument/2006/relationships/image" Target="../media/image183.jpeg"/><Relationship Id="rId5" Type="http://schemas.openxmlformats.org/officeDocument/2006/relationships/image" Target="../media/image182.png"/><Relationship Id="rId4" Type="http://schemas.openxmlformats.org/officeDocument/2006/relationships/image" Target="../media/image18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8" Type="http://schemas.openxmlformats.org/officeDocument/2006/relationships/image" Target="../media/image187.jpeg"/><Relationship Id="rId13" Type="http://schemas.openxmlformats.org/officeDocument/2006/relationships/image" Target="../media/image192.png"/><Relationship Id="rId3" Type="http://schemas.openxmlformats.org/officeDocument/2006/relationships/slideLayout" Target="../slideLayouts/slideLayout2.xml"/><Relationship Id="rId7" Type="http://schemas.openxmlformats.org/officeDocument/2006/relationships/image" Target="../media/image186.jpeg"/><Relationship Id="rId12" Type="http://schemas.openxmlformats.org/officeDocument/2006/relationships/image" Target="../media/image191.png"/><Relationship Id="rId2" Type="http://schemas.openxmlformats.org/officeDocument/2006/relationships/video" Target="file:///E:\120425-My%20Documents\ing-120211-&#48337;&#50896;\ing-110117-2011-&#45436;&#47928;\ing-120302-EndoEffectiveness\120411-presentation\Original&#44032;&#44228;\120215-SANY0045.wmv" TargetMode="External"/><Relationship Id="rId1" Type="http://schemas.openxmlformats.org/officeDocument/2006/relationships/video" Target="file:///E:\120425-My%20Documents\ing-120211-&#48337;&#50896;\ing-110117-2011-&#45436;&#47928;\ing-120302-EndoEffectiveness\120411-presentation\Original&#44032;&#44228;\hybrid-brief.wmv" TargetMode="External"/><Relationship Id="rId6" Type="http://schemas.openxmlformats.org/officeDocument/2006/relationships/image" Target="../media/image185.jpeg"/><Relationship Id="rId11" Type="http://schemas.openxmlformats.org/officeDocument/2006/relationships/image" Target="../media/image190.png"/><Relationship Id="rId5" Type="http://schemas.openxmlformats.org/officeDocument/2006/relationships/image" Target="../media/image184.jpeg"/><Relationship Id="rId10" Type="http://schemas.openxmlformats.org/officeDocument/2006/relationships/image" Target="../media/image189.png"/><Relationship Id="rId4" Type="http://schemas.openxmlformats.org/officeDocument/2006/relationships/notesSlide" Target="../notesSlides/notesSlide15.xml"/><Relationship Id="rId9" Type="http://schemas.openxmlformats.org/officeDocument/2006/relationships/image" Target="../media/image188.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96.png"/><Relationship Id="rId2" Type="http://schemas.openxmlformats.org/officeDocument/2006/relationships/video" Target="file:///E:\120425-My%20Documents\ing-120211-&#48337;&#50896;\ing-110117-2011-&#45436;&#47928;\ing-120302-EndoEffectiveness\120411-presentation\Original&#44032;&#44228;\PMVR-short.wmv" TargetMode="External"/><Relationship Id="rId1" Type="http://schemas.openxmlformats.org/officeDocument/2006/relationships/video" Target="file:///E:\120425-My%20Documents\ing-120211-&#48337;&#50896;\ing-110117-2011-&#45436;&#47928;\ing-120302-EndoEffectiveness\120411-presentation\Original&#44032;&#44228;\TAAA-short.wmv" TargetMode="Externa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s>
</file>

<file path=ppt/slides/_rels/slide184.xml.rels><?xml version="1.0" encoding="UTF-8" standalone="yes"?>
<Relationships xmlns="http://schemas.openxmlformats.org/package/2006/relationships"><Relationship Id="rId8" Type="http://schemas.openxmlformats.org/officeDocument/2006/relationships/image" Target="../media/image177.jpeg"/><Relationship Id="rId3" Type="http://schemas.openxmlformats.org/officeDocument/2006/relationships/image" Target="../media/image172.jpeg"/><Relationship Id="rId7" Type="http://schemas.openxmlformats.org/officeDocument/2006/relationships/image" Target="../media/image176.jpeg"/><Relationship Id="rId12" Type="http://schemas.openxmlformats.org/officeDocument/2006/relationships/image" Target="../media/image198.jpeg"/><Relationship Id="rId2" Type="http://schemas.openxmlformats.org/officeDocument/2006/relationships/image" Target="../media/image171.jpeg"/><Relationship Id="rId1" Type="http://schemas.openxmlformats.org/officeDocument/2006/relationships/slideLayout" Target="../slideLayouts/slideLayout7.xml"/><Relationship Id="rId6" Type="http://schemas.openxmlformats.org/officeDocument/2006/relationships/image" Target="../media/image175.jpeg"/><Relationship Id="rId11" Type="http://schemas.openxmlformats.org/officeDocument/2006/relationships/image" Target="../media/image197.jpeg"/><Relationship Id="rId5" Type="http://schemas.openxmlformats.org/officeDocument/2006/relationships/image" Target="../media/image174.jpeg"/><Relationship Id="rId10" Type="http://schemas.openxmlformats.org/officeDocument/2006/relationships/image" Target="../media/image179.jpeg"/><Relationship Id="rId4" Type="http://schemas.openxmlformats.org/officeDocument/2006/relationships/image" Target="../media/image173.jpeg"/><Relationship Id="rId9" Type="http://schemas.openxmlformats.org/officeDocument/2006/relationships/image" Target="../media/image178.jpe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E:\120425-My%20Documents\ing-120211-&#48337;&#50896;\ing-110117-2011-&#45436;&#47928;\ing-120302-EndoEffectiveness\120411-presentation\Original&#44032;&#44228;\120119-03-IM60.wmv" TargetMode="External"/><Relationship Id="rId1" Type="http://schemas.openxmlformats.org/officeDocument/2006/relationships/video" Target="file:///E:\120425-My%20Documents\ing-120211-&#48337;&#50896;\ing-110117-2011-&#45436;&#47928;\ing-120302-EndoEffectiveness\120411-presentation\Original&#44032;&#44228;\120119-03-IM21.wmv" TargetMode="External"/><Relationship Id="rId5" Type="http://schemas.openxmlformats.org/officeDocument/2006/relationships/image" Target="../media/image16.png"/><Relationship Id="rId4" Type="http://schemas.openxmlformats.org/officeDocument/2006/relationships/image" Target="../media/image1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E:\120425-My%20Documents\ing-120211-&#48337;&#50896;\ing-110117-2011-&#45436;&#47928;\ing-120302-EndoEffectiveness\120411-presentation\Original&#44032;&#44228;\111215-01-IM50.wmv" TargetMode="External"/><Relationship Id="rId1" Type="http://schemas.openxmlformats.org/officeDocument/2006/relationships/video" Target="file:///E:\120425-My%20Documents\ing-120211-&#48337;&#50896;\ing-110117-2011-&#45436;&#47928;\ing-120302-EndoEffectiveness\120411-presentation\Original&#44032;&#44228;\111215-01-IM72.wmv" TargetMode="External"/><Relationship Id="rId5" Type="http://schemas.openxmlformats.org/officeDocument/2006/relationships/image" Target="../media/image18.png"/><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video" Target="file:///E:\120425-My%20Documents\ing-120211-&#48337;&#50896;\ing-110117-2011-&#45436;&#47928;\ing-120302-EndoEffectiveness\120411-presentation\Original&#44032;&#44228;\111215-01-%5bmix%5dIM30-25-short.wmv"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E:\120425-My%20Documents\ing-120211-&#48337;&#50896;\ing-110117-2011-&#45436;&#47928;\ing-120302-EndoEffectiveness\Data-others\&#49457;&#48712;&#49468;&#53944;-&#45224;&#50864;&#49437;-CIAStent\&#50628;&#53468;&#47564;%20angio%20-wmv\120424-020-post%20balloon.wmv" TargetMode="External"/><Relationship Id="rId1" Type="http://schemas.openxmlformats.org/officeDocument/2006/relationships/video" Target="file:///E:\120425-My%20Documents\ing-120211-&#48337;&#50896;\ing-110117-2011-&#45436;&#47928;\ing-120302-EndoEffectiveness\Data-others\&#49457;&#48712;&#49468;&#53944;-&#45224;&#50864;&#49437;-CIAStent\&#50628;&#53468;&#47564;%20angio%20-wmv\120424-010-Dx%20angio.wmv" TargetMode="External"/><Relationship Id="rId5" Type="http://schemas.openxmlformats.org/officeDocument/2006/relationships/image" Target="../media/image23.jpeg"/><Relationship Id="rId4" Type="http://schemas.openxmlformats.org/officeDocument/2006/relationships/image" Target="../media/image2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7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4.xml"/><Relationship Id="rId5" Type="http://schemas.openxmlformats.org/officeDocument/2006/relationships/image" Target="../media/image37.jpeg"/><Relationship Id="rId4" Type="http://schemas.openxmlformats.org/officeDocument/2006/relationships/image" Target="../media/image36.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www.bartleby.com/107/157.html" TargetMode="External"/><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7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jpeg"/></Relationships>
</file>

<file path=ppt/slides/_rels/slide85.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oleObject" Target="../embeddings/Microsoft_Office_Excel_97-2003_____1.xls"/><Relationship Id="rId4" Type="http://schemas.openxmlformats.org/officeDocument/2006/relationships/notesSlide" Target="../notesSlides/notesSlide7.xml"/></Relationships>
</file>

<file path=ppt/slides/_rels/slide8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4.xml"/><Relationship Id="rId5" Type="http://schemas.openxmlformats.org/officeDocument/2006/relationships/image" Target="../media/image56.jpeg"/><Relationship Id="rId4" Type="http://schemas.openxmlformats.org/officeDocument/2006/relationships/image" Target="../media/image55.jpeg"/></Relationships>
</file>

<file path=ppt/slides/_rels/slide9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video" Target="file:///E:\120425-My%20Documents\ing-120211-&#48337;&#50896;\ing-110117-2011-&#54617;&#54924;%20&#48143;%20&#51088;&#47308;\ing-110326-CS-&#55113;&#48512;&#50808;&#44284;&#54792;&#44288;&#50672;&#44396;&#54924;&#52285;&#47549;&#52509;&#54924;\80-slide-data\110326-&#44277;&#51456;&#54785;-endovascular%20Tx%20of%20PAD\wire-technique.wmv" TargetMode="External"/><Relationship Id="rId7" Type="http://schemas.openxmlformats.org/officeDocument/2006/relationships/image" Target="../media/image58.png"/><Relationship Id="rId2" Type="http://schemas.openxmlformats.org/officeDocument/2006/relationships/video" Target="file:///E:\120425-My%20Documents\ing-120211-&#48337;&#50896;\ing-110117-2011-&#54617;&#54924;%20&#48143;%20&#51088;&#47308;\ing-110326-CS-&#55113;&#48512;&#50808;&#44284;&#54792;&#44288;&#50672;&#44396;&#54924;&#52285;&#47549;&#52509;&#54924;\80-slide-data\110326-&#44277;&#51456;&#54785;-endovascular%20Tx%20of%20PAD\hand-technique.wmv" TargetMode="External"/><Relationship Id="rId1" Type="http://schemas.openxmlformats.org/officeDocument/2006/relationships/video" Target="file:///E:\120425-My%20Documents\ing-120211-&#48337;&#50896;\ing-110117-2011-&#54617;&#54924;%20&#48143;%20&#51088;&#47308;\ing-110326-CS-&#55113;&#48512;&#50808;&#44284;&#54792;&#44288;&#50672;&#44396;&#54924;&#52285;&#47549;&#52509;&#54924;\80-slide-data\110326-&#44277;&#51456;&#54785;-endovascular%20Tx%20of%20PAD\CTO%20Technologies.wmv" TargetMode="Externa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notesSlide" Target="../notesSlides/notesSlide10.xml"/><Relationship Id="rId10" Type="http://schemas.openxmlformats.org/officeDocument/2006/relationships/image" Target="../media/image61.jpeg"/><Relationship Id="rId4" Type="http://schemas.openxmlformats.org/officeDocument/2006/relationships/slideLayout" Target="../slideLayouts/slideLayout7.xml"/><Relationship Id="rId9" Type="http://schemas.openxmlformats.org/officeDocument/2006/relationships/image" Target="../media/image60.jpeg"/></Relationships>
</file>

<file path=ppt/slides/_rels/slide9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www.bartleby.com/107/158.html" TargetMode="Externa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9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C:\내 문서\My Pictures\Microsoft Clip Organizer\j0442379.jpg"/>
          <p:cNvPicPr>
            <a:picLocks noChangeAspect="1" noChangeArrowheads="1"/>
          </p:cNvPicPr>
          <p:nvPr/>
        </p:nvPicPr>
        <p:blipFill>
          <a:blip r:embed="rId2" cstate="email"/>
          <a:srcRect/>
          <a:stretch>
            <a:fillRect/>
          </a:stretch>
        </p:blipFill>
        <p:spPr bwMode="auto">
          <a:xfrm>
            <a:off x="-928688" y="0"/>
            <a:ext cx="10287001" cy="6858000"/>
          </a:xfrm>
          <a:prstGeom prst="rect">
            <a:avLst/>
          </a:prstGeom>
          <a:noFill/>
          <a:ln w="9525">
            <a:noFill/>
            <a:miter lim="800000"/>
            <a:headEnd/>
            <a:tailEnd/>
          </a:ln>
        </p:spPr>
      </p:pic>
      <p:sp>
        <p:nvSpPr>
          <p:cNvPr id="7" name="Rectangle 2"/>
          <p:cNvSpPr>
            <a:spLocks noGrp="1" noChangeArrowheads="1"/>
          </p:cNvSpPr>
          <p:nvPr>
            <p:ph type="ctrTitle"/>
          </p:nvPr>
        </p:nvSpPr>
        <p:spPr>
          <a:xfrm>
            <a:off x="323528" y="836712"/>
            <a:ext cx="8280920" cy="3240360"/>
          </a:xfrm>
          <a:solidFill>
            <a:srgbClr val="FFFF00">
              <a:alpha val="78000"/>
            </a:srgbClr>
          </a:solidFill>
          <a:scene3d>
            <a:camera prst="orthographicFront"/>
            <a:lightRig rig="threePt" dir="t"/>
          </a:scene3d>
          <a:sp3d prstMaterial="metal">
            <a:bevelT/>
          </a:sp3d>
        </p:spPr>
        <p:txBody>
          <a:bodyPr>
            <a:normAutofit/>
          </a:bodyPr>
          <a:lstStyle/>
          <a:p>
            <a:r>
              <a:rPr lang="en-US" altLang="ko-KR" sz="5400" i="1" dirty="0" smtClean="0"/>
              <a:t>PADO:</a:t>
            </a:r>
            <a:r>
              <a:rPr lang="en-US" altLang="ko-KR" sz="3200" i="1" dirty="0" smtClean="0"/>
              <a:t/>
            </a:r>
            <a:br>
              <a:rPr lang="en-US" altLang="ko-KR" sz="3200" i="1" dirty="0" smtClean="0"/>
            </a:br>
            <a:r>
              <a:rPr lang="en-US" altLang="ko-KR" sz="3200" i="1" dirty="0" smtClean="0">
                <a:solidFill>
                  <a:schemeClr val="tx2">
                    <a:lumMod val="75000"/>
                  </a:schemeClr>
                </a:solidFill>
              </a:rPr>
              <a:t>Endovascular, Surgical and Hybrid Treatment</a:t>
            </a:r>
            <a:r>
              <a:rPr lang="en-US" altLang="ko-KR" sz="3200" i="1" dirty="0" smtClean="0"/>
              <a:t/>
            </a:r>
            <a:br>
              <a:rPr lang="en-US" altLang="ko-KR" sz="3200" i="1" dirty="0" smtClean="0"/>
            </a:br>
            <a:r>
              <a:rPr lang="en-US" altLang="ko-KR" sz="3200" i="1" dirty="0" smtClean="0"/>
              <a:t/>
            </a:r>
            <a:br>
              <a:rPr lang="en-US" altLang="ko-KR" sz="3200" i="1" dirty="0" smtClean="0"/>
            </a:br>
            <a:r>
              <a:rPr lang="en-US" altLang="ko-KR" sz="3200" i="1" dirty="0" smtClean="0">
                <a:solidFill>
                  <a:srgbClr val="FF0000"/>
                </a:solidFill>
              </a:rPr>
              <a:t>It’s much more than just </a:t>
            </a:r>
            <a:r>
              <a:rPr lang="en-US" altLang="ko-KR" sz="3200" i="1" u="sng" dirty="0" smtClean="0">
                <a:solidFill>
                  <a:srgbClr val="FF0000"/>
                </a:solidFill>
              </a:rPr>
              <a:t>technology</a:t>
            </a:r>
            <a:endParaRPr lang="en-US" altLang="ko-KR" sz="3200" u="sng" dirty="0">
              <a:solidFill>
                <a:srgbClr val="FF0000"/>
              </a:solidFill>
              <a:effectLst>
                <a:outerShdw blurRad="38100" dist="38100" dir="2700000" algn="tl">
                  <a:srgbClr val="000000">
                    <a:alpha val="43137"/>
                  </a:srgbClr>
                </a:outerShdw>
              </a:effectLst>
            </a:endParaRPr>
          </a:p>
        </p:txBody>
      </p:sp>
      <p:sp>
        <p:nvSpPr>
          <p:cNvPr id="8" name="Rectangle 3"/>
          <p:cNvSpPr>
            <a:spLocks noGrp="1" noChangeArrowheads="1"/>
          </p:cNvSpPr>
          <p:nvPr>
            <p:ph type="subTitle" idx="1"/>
          </p:nvPr>
        </p:nvSpPr>
        <p:spPr>
          <a:xfrm>
            <a:off x="357158" y="4529142"/>
            <a:ext cx="8286808" cy="1757378"/>
          </a:xfrm>
          <a:solidFill>
            <a:schemeClr val="bg2">
              <a:lumMod val="90000"/>
              <a:alpha val="74000"/>
            </a:schemeClr>
          </a:solidFill>
          <a:scene3d>
            <a:camera prst="orthographicFront"/>
            <a:lightRig rig="sunset" dir="t"/>
          </a:scene3d>
          <a:sp3d prstMaterial="matte">
            <a:bevelT/>
          </a:sp3d>
        </p:spPr>
        <p:txBody>
          <a:bodyPr>
            <a:normAutofit fontScale="92500" lnSpcReduction="10000"/>
          </a:bodyPr>
          <a:lstStyle/>
          <a:p>
            <a:r>
              <a:rPr lang="en-US" altLang="ko-KR" sz="2400" b="1" dirty="0" smtClean="0">
                <a:solidFill>
                  <a:schemeClr val="tx1"/>
                </a:solidFill>
              </a:rPr>
              <a:t>Department of Thoracic and Cardiovascular Surgery</a:t>
            </a:r>
          </a:p>
          <a:p>
            <a:r>
              <a:rPr lang="en-US" altLang="ko-KR" sz="2400" b="1" dirty="0" err="1" smtClean="0">
                <a:solidFill>
                  <a:schemeClr val="tx1"/>
                </a:solidFill>
              </a:rPr>
              <a:t>KangBuk</a:t>
            </a:r>
            <a:r>
              <a:rPr lang="en-US" altLang="ko-KR" sz="2400" b="1" dirty="0" smtClean="0">
                <a:solidFill>
                  <a:schemeClr val="tx1"/>
                </a:solidFill>
              </a:rPr>
              <a:t> Samsung Medical Center,</a:t>
            </a:r>
          </a:p>
          <a:p>
            <a:r>
              <a:rPr lang="en-US" altLang="ko-KR" sz="2400" b="1" dirty="0" err="1" smtClean="0">
                <a:solidFill>
                  <a:schemeClr val="tx1"/>
                </a:solidFill>
              </a:rPr>
              <a:t>Sungkyunkwan</a:t>
            </a:r>
            <a:r>
              <a:rPr lang="en-US" altLang="ko-KR" sz="2400" b="1" dirty="0" smtClean="0">
                <a:solidFill>
                  <a:schemeClr val="tx1"/>
                </a:solidFill>
              </a:rPr>
              <a:t> University, School of Medicine</a:t>
            </a:r>
          </a:p>
          <a:p>
            <a:endParaRPr lang="en-US" altLang="ko-KR" sz="900" b="1" dirty="0" smtClean="0">
              <a:solidFill>
                <a:schemeClr val="tx1"/>
              </a:solidFill>
            </a:endParaRPr>
          </a:p>
          <a:p>
            <a:r>
              <a:rPr lang="en-US" altLang="ko-KR" sz="2400" b="1" dirty="0" err="1" smtClean="0">
                <a:solidFill>
                  <a:schemeClr val="tx1"/>
                </a:solidFill>
              </a:rPr>
              <a:t>Joon</a:t>
            </a:r>
            <a:r>
              <a:rPr lang="en-US" altLang="ko-KR" sz="2400" b="1" dirty="0" smtClean="0">
                <a:solidFill>
                  <a:schemeClr val="tx1"/>
                </a:solidFill>
              </a:rPr>
              <a:t>  </a:t>
            </a:r>
            <a:r>
              <a:rPr lang="en-US" altLang="ko-KR" sz="2400" b="1" dirty="0" err="1" smtClean="0">
                <a:solidFill>
                  <a:schemeClr val="tx1"/>
                </a:solidFill>
              </a:rPr>
              <a:t>Hyuk</a:t>
            </a:r>
            <a:r>
              <a:rPr lang="en-US" altLang="ko-KR" sz="2400" b="1" smtClean="0">
                <a:solidFill>
                  <a:schemeClr val="tx1"/>
                </a:solidFill>
              </a:rPr>
              <a:t>  Kong</a:t>
            </a:r>
            <a:endParaRPr lang="ko-KR" altLang="en-US" sz="2800" b="1" dirty="0">
              <a:solidFill>
                <a:schemeClr val="tx1"/>
              </a:solidFill>
            </a:endParaRPr>
          </a:p>
        </p:txBody>
      </p:sp>
      <p:sp>
        <p:nvSpPr>
          <p:cNvPr id="5" name="직사각형 4"/>
          <p:cNvSpPr/>
          <p:nvPr/>
        </p:nvSpPr>
        <p:spPr>
          <a:xfrm>
            <a:off x="7452320" y="188640"/>
            <a:ext cx="504056" cy="584775"/>
          </a:xfrm>
          <a:prstGeom prst="rect">
            <a:avLst/>
          </a:prstGeom>
        </p:spPr>
        <p:txBody>
          <a:bodyPr wrap="square">
            <a:spAutoFit/>
          </a:bodyPr>
          <a:lstStyle/>
          <a:p>
            <a:r>
              <a:rPr lang="ko-KR" altLang="en-US" sz="3200" dirty="0" smtClean="0"/>
              <a:t>►</a:t>
            </a:r>
            <a:endParaRPr lang="ko-KR" altLang="en-US" sz="3200" dirty="0"/>
          </a:p>
        </p:txBody>
      </p:sp>
      <p:sp>
        <p:nvSpPr>
          <p:cNvPr id="6" name="바닥글 개체 틀 5"/>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dirty="0" smtClean="0"/>
              <a:t>Multidisciplinary Team</a:t>
            </a:r>
            <a:endParaRPr lang="ko-KR" altLang="en-US" dirty="0"/>
          </a:p>
        </p:txBody>
      </p:sp>
      <p:sp>
        <p:nvSpPr>
          <p:cNvPr id="3" name="내용 개체 틀 2"/>
          <p:cNvSpPr>
            <a:spLocks noGrp="1"/>
          </p:cNvSpPr>
          <p:nvPr>
            <p:ph idx="1"/>
          </p:nvPr>
        </p:nvSpPr>
        <p:spPr/>
        <p:txBody>
          <a:bodyPr>
            <a:normAutofit fontScale="85000" lnSpcReduction="20000"/>
          </a:bodyPr>
          <a:lstStyle/>
          <a:p>
            <a:r>
              <a:rPr lang="en-US" altLang="ko-KR" dirty="0" smtClean="0"/>
              <a:t>A true PVD center of </a:t>
            </a:r>
            <a:r>
              <a:rPr lang="en-US" altLang="ko-KR" dirty="0" err="1" smtClean="0"/>
              <a:t>exellence</a:t>
            </a:r>
            <a:r>
              <a:rPr lang="en-US" altLang="ko-KR" dirty="0" smtClean="0"/>
              <a:t> cannot exist without close cooperation and input from a </a:t>
            </a:r>
            <a:r>
              <a:rPr lang="en-US" altLang="ko-KR" b="1" u="sng" dirty="0" smtClean="0">
                <a:solidFill>
                  <a:srgbClr val="FF0000"/>
                </a:solidFill>
              </a:rPr>
              <a:t>true multidisciplinary “team” approach</a:t>
            </a:r>
            <a:r>
              <a:rPr lang="en-US" altLang="ko-KR" dirty="0" smtClean="0"/>
              <a:t>, </a:t>
            </a:r>
          </a:p>
          <a:p>
            <a:endParaRPr lang="en-US" altLang="ko-KR" dirty="0" smtClean="0"/>
          </a:p>
          <a:p>
            <a:pPr lvl="1"/>
            <a:r>
              <a:rPr lang="en-US" altLang="ko-KR" u="sng" dirty="0" smtClean="0"/>
              <a:t>surgeon, </a:t>
            </a:r>
          </a:p>
          <a:p>
            <a:pPr lvl="1"/>
            <a:r>
              <a:rPr lang="en-US" altLang="ko-KR" u="sng" dirty="0" smtClean="0"/>
              <a:t>cardiologist, </a:t>
            </a:r>
          </a:p>
          <a:p>
            <a:pPr lvl="1"/>
            <a:r>
              <a:rPr lang="en-US" altLang="ko-KR" u="sng" dirty="0" smtClean="0"/>
              <a:t>peripheral </a:t>
            </a:r>
            <a:r>
              <a:rPr lang="en-US" altLang="ko-KR" u="sng" dirty="0" err="1" smtClean="0"/>
              <a:t>interventionalists</a:t>
            </a:r>
            <a:r>
              <a:rPr lang="en-US" altLang="ko-KR" u="sng" dirty="0" smtClean="0"/>
              <a:t>, </a:t>
            </a:r>
          </a:p>
          <a:p>
            <a:pPr lvl="1"/>
            <a:r>
              <a:rPr lang="en-US" altLang="ko-KR" u="sng" dirty="0" smtClean="0"/>
              <a:t>podiatrists, and </a:t>
            </a:r>
          </a:p>
          <a:p>
            <a:pPr lvl="1"/>
            <a:r>
              <a:rPr lang="en-US" altLang="ko-KR" u="sng" dirty="0" smtClean="0"/>
              <a:t>specialists in vascular medicine, diabetes, nephrology, neurology, wound care, and vascular imaging,</a:t>
            </a:r>
          </a:p>
          <a:p>
            <a:pPr lvl="1"/>
            <a:r>
              <a:rPr lang="en-US" altLang="ko-KR" u="sng" dirty="0" smtClean="0"/>
              <a:t>along with well-trained registered nurses, nurse practitioners, and physician assistants. </a:t>
            </a:r>
            <a:endParaRPr lang="ko-KR" altLang="en-US" u="sng" dirty="0"/>
          </a:p>
        </p:txBody>
      </p:sp>
      <p:sp>
        <p:nvSpPr>
          <p:cNvPr id="4" name="직사각형 3"/>
          <p:cNvSpPr/>
          <p:nvPr/>
        </p:nvSpPr>
        <p:spPr>
          <a:xfrm>
            <a:off x="539552" y="6093296"/>
            <a:ext cx="8136904" cy="523220"/>
          </a:xfrm>
          <a:prstGeom prst="rect">
            <a:avLst/>
          </a:prstGeom>
          <a:solidFill>
            <a:schemeClr val="accent6">
              <a:lumMod val="40000"/>
              <a:lumOff val="60000"/>
            </a:schemeClr>
          </a:solidFill>
        </p:spPr>
        <p:txBody>
          <a:bodyPr wrap="square">
            <a:spAutoFit/>
          </a:bodyPr>
          <a:lstStyle/>
          <a:p>
            <a:r>
              <a:rPr lang="en-US" altLang="ko-KR" sz="1400" dirty="0" smtClean="0"/>
              <a:t>Establishing </a:t>
            </a:r>
            <a:r>
              <a:rPr lang="en-US" altLang="ko-KR" sz="1400" dirty="0" err="1" smtClean="0"/>
              <a:t>aPeripheral</a:t>
            </a:r>
            <a:r>
              <a:rPr lang="en-US" altLang="ko-KR" sz="1400" dirty="0" smtClean="0"/>
              <a:t> </a:t>
            </a:r>
            <a:r>
              <a:rPr lang="en-US" altLang="ko-KR" sz="1400" dirty="0" err="1" smtClean="0"/>
              <a:t>VascularCenter</a:t>
            </a:r>
            <a:r>
              <a:rPr lang="en-US" altLang="ko-KR" sz="1400" dirty="0" smtClean="0"/>
              <a:t> of Excellence. DAVID E. ALLIE, MD; CHRIS J. HEBERT, RT, R-CIS; AND CRAIG M. WALKER, MD. FEBRUARY 2005 I ENDOVASCULAR TODAY I 41</a:t>
            </a:r>
            <a:endParaRPr lang="en-US" altLang="ko-KR" sz="1400" dirty="0"/>
          </a:p>
        </p:txBody>
      </p:sp>
      <p:sp>
        <p:nvSpPr>
          <p:cNvPr id="5" name="직사각형 4"/>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6" name="바닥글 개체 틀 5"/>
          <p:cNvSpPr>
            <a:spLocks noGrp="1"/>
          </p:cNvSpPr>
          <p:nvPr>
            <p:ph type="ftr" sz="quarter" idx="11"/>
          </p:nvPr>
        </p:nvSpPr>
        <p:spPr>
          <a:xfrm>
            <a:off x="3124200" y="6520259"/>
            <a:ext cx="2895600" cy="365125"/>
          </a:xfrm>
        </p:spPr>
        <p:txBody>
          <a:bodyPr/>
          <a:lstStyle/>
          <a:p>
            <a:r>
              <a:rPr lang="en-US" altLang="ko-KR" dirty="0" smtClean="0"/>
              <a:t>2012</a:t>
            </a:r>
            <a:r>
              <a:rPr lang="ko-KR" altLang="en-US" dirty="0" smtClean="0"/>
              <a:t>년 제 </a:t>
            </a:r>
            <a:r>
              <a:rPr lang="en-US" altLang="ko-KR" dirty="0" smtClean="0"/>
              <a:t>5</a:t>
            </a:r>
            <a:r>
              <a:rPr lang="ko-KR" altLang="en-US" dirty="0" smtClean="0"/>
              <a:t>차 전공의 학술세미나</a:t>
            </a:r>
            <a:endParaRPr lang="ko-KR" alt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smtClean="0"/>
              <a:t>Which artery or arteries should be treated?</a:t>
            </a:r>
            <a:endParaRPr lang="ko-KR" altLang="en-US" dirty="0"/>
          </a:p>
        </p:txBody>
      </p:sp>
      <p:pic>
        <p:nvPicPr>
          <p:cNvPr id="5" name="Picture 2"/>
          <p:cNvPicPr>
            <a:picLocks noChangeAspect="1" noChangeArrowheads="1"/>
          </p:cNvPicPr>
          <p:nvPr/>
        </p:nvPicPr>
        <p:blipFill>
          <a:blip r:embed="rId2" cstate="email"/>
          <a:srcRect/>
          <a:stretch>
            <a:fillRect/>
          </a:stretch>
        </p:blipFill>
        <p:spPr bwMode="auto">
          <a:xfrm>
            <a:off x="1907703" y="4387176"/>
            <a:ext cx="2911573" cy="1922144"/>
          </a:xfrm>
          <a:prstGeom prst="rect">
            <a:avLst/>
          </a:prstGeom>
          <a:noFill/>
          <a:ln w="9525">
            <a:noFill/>
            <a:miter lim="800000"/>
            <a:headEnd/>
            <a:tailEnd/>
          </a:ln>
        </p:spPr>
      </p:pic>
      <p:pic>
        <p:nvPicPr>
          <p:cNvPr id="139266" name="Picture 2"/>
          <p:cNvPicPr>
            <a:picLocks noChangeAspect="1" noChangeArrowheads="1"/>
          </p:cNvPicPr>
          <p:nvPr/>
        </p:nvPicPr>
        <p:blipFill>
          <a:blip r:embed="rId3" cstate="email"/>
          <a:srcRect/>
          <a:stretch>
            <a:fillRect/>
          </a:stretch>
        </p:blipFill>
        <p:spPr bwMode="auto">
          <a:xfrm>
            <a:off x="0" y="3135263"/>
            <a:ext cx="1632779" cy="3722737"/>
          </a:xfrm>
          <a:prstGeom prst="rect">
            <a:avLst/>
          </a:prstGeom>
          <a:noFill/>
          <a:ln w="9525">
            <a:noFill/>
            <a:miter lim="800000"/>
            <a:headEnd/>
            <a:tailEnd/>
          </a:ln>
        </p:spPr>
      </p:pic>
      <p:graphicFrame>
        <p:nvGraphicFramePr>
          <p:cNvPr id="8" name="내용 개체 틀 3"/>
          <p:cNvGraphicFramePr>
            <a:graphicFrameLocks/>
          </p:cNvGraphicFramePr>
          <p:nvPr/>
        </p:nvGraphicFramePr>
        <p:xfrm>
          <a:off x="4932040" y="3857208"/>
          <a:ext cx="4176464" cy="2164080"/>
        </p:xfrm>
        <a:graphic>
          <a:graphicData uri="http://schemas.openxmlformats.org/drawingml/2006/table">
            <a:tbl>
              <a:tblPr firstRow="1" bandRow="1">
                <a:tableStyleId>{5C22544A-7EE6-4342-B048-85BDC9FD1C3A}</a:tableStyleId>
              </a:tblPr>
              <a:tblGrid>
                <a:gridCol w="2088232"/>
                <a:gridCol w="2088232"/>
              </a:tblGrid>
              <a:tr h="398992">
                <a:tc>
                  <a:txBody>
                    <a:bodyPr/>
                    <a:lstStyle/>
                    <a:p>
                      <a:pPr algn="ctr" latinLnBrk="1"/>
                      <a:r>
                        <a:rPr lang="en-US" altLang="ko-KR" sz="1400" dirty="0" smtClean="0"/>
                        <a:t>Location</a:t>
                      </a:r>
                      <a:endParaRPr lang="ko-KR" altLang="en-US" sz="1400" dirty="0"/>
                    </a:p>
                  </a:txBody>
                  <a:tcPr/>
                </a:tc>
                <a:tc>
                  <a:txBody>
                    <a:bodyPr/>
                    <a:lstStyle/>
                    <a:p>
                      <a:pPr algn="ctr" latinLnBrk="1"/>
                      <a:r>
                        <a:rPr lang="en-US" altLang="ko-KR" sz="1400" dirty="0" smtClean="0"/>
                        <a:t>Artery that</a:t>
                      </a:r>
                      <a:r>
                        <a:rPr lang="en-US" altLang="ko-KR" sz="1400" baseline="0" dirty="0" smtClean="0"/>
                        <a:t> should be </a:t>
                      </a:r>
                      <a:r>
                        <a:rPr lang="en-US" altLang="ko-KR" sz="1400" baseline="0" dirty="0" err="1" smtClean="0"/>
                        <a:t>peferentially</a:t>
                      </a:r>
                      <a:r>
                        <a:rPr lang="en-US" altLang="ko-KR" sz="1400" baseline="0" dirty="0" smtClean="0"/>
                        <a:t> </a:t>
                      </a:r>
                      <a:r>
                        <a:rPr lang="en-US" altLang="ko-KR" sz="1400" baseline="0" dirty="0" err="1" smtClean="0"/>
                        <a:t>revascularized</a:t>
                      </a:r>
                      <a:endParaRPr lang="ko-KR" altLang="en-US" sz="1400" dirty="0"/>
                    </a:p>
                  </a:txBody>
                  <a:tcPr/>
                </a:tc>
              </a:tr>
              <a:tr h="278294">
                <a:tc>
                  <a:txBody>
                    <a:bodyPr/>
                    <a:lstStyle/>
                    <a:p>
                      <a:pPr latinLnBrk="1"/>
                      <a:r>
                        <a:rPr lang="en-US" altLang="ko-KR" sz="1400" dirty="0" smtClean="0"/>
                        <a:t>Heal wounds</a:t>
                      </a:r>
                      <a:endParaRPr lang="ko-KR" altLang="en-US" sz="1400" dirty="0"/>
                    </a:p>
                  </a:txBody>
                  <a:tcPr/>
                </a:tc>
                <a:tc>
                  <a:txBody>
                    <a:bodyPr/>
                    <a:lstStyle/>
                    <a:p>
                      <a:pPr latinLnBrk="1"/>
                      <a:r>
                        <a:rPr lang="en-US" altLang="ko-KR" sz="1400" dirty="0" err="1" smtClean="0"/>
                        <a:t>Peroneal</a:t>
                      </a:r>
                      <a:r>
                        <a:rPr lang="en-US" altLang="ko-KR" sz="1400" dirty="0" smtClean="0"/>
                        <a:t> or posterior</a:t>
                      </a:r>
                      <a:r>
                        <a:rPr lang="en-US" altLang="ko-KR" sz="1400" baseline="0" dirty="0" smtClean="0"/>
                        <a:t> </a:t>
                      </a:r>
                      <a:r>
                        <a:rPr lang="en-US" altLang="ko-KR" sz="1400" baseline="0" dirty="0" err="1" smtClean="0"/>
                        <a:t>tibial</a:t>
                      </a:r>
                      <a:r>
                        <a:rPr lang="en-US" altLang="ko-KR" sz="1400" baseline="0" dirty="0" smtClean="0"/>
                        <a:t> artery</a:t>
                      </a:r>
                      <a:endParaRPr lang="ko-KR" altLang="en-US" sz="1400" dirty="0"/>
                    </a:p>
                  </a:txBody>
                  <a:tcPr/>
                </a:tc>
              </a:tr>
              <a:tr h="278294">
                <a:tc>
                  <a:txBody>
                    <a:bodyPr/>
                    <a:lstStyle/>
                    <a:p>
                      <a:pPr latinLnBrk="1"/>
                      <a:r>
                        <a:rPr lang="en-US" altLang="ko-KR" sz="1400" dirty="0" smtClean="0"/>
                        <a:t>Plantar foot wounds</a:t>
                      </a:r>
                      <a:endParaRPr lang="ko-KR" altLang="en-US" sz="1400" dirty="0"/>
                    </a:p>
                  </a:txBody>
                  <a:tcPr/>
                </a:tc>
                <a:tc>
                  <a:txBody>
                    <a:bodyPr/>
                    <a:lstStyle/>
                    <a:p>
                      <a:pPr latinLnBrk="1"/>
                      <a:r>
                        <a:rPr lang="en-US" altLang="ko-KR" sz="1400" dirty="0" smtClean="0"/>
                        <a:t>Posterior </a:t>
                      </a:r>
                      <a:r>
                        <a:rPr lang="en-US" altLang="ko-KR" sz="1400" dirty="0" err="1" smtClean="0"/>
                        <a:t>tibial</a:t>
                      </a:r>
                      <a:r>
                        <a:rPr lang="en-US" altLang="ko-KR" sz="1400" baseline="0" dirty="0" smtClean="0"/>
                        <a:t> artery</a:t>
                      </a:r>
                      <a:endParaRPr lang="ko-KR" altLang="en-US" sz="1400" dirty="0"/>
                    </a:p>
                  </a:txBody>
                  <a:tcPr/>
                </a:tc>
              </a:tr>
              <a:tr h="278294">
                <a:tc>
                  <a:txBody>
                    <a:bodyPr/>
                    <a:lstStyle/>
                    <a:p>
                      <a:pPr latinLnBrk="1"/>
                      <a:r>
                        <a:rPr lang="en-US" altLang="ko-KR" sz="1400" dirty="0" smtClean="0"/>
                        <a:t>Lateral</a:t>
                      </a:r>
                      <a:r>
                        <a:rPr lang="en-US" altLang="ko-KR" sz="1400" baseline="0" dirty="0" smtClean="0"/>
                        <a:t> ankle wounds</a:t>
                      </a:r>
                      <a:endParaRPr lang="ko-KR" altLang="en-US" sz="1400" dirty="0"/>
                    </a:p>
                  </a:txBody>
                  <a:tcPr/>
                </a:tc>
                <a:tc>
                  <a:txBody>
                    <a:bodyPr/>
                    <a:lstStyle/>
                    <a:p>
                      <a:pPr latinLnBrk="1"/>
                      <a:r>
                        <a:rPr lang="en-US" altLang="ko-KR" sz="1400" dirty="0" err="1" smtClean="0"/>
                        <a:t>Peroneal</a:t>
                      </a:r>
                      <a:r>
                        <a:rPr lang="en-US" altLang="ko-KR" sz="1400" dirty="0" smtClean="0"/>
                        <a:t> artery</a:t>
                      </a:r>
                      <a:endParaRPr lang="ko-KR" altLang="en-US" sz="1400" dirty="0"/>
                    </a:p>
                  </a:txBody>
                  <a:tcPr/>
                </a:tc>
              </a:tr>
              <a:tr h="278294">
                <a:tc>
                  <a:txBody>
                    <a:bodyPr/>
                    <a:lstStyle/>
                    <a:p>
                      <a:pPr latinLnBrk="1"/>
                      <a:r>
                        <a:rPr lang="en-US" altLang="ko-KR" sz="1400" dirty="0" smtClean="0"/>
                        <a:t>Dorsal foot wounds</a:t>
                      </a:r>
                      <a:endParaRPr lang="ko-KR" altLang="en-US" sz="1400" dirty="0"/>
                    </a:p>
                  </a:txBody>
                  <a:tcPr/>
                </a:tc>
                <a:tc>
                  <a:txBody>
                    <a:bodyPr/>
                    <a:lstStyle/>
                    <a:p>
                      <a:pPr latinLnBrk="1"/>
                      <a:r>
                        <a:rPr lang="en-US" altLang="ko-KR" sz="1400" dirty="0" smtClean="0"/>
                        <a:t>Anterior </a:t>
                      </a:r>
                      <a:r>
                        <a:rPr lang="en-US" altLang="ko-KR" sz="1400" dirty="0" err="1" smtClean="0"/>
                        <a:t>tibial</a:t>
                      </a:r>
                      <a:r>
                        <a:rPr lang="en-US" altLang="ko-KR" sz="1400" baseline="0" dirty="0" smtClean="0"/>
                        <a:t> artery</a:t>
                      </a:r>
                      <a:endParaRPr lang="ko-KR" altLang="en-US" sz="1400" dirty="0"/>
                    </a:p>
                  </a:txBody>
                  <a:tcPr/>
                </a:tc>
              </a:tr>
            </a:tbl>
          </a:graphicData>
        </a:graphic>
      </p:graphicFrame>
      <p:sp>
        <p:nvSpPr>
          <p:cNvPr id="3" name="내용 개체 틀 2"/>
          <p:cNvSpPr>
            <a:spLocks noGrp="1"/>
          </p:cNvSpPr>
          <p:nvPr>
            <p:ph idx="1"/>
          </p:nvPr>
        </p:nvSpPr>
        <p:spPr/>
        <p:txBody>
          <a:bodyPr/>
          <a:lstStyle/>
          <a:p>
            <a:r>
              <a:rPr lang="en-US" altLang="ko-KR" dirty="0" smtClean="0"/>
              <a:t>Which of the </a:t>
            </a:r>
            <a:r>
              <a:rPr lang="en-US" altLang="ko-KR" dirty="0" err="1" smtClean="0"/>
              <a:t>crural</a:t>
            </a:r>
            <a:r>
              <a:rPr lang="en-US" altLang="ko-KR" dirty="0" smtClean="0"/>
              <a:t> arteries is most beneficial to target to </a:t>
            </a:r>
            <a:r>
              <a:rPr lang="en-US" altLang="ko-KR" dirty="0" err="1" smtClean="0"/>
              <a:t>recanalize</a:t>
            </a:r>
            <a:endParaRPr lang="en-US" altLang="ko-KR" dirty="0" smtClean="0"/>
          </a:p>
          <a:p>
            <a:pPr lvl="1"/>
            <a:r>
              <a:rPr lang="en-US" altLang="ko-KR" dirty="0" smtClean="0"/>
              <a:t>Which vessel is patent lower in the leg/foot</a:t>
            </a:r>
          </a:p>
          <a:p>
            <a:pPr lvl="1"/>
            <a:r>
              <a:rPr lang="en-US" altLang="ko-KR" dirty="0" smtClean="0"/>
              <a:t>Site of ulceration</a:t>
            </a:r>
            <a:endParaRPr lang="ko-KR" altLang="en-US" dirty="0"/>
          </a:p>
        </p:txBody>
      </p:sp>
      <p:sp>
        <p:nvSpPr>
          <p:cNvPr id="9" name="TextBox 8"/>
          <p:cNvSpPr txBox="1"/>
          <p:nvPr/>
        </p:nvSpPr>
        <p:spPr>
          <a:xfrm>
            <a:off x="4355976" y="6433591"/>
            <a:ext cx="4680520" cy="307777"/>
          </a:xfrm>
          <a:prstGeom prst="rect">
            <a:avLst/>
          </a:prstGeom>
          <a:solidFill>
            <a:schemeClr val="bg2">
              <a:lumMod val="90000"/>
            </a:schemeClr>
          </a:solidFill>
        </p:spPr>
        <p:txBody>
          <a:bodyPr wrap="square" rtlCol="0">
            <a:spAutoFit/>
          </a:bodyPr>
          <a:lstStyle/>
          <a:p>
            <a:r>
              <a:rPr lang="en-US" altLang="ko-KR" sz="1400" dirty="0" smtClean="0"/>
              <a:t>C. </a:t>
            </a:r>
            <a:r>
              <a:rPr lang="en-US" altLang="ko-KR" sz="1400" dirty="0" err="1" smtClean="0"/>
              <a:t>Setacci</a:t>
            </a:r>
            <a:r>
              <a:rPr lang="en-US" altLang="ko-KR" sz="1400" dirty="0" smtClean="0"/>
              <a:t> et al. J </a:t>
            </a:r>
            <a:r>
              <a:rPr lang="en-US" altLang="ko-KR" sz="1400" dirty="0" err="1" smtClean="0"/>
              <a:t>Cardiovasc</a:t>
            </a:r>
            <a:r>
              <a:rPr lang="en-US" altLang="ko-KR" sz="1400" dirty="0" smtClean="0"/>
              <a:t> </a:t>
            </a:r>
            <a:r>
              <a:rPr lang="en-US" altLang="ko-KR" sz="1400" dirty="0" err="1" smtClean="0"/>
              <a:t>Surg</a:t>
            </a:r>
            <a:r>
              <a:rPr lang="en-US" altLang="ko-KR" sz="1400" dirty="0" smtClean="0"/>
              <a:t> 2010;51:223-31</a:t>
            </a:r>
            <a:endParaRPr lang="ko-KR" altLang="en-US" sz="1400" dirty="0"/>
          </a:p>
        </p:txBody>
      </p:sp>
      <p:sp>
        <p:nvSpPr>
          <p:cNvPr id="10" name="직사각형 9"/>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Autofit/>
          </a:bodyPr>
          <a:lstStyle/>
          <a:p>
            <a:r>
              <a:rPr lang="en-US" altLang="ko-KR" sz="3200" dirty="0" smtClean="0"/>
              <a:t>Angioplasty of BTK arteries; long term FU and factors influencing clinical outcomes</a:t>
            </a:r>
            <a:endParaRPr lang="ko-KR" altLang="en-US" sz="3200" dirty="0"/>
          </a:p>
        </p:txBody>
      </p:sp>
      <p:sp>
        <p:nvSpPr>
          <p:cNvPr id="4" name="Text Box 4"/>
          <p:cNvSpPr txBox="1">
            <a:spLocks noChangeArrowheads="1"/>
          </p:cNvSpPr>
          <p:nvPr/>
        </p:nvSpPr>
        <p:spPr bwMode="auto">
          <a:xfrm>
            <a:off x="467544" y="6325870"/>
            <a:ext cx="8134350" cy="415498"/>
          </a:xfrm>
          <a:prstGeom prst="rect">
            <a:avLst/>
          </a:prstGeom>
          <a:solidFill>
            <a:schemeClr val="bg2">
              <a:lumMod val="90000"/>
            </a:schemeClr>
          </a:solidFill>
          <a:ln w="9525">
            <a:noFill/>
            <a:miter lim="800000"/>
            <a:headEnd type="none" w="sm" len="sm"/>
            <a:tailEnd type="none" w="sm" len="sm"/>
          </a:ln>
          <a:effectLst/>
        </p:spPr>
        <p:txBody>
          <a:bodyPr>
            <a:spAutoFit/>
          </a:bodyPr>
          <a:lstStyle/>
          <a:p>
            <a:pPr eaLnBrk="0" hangingPunct="0"/>
            <a:r>
              <a:rPr lang="en-US" sz="1050" dirty="0" err="1" smtClean="0">
                <a:latin typeface="+mn-lt"/>
              </a:rPr>
              <a:t>Peregrin</a:t>
            </a:r>
            <a:r>
              <a:rPr lang="en-US" sz="1050" dirty="0" smtClean="0">
                <a:latin typeface="+mn-lt"/>
              </a:rPr>
              <a:t> JH, </a:t>
            </a:r>
            <a:r>
              <a:rPr lang="en-US" sz="1050" dirty="0" err="1" smtClean="0">
                <a:latin typeface="+mn-lt"/>
              </a:rPr>
              <a:t>Koznar</a:t>
            </a:r>
            <a:r>
              <a:rPr lang="en-US" sz="1050" dirty="0" smtClean="0">
                <a:latin typeface="+mn-lt"/>
              </a:rPr>
              <a:t> B, </a:t>
            </a:r>
            <a:r>
              <a:rPr lang="en-US" sz="1050" dirty="0" err="1" smtClean="0">
                <a:latin typeface="+mn-lt"/>
              </a:rPr>
              <a:t>Kovác</a:t>
            </a:r>
            <a:r>
              <a:rPr lang="en-US" sz="1050" dirty="0" smtClean="0">
                <a:latin typeface="+mn-lt"/>
              </a:rPr>
              <a:t> J, </a:t>
            </a:r>
            <a:r>
              <a:rPr lang="en-US" sz="1050" dirty="0" err="1" smtClean="0">
                <a:latin typeface="+mn-lt"/>
              </a:rPr>
              <a:t>Lastovicková</a:t>
            </a:r>
            <a:r>
              <a:rPr lang="en-US" sz="1050" dirty="0" smtClean="0">
                <a:latin typeface="+mn-lt"/>
              </a:rPr>
              <a:t> J, </a:t>
            </a:r>
            <a:r>
              <a:rPr lang="en-US" sz="1050" dirty="0" err="1" smtClean="0">
                <a:latin typeface="+mn-lt"/>
              </a:rPr>
              <a:t>Novotný</a:t>
            </a:r>
            <a:r>
              <a:rPr lang="en-US" sz="1050" dirty="0" smtClean="0">
                <a:latin typeface="+mn-lt"/>
              </a:rPr>
              <a:t> J, </a:t>
            </a:r>
            <a:r>
              <a:rPr lang="en-US" sz="1050" dirty="0" err="1" smtClean="0">
                <a:latin typeface="+mn-lt"/>
              </a:rPr>
              <a:t>Vedlich</a:t>
            </a:r>
            <a:r>
              <a:rPr lang="en-US" sz="1050" dirty="0" smtClean="0">
                <a:latin typeface="+mn-lt"/>
              </a:rPr>
              <a:t> D, </a:t>
            </a:r>
            <a:r>
              <a:rPr lang="en-US" sz="1050" dirty="0" err="1" smtClean="0">
                <a:latin typeface="+mn-lt"/>
              </a:rPr>
              <a:t>Skibová</a:t>
            </a:r>
            <a:r>
              <a:rPr lang="en-US" sz="1050" dirty="0" smtClean="0">
                <a:latin typeface="+mn-lt"/>
              </a:rPr>
              <a:t> J. PTA of </a:t>
            </a:r>
            <a:r>
              <a:rPr lang="en-US" sz="1050" dirty="0" err="1" smtClean="0">
                <a:latin typeface="+mn-lt"/>
              </a:rPr>
              <a:t>infrapopliteal</a:t>
            </a:r>
            <a:r>
              <a:rPr lang="en-US" sz="1050" dirty="0" smtClean="0">
                <a:latin typeface="+mn-lt"/>
              </a:rPr>
              <a:t> arteries: long-term clinical follow-up and analysis of factors influencing clinical outcome. </a:t>
            </a:r>
            <a:r>
              <a:rPr lang="en-US" sz="1050" dirty="0" err="1" smtClean="0">
                <a:latin typeface="+mn-lt"/>
              </a:rPr>
              <a:t>Cardiovasc</a:t>
            </a:r>
            <a:r>
              <a:rPr lang="en-US" sz="1050" dirty="0" smtClean="0">
                <a:latin typeface="+mn-lt"/>
              </a:rPr>
              <a:t> </a:t>
            </a:r>
            <a:r>
              <a:rPr lang="en-US" sz="1050" dirty="0" err="1" smtClean="0">
                <a:latin typeface="+mn-lt"/>
              </a:rPr>
              <a:t>Intervent</a:t>
            </a:r>
            <a:r>
              <a:rPr lang="en-US" sz="1050" dirty="0" smtClean="0">
                <a:latin typeface="+mn-lt"/>
              </a:rPr>
              <a:t> </a:t>
            </a:r>
            <a:r>
              <a:rPr lang="en-US" sz="1050" dirty="0" err="1" smtClean="0">
                <a:latin typeface="+mn-lt"/>
              </a:rPr>
              <a:t>Radiol</a:t>
            </a:r>
            <a:r>
              <a:rPr lang="en-US" sz="1050" dirty="0" smtClean="0">
                <a:latin typeface="+mn-lt"/>
              </a:rPr>
              <a:t>. 2010 Aug;33(4):720-5. </a:t>
            </a:r>
            <a:r>
              <a:rPr lang="en-US" sz="1050" dirty="0" err="1" smtClean="0">
                <a:latin typeface="+mn-lt"/>
              </a:rPr>
              <a:t>Epub</a:t>
            </a:r>
            <a:r>
              <a:rPr lang="en-US" sz="1050" dirty="0" smtClean="0">
                <a:latin typeface="+mn-lt"/>
              </a:rPr>
              <a:t> 2010 May 11.</a:t>
            </a:r>
            <a:endParaRPr lang="en-US" sz="1050" dirty="0">
              <a:latin typeface="+mn-lt"/>
            </a:endParaRPr>
          </a:p>
        </p:txBody>
      </p:sp>
      <p:sp>
        <p:nvSpPr>
          <p:cNvPr id="5" name="내용 개체 틀 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1" hangingPunct="1">
              <a:lnSpc>
                <a:spcPct val="100000"/>
              </a:lnSpc>
              <a:spcBef>
                <a:spcPct val="20000"/>
              </a:spcBef>
              <a:spcAft>
                <a:spcPct val="0"/>
              </a:spcAft>
              <a:buClrTx/>
              <a:buSzTx/>
              <a:buFont typeface="Arial" pitchFamily="34" charset="0"/>
              <a:buChar char="•"/>
              <a:tabLst/>
              <a:defRPr/>
            </a:pPr>
            <a:r>
              <a:rPr kumimoji="0" lang="en-US" altLang="ko-KR" sz="2000" dirty="0" smtClean="0">
                <a:latin typeface="+mn-lt"/>
                <a:ea typeface="+mn-ea"/>
              </a:rPr>
              <a:t>Retrospective analysis</a:t>
            </a:r>
          </a:p>
          <a:p>
            <a:pPr marL="342900" marR="0" lvl="0" indent="-342900" algn="l" defTabSz="914400" rtl="0" eaLnBrk="1" fontAlgn="base" latinLnBrk="1" hangingPunct="1">
              <a:lnSpc>
                <a:spcPct val="100000"/>
              </a:lnSpc>
              <a:spcBef>
                <a:spcPct val="20000"/>
              </a:spcBef>
              <a:spcAft>
                <a:spcPct val="0"/>
              </a:spcAft>
              <a:buClrTx/>
              <a:buSzTx/>
              <a:buFont typeface="Arial" pitchFamily="34" charset="0"/>
              <a:buChar char="•"/>
              <a:tabLst/>
              <a:defRPr/>
            </a:pPr>
            <a:r>
              <a:rPr kumimoji="0" lang="en-US" altLang="ko-KR" sz="2000" b="0" i="0" u="none" strike="noStrike" kern="1200" cap="none" spc="0" normalizeH="0" baseline="0" noProof="0" dirty="0" smtClean="0">
                <a:ln>
                  <a:noFill/>
                </a:ln>
                <a:solidFill>
                  <a:schemeClr val="tx1"/>
                </a:solidFill>
                <a:effectLst/>
                <a:uLnTx/>
                <a:uFillTx/>
                <a:latin typeface="+mn-lt"/>
                <a:ea typeface="+mn-ea"/>
                <a:cs typeface="+mn-cs"/>
              </a:rPr>
              <a:t>To evaluate clinical and morphological factors</a:t>
            </a:r>
          </a:p>
          <a:p>
            <a:pPr marL="342900" marR="0" lvl="0" indent="-342900" algn="l" defTabSz="914400" rtl="0" eaLnBrk="1" fontAlgn="base" latinLnBrk="1" hangingPunct="1">
              <a:lnSpc>
                <a:spcPct val="100000"/>
              </a:lnSpc>
              <a:spcBef>
                <a:spcPct val="20000"/>
              </a:spcBef>
              <a:spcAft>
                <a:spcPct val="0"/>
              </a:spcAft>
              <a:buClrTx/>
              <a:buSzTx/>
              <a:buFont typeface="Arial" pitchFamily="34" charset="0"/>
              <a:buChar char="•"/>
              <a:tabLst/>
              <a:defRPr/>
            </a:pPr>
            <a:r>
              <a:rPr kumimoji="0" lang="en-US" altLang="ko-KR" sz="2000" b="1" u="sng" dirty="0" smtClean="0">
                <a:latin typeface="+mn-lt"/>
                <a:ea typeface="+mn-ea"/>
              </a:rPr>
              <a:t>1445 limbs </a:t>
            </a:r>
            <a:r>
              <a:rPr kumimoji="0" lang="en-US" altLang="ko-KR" sz="2000" dirty="0" smtClean="0">
                <a:latin typeface="+mn-lt"/>
                <a:ea typeface="+mn-ea"/>
              </a:rPr>
              <a:t>in 1268 pts</a:t>
            </a:r>
          </a:p>
          <a:p>
            <a:pPr marL="342900" marR="0" lvl="0" indent="-342900" algn="l" defTabSz="914400" rtl="0" eaLnBrk="1" fontAlgn="base" latinLnBrk="1" hangingPunct="1">
              <a:lnSpc>
                <a:spcPct val="100000"/>
              </a:lnSpc>
              <a:spcBef>
                <a:spcPct val="20000"/>
              </a:spcBef>
              <a:spcAft>
                <a:spcPct val="0"/>
              </a:spcAft>
              <a:buClrTx/>
              <a:buSzTx/>
              <a:buFont typeface="Arial" pitchFamily="34" charset="0"/>
              <a:buChar char="•"/>
              <a:tabLst/>
              <a:defRPr/>
            </a:pPr>
            <a:r>
              <a:rPr kumimoji="0" lang="en-US" altLang="ko-KR" sz="2000" b="0" i="0" u="sng" strike="noStrike" kern="1200" cap="none" spc="0" normalizeH="0" baseline="0" noProof="0" dirty="0" smtClean="0">
                <a:ln>
                  <a:noFill/>
                </a:ln>
                <a:solidFill>
                  <a:schemeClr val="tx1"/>
                </a:solidFill>
                <a:effectLst/>
                <a:uLnTx/>
                <a:uFillTx/>
                <a:latin typeface="+mn-lt"/>
                <a:ea typeface="+mn-ea"/>
                <a:cs typeface="+mn-cs"/>
              </a:rPr>
              <a:t>89%</a:t>
            </a:r>
            <a:r>
              <a:rPr kumimoji="0" lang="en-US" altLang="ko-KR" sz="2000" b="0" i="0" u="none" strike="noStrike" kern="1200" cap="none" spc="0" normalizeH="0" baseline="0" noProof="0" dirty="0" smtClean="0">
                <a:ln>
                  <a:noFill/>
                </a:ln>
                <a:solidFill>
                  <a:schemeClr val="tx1"/>
                </a:solidFill>
                <a:effectLst/>
                <a:uLnTx/>
                <a:uFillTx/>
                <a:latin typeface="+mn-lt"/>
                <a:ea typeface="+mn-ea"/>
                <a:cs typeface="+mn-cs"/>
              </a:rPr>
              <a:t> of</a:t>
            </a:r>
            <a:r>
              <a:rPr kumimoji="0" lang="ko-KR" altLang="en-US" sz="20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ko-KR" sz="2000" b="0" i="0" u="none" strike="noStrike" kern="1200" cap="none" spc="0" normalizeH="0" baseline="0" noProof="0" dirty="0" smtClean="0">
                <a:ln>
                  <a:noFill/>
                </a:ln>
                <a:solidFill>
                  <a:schemeClr val="tx1"/>
                </a:solidFill>
                <a:effectLst/>
                <a:uLnTx/>
                <a:uFillTx/>
                <a:latin typeface="+mn-lt"/>
                <a:ea typeface="+mn-ea"/>
                <a:cs typeface="+mn-cs"/>
              </a:rPr>
              <a:t>intended-to-treat</a:t>
            </a:r>
            <a:r>
              <a:rPr kumimoji="0" lang="en-US" altLang="ko-KR" sz="2000" b="0" i="0" u="none" strike="noStrike" kern="1200" cap="none" spc="0" normalizeH="0" noProof="0" dirty="0" smtClean="0">
                <a:ln>
                  <a:noFill/>
                </a:ln>
                <a:solidFill>
                  <a:schemeClr val="tx1"/>
                </a:solidFill>
                <a:effectLst/>
                <a:uLnTx/>
                <a:uFillTx/>
                <a:latin typeface="+mn-lt"/>
                <a:ea typeface="+mn-ea"/>
                <a:cs typeface="+mn-cs"/>
              </a:rPr>
              <a:t> arteries</a:t>
            </a:r>
          </a:p>
          <a:p>
            <a:pPr marL="342900" marR="0" lvl="0" indent="-342900" algn="l" defTabSz="914400" rtl="0" eaLnBrk="1" fontAlgn="base" latinLnBrk="1" hangingPunct="1">
              <a:lnSpc>
                <a:spcPct val="100000"/>
              </a:lnSpc>
              <a:spcBef>
                <a:spcPct val="20000"/>
              </a:spcBef>
              <a:spcAft>
                <a:spcPct val="0"/>
              </a:spcAft>
              <a:buClrTx/>
              <a:buSzTx/>
              <a:buFont typeface="Arial" pitchFamily="34" charset="0"/>
              <a:buChar char="•"/>
              <a:tabLst/>
              <a:defRPr/>
            </a:pPr>
            <a:r>
              <a:rPr kumimoji="0" lang="en-US" altLang="ko-KR" sz="2000" baseline="0" dirty="0" smtClean="0">
                <a:latin typeface="+mn-lt"/>
                <a:ea typeface="+mn-ea"/>
              </a:rPr>
              <a:t>Mean</a:t>
            </a:r>
            <a:r>
              <a:rPr kumimoji="0" lang="en-US" altLang="ko-KR" sz="2000" dirty="0" smtClean="0">
                <a:latin typeface="+mn-lt"/>
                <a:ea typeface="+mn-ea"/>
              </a:rPr>
              <a:t> number of treated </a:t>
            </a:r>
            <a:r>
              <a:rPr kumimoji="0" lang="en-US" altLang="ko-KR" sz="2000" dirty="0" err="1" smtClean="0">
                <a:latin typeface="+mn-lt"/>
                <a:ea typeface="+mn-ea"/>
              </a:rPr>
              <a:t>arteris</a:t>
            </a:r>
            <a:r>
              <a:rPr kumimoji="0" lang="en-US" altLang="ko-KR" sz="2000" dirty="0" smtClean="0">
                <a:latin typeface="+mn-lt"/>
                <a:ea typeface="+mn-ea"/>
              </a:rPr>
              <a:t>; </a:t>
            </a:r>
            <a:r>
              <a:rPr kumimoji="0" lang="en-US" altLang="ko-KR" sz="2000" u="sng" dirty="0" smtClean="0">
                <a:latin typeface="+mn-lt"/>
                <a:ea typeface="+mn-ea"/>
              </a:rPr>
              <a:t>1.77 artery/limb</a:t>
            </a:r>
          </a:p>
          <a:p>
            <a:pPr marL="342900" lvl="0" indent="-342900">
              <a:spcBef>
                <a:spcPct val="20000"/>
              </a:spcBef>
              <a:buFont typeface="Arial" pitchFamily="34" charset="0"/>
              <a:buChar char="•"/>
              <a:defRPr/>
            </a:pPr>
            <a:r>
              <a:rPr kumimoji="0" lang="en-US" altLang="ko-KR" sz="2000" b="1" u="sng" dirty="0" smtClean="0">
                <a:solidFill>
                  <a:srgbClr val="FF0000"/>
                </a:solidFill>
                <a:latin typeface="+mn-lt"/>
                <a:ea typeface="+mn-ea"/>
              </a:rPr>
              <a:t>No of patent arteries post-PTA</a:t>
            </a:r>
            <a:r>
              <a:rPr kumimoji="0" lang="en-US" altLang="ko-KR" sz="2000" dirty="0" smtClean="0">
                <a:latin typeface="+mn-lt"/>
                <a:ea typeface="+mn-ea"/>
              </a:rPr>
              <a:t>: </a:t>
            </a:r>
            <a:r>
              <a:rPr kumimoji="0" lang="en-US" altLang="ko-KR" sz="2000" dirty="0" smtClean="0">
                <a:solidFill>
                  <a:srgbClr val="FF0000"/>
                </a:solidFill>
                <a:latin typeface="+mn-lt"/>
                <a:ea typeface="+mn-ea"/>
              </a:rPr>
              <a:t>most important factor affecting LS</a:t>
            </a:r>
          </a:p>
          <a:p>
            <a:pPr marL="800100" lvl="1" indent="-342900">
              <a:spcBef>
                <a:spcPct val="20000"/>
              </a:spcBef>
              <a:buFontTx/>
              <a:buChar char="-"/>
            </a:pPr>
            <a:r>
              <a:rPr kumimoji="0" lang="en-US" altLang="ko-KR" sz="2000" dirty="0" smtClean="0">
                <a:latin typeface="+mn-lt"/>
                <a:ea typeface="+mn-ea"/>
              </a:rPr>
              <a:t>0 artery: 56.4% of PLS at 1yr</a:t>
            </a:r>
          </a:p>
          <a:p>
            <a:pPr marL="800100" lvl="1" indent="-342900">
              <a:spcBef>
                <a:spcPct val="20000"/>
              </a:spcBef>
              <a:buFontTx/>
              <a:buChar char="-"/>
            </a:pPr>
            <a:r>
              <a:rPr kumimoji="0" lang="en-US" altLang="ko-KR" sz="2000" dirty="0" smtClean="0">
                <a:latin typeface="+mn-lt"/>
                <a:ea typeface="+mn-ea"/>
              </a:rPr>
              <a:t>1 artery: 73.1% of PLS at 1yr</a:t>
            </a:r>
          </a:p>
          <a:p>
            <a:pPr marL="800100" lvl="1" indent="-342900">
              <a:spcBef>
                <a:spcPct val="20000"/>
              </a:spcBef>
              <a:buFontTx/>
              <a:buChar char="-"/>
            </a:pPr>
            <a:r>
              <a:rPr kumimoji="0" lang="en-US" altLang="ko-KR" sz="2000" dirty="0" smtClean="0">
                <a:latin typeface="+mn-lt"/>
                <a:ea typeface="+mn-ea"/>
              </a:rPr>
              <a:t>2 artery: 80.4% of PLS at 1yr</a:t>
            </a:r>
          </a:p>
          <a:p>
            <a:pPr marL="800100" lvl="1" indent="-342900">
              <a:spcBef>
                <a:spcPct val="20000"/>
              </a:spcBef>
              <a:buFontTx/>
              <a:buChar char="-"/>
            </a:pPr>
            <a:r>
              <a:rPr kumimoji="0" lang="en-US" altLang="ko-KR" sz="2000" dirty="0" smtClean="0">
                <a:latin typeface="+mn-lt"/>
                <a:ea typeface="+mn-ea"/>
              </a:rPr>
              <a:t>3 artery: 83% of PLS at 1yr</a:t>
            </a:r>
          </a:p>
          <a:p>
            <a:pPr marL="342900" lvl="0" indent="-342900">
              <a:spcBef>
                <a:spcPct val="20000"/>
              </a:spcBef>
              <a:buFont typeface="Arial" pitchFamily="34" charset="0"/>
              <a:buChar char="•"/>
            </a:pPr>
            <a:r>
              <a:rPr kumimoji="0" lang="en-US" altLang="ko-KR" sz="2000" dirty="0" smtClean="0">
                <a:solidFill>
                  <a:srgbClr val="FF0000"/>
                </a:solidFill>
                <a:latin typeface="+mn-lt"/>
                <a:ea typeface="+mn-ea"/>
              </a:rPr>
              <a:t>Every effort </a:t>
            </a:r>
            <a:r>
              <a:rPr kumimoji="0" lang="en-US" altLang="ko-KR" sz="2000" dirty="0" smtClean="0">
                <a:latin typeface="+mn-lt"/>
                <a:ea typeface="+mn-ea"/>
              </a:rPr>
              <a:t>should be made to perform PTA for </a:t>
            </a:r>
            <a:r>
              <a:rPr kumimoji="0" lang="en-US" altLang="ko-KR" sz="2000" dirty="0" smtClean="0">
                <a:solidFill>
                  <a:srgbClr val="FF0000"/>
                </a:solidFill>
                <a:latin typeface="+mn-lt"/>
                <a:ea typeface="+mn-ea"/>
              </a:rPr>
              <a:t>as many arteries as possible</a:t>
            </a:r>
            <a:r>
              <a:rPr kumimoji="0" lang="en-US" altLang="ko-KR" sz="2000" dirty="0" smtClean="0">
                <a:latin typeface="+mn-lt"/>
                <a:ea typeface="+mn-ea"/>
              </a:rPr>
              <a:t>, even if TASC D type, to improve clinical outcome. </a:t>
            </a:r>
            <a:endParaRPr kumimoji="0" lang="ko-KR" alt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직사각형 5"/>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smtClean="0"/>
              <a:t>Revascularization Strategy in DM c CLI</a:t>
            </a:r>
            <a:endParaRPr lang="ko-KR" altLang="en-US" dirty="0"/>
          </a:p>
        </p:txBody>
      </p:sp>
      <p:pic>
        <p:nvPicPr>
          <p:cNvPr id="5" name="Picture 2"/>
          <p:cNvPicPr>
            <a:picLocks noChangeAspect="1" noChangeArrowheads="1"/>
          </p:cNvPicPr>
          <p:nvPr/>
        </p:nvPicPr>
        <p:blipFill>
          <a:blip r:embed="rId2" cstate="email"/>
          <a:srcRect/>
          <a:stretch>
            <a:fillRect/>
          </a:stretch>
        </p:blipFill>
        <p:spPr bwMode="auto">
          <a:xfrm>
            <a:off x="7059607" y="2924944"/>
            <a:ext cx="2084393" cy="1285772"/>
          </a:xfrm>
          <a:prstGeom prst="rect">
            <a:avLst/>
          </a:prstGeom>
          <a:noFill/>
          <a:ln w="9525">
            <a:noFill/>
            <a:miter lim="800000"/>
            <a:headEnd/>
            <a:tailEnd/>
          </a:ln>
        </p:spPr>
      </p:pic>
      <p:sp>
        <p:nvSpPr>
          <p:cNvPr id="3" name="내용 개체 틀 2"/>
          <p:cNvSpPr>
            <a:spLocks noGrp="1"/>
          </p:cNvSpPr>
          <p:nvPr>
            <p:ph idx="1"/>
          </p:nvPr>
        </p:nvSpPr>
        <p:spPr/>
        <p:txBody>
          <a:bodyPr/>
          <a:lstStyle/>
          <a:p>
            <a:r>
              <a:rPr lang="en-US" altLang="ko-KR" dirty="0" smtClean="0"/>
              <a:t>The best therapy for Limb </a:t>
            </a:r>
            <a:r>
              <a:rPr lang="en-US" altLang="ko-KR" dirty="0" err="1" smtClean="0"/>
              <a:t>Slavage</a:t>
            </a:r>
            <a:r>
              <a:rPr lang="en-US" altLang="ko-KR" dirty="0" smtClean="0"/>
              <a:t> in DM c CLI is </a:t>
            </a:r>
            <a:r>
              <a:rPr lang="en-US" altLang="ko-KR" b="1" dirty="0" smtClean="0">
                <a:solidFill>
                  <a:srgbClr val="FF0000"/>
                </a:solidFill>
              </a:rPr>
              <a:t>at least one direct flow to the foot</a:t>
            </a:r>
          </a:p>
          <a:p>
            <a:endParaRPr lang="en-US" altLang="ko-KR" dirty="0" smtClean="0"/>
          </a:p>
          <a:p>
            <a:r>
              <a:rPr lang="en-US" altLang="ko-KR" dirty="0" smtClean="0"/>
              <a:t>First, </a:t>
            </a:r>
            <a:r>
              <a:rPr lang="en-US" altLang="ko-KR" dirty="0" smtClean="0">
                <a:solidFill>
                  <a:srgbClr val="FF0000"/>
                </a:solidFill>
              </a:rPr>
              <a:t>initial </a:t>
            </a:r>
            <a:r>
              <a:rPr lang="en-US" altLang="ko-KR" dirty="0" err="1" smtClean="0">
                <a:solidFill>
                  <a:srgbClr val="FF0000"/>
                </a:solidFill>
              </a:rPr>
              <a:t>intraluminal</a:t>
            </a:r>
            <a:r>
              <a:rPr lang="en-US" altLang="ko-KR" dirty="0" smtClean="0">
                <a:solidFill>
                  <a:srgbClr val="FF0000"/>
                </a:solidFill>
              </a:rPr>
              <a:t> crossing </a:t>
            </a:r>
            <a:r>
              <a:rPr lang="en-US" altLang="ko-KR" dirty="0" smtClean="0"/>
              <a:t>attempt. </a:t>
            </a:r>
          </a:p>
          <a:p>
            <a:endParaRPr lang="en-US" altLang="ko-KR" dirty="0" smtClean="0"/>
          </a:p>
          <a:p>
            <a:r>
              <a:rPr lang="en-US" altLang="ko-KR" dirty="0" err="1" smtClean="0"/>
              <a:t>Subinitmal</a:t>
            </a:r>
            <a:r>
              <a:rPr lang="en-US" altLang="ko-KR" dirty="0" smtClean="0"/>
              <a:t> technique  only when lesion becomes </a:t>
            </a:r>
            <a:r>
              <a:rPr lang="en-US" altLang="ko-KR" dirty="0" err="1" smtClean="0"/>
              <a:t>uncrossable</a:t>
            </a:r>
            <a:r>
              <a:rPr lang="en-US" altLang="ko-KR" dirty="0" smtClean="0"/>
              <a:t> (long CTO lesion)</a:t>
            </a:r>
            <a:endParaRPr lang="ko-KR" altLang="en-US" dirty="0"/>
          </a:p>
        </p:txBody>
      </p:sp>
      <p:sp>
        <p:nvSpPr>
          <p:cNvPr id="6" name="TextBox 5"/>
          <p:cNvSpPr txBox="1"/>
          <p:nvPr/>
        </p:nvSpPr>
        <p:spPr>
          <a:xfrm>
            <a:off x="6300192" y="5805264"/>
            <a:ext cx="2376264" cy="369332"/>
          </a:xfrm>
          <a:prstGeom prst="rect">
            <a:avLst/>
          </a:prstGeom>
          <a:noFill/>
        </p:spPr>
        <p:txBody>
          <a:bodyPr wrap="square" rtlCol="0">
            <a:spAutoFit/>
          </a:bodyPr>
          <a:lstStyle/>
          <a:p>
            <a:r>
              <a:rPr lang="en-US" altLang="ko-KR" dirty="0" smtClean="0"/>
              <a:t>Half stiff J shape</a:t>
            </a:r>
            <a:endParaRPr lang="ko-KR" altLang="en-US" dirty="0"/>
          </a:p>
        </p:txBody>
      </p:sp>
      <p:sp>
        <p:nvSpPr>
          <p:cNvPr id="7" name="직사각형 6"/>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8" name="바닥글 개체 틀 7"/>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smtClean="0"/>
              <a:t>How different BTK intervention are</a:t>
            </a:r>
            <a:endParaRPr lang="ko-KR" altLang="en-US" dirty="0"/>
          </a:p>
        </p:txBody>
      </p:sp>
      <p:sp>
        <p:nvSpPr>
          <p:cNvPr id="4" name="내용 개체 틀 4"/>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1" hangingPunct="1">
              <a:lnSpc>
                <a:spcPct val="100000"/>
              </a:lnSpc>
              <a:spcBef>
                <a:spcPct val="20000"/>
              </a:spcBef>
              <a:spcAft>
                <a:spcPct val="0"/>
              </a:spcAft>
              <a:buClrTx/>
              <a:buSzTx/>
              <a:buFont typeface="Arial" pitchFamily="34" charset="0"/>
              <a:buChar char="•"/>
              <a:tabLst/>
              <a:defRPr/>
            </a:pPr>
            <a:endParaRPr kumimoji="0" lang="ko-KR" alt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내용 개체 틀 4"/>
          <p:cNvSpPr>
            <a:spLocks noGrp="1"/>
          </p:cNvSpPr>
          <p:nvPr>
            <p:ph idx="1"/>
          </p:nvPr>
        </p:nvSpPr>
        <p:spPr>
          <a:xfrm>
            <a:off x="395536" y="1700808"/>
            <a:ext cx="8229600" cy="4525963"/>
          </a:xfrm>
        </p:spPr>
        <p:txBody>
          <a:bodyPr/>
          <a:lstStyle/>
          <a:p>
            <a:pPr lvl="0">
              <a:defRPr/>
            </a:pPr>
            <a:r>
              <a:rPr lang="en-US" altLang="ko-KR" sz="2800" dirty="0" smtClean="0"/>
              <a:t>Angioplasty is the mainstay of treatment</a:t>
            </a:r>
          </a:p>
          <a:p>
            <a:pPr lvl="0">
              <a:defRPr/>
            </a:pPr>
            <a:r>
              <a:rPr lang="en-US" altLang="ko-KR" sz="2800" dirty="0" err="1" smtClean="0">
                <a:solidFill>
                  <a:srgbClr val="FF0000"/>
                </a:solidFill>
              </a:rPr>
              <a:t>Subintimal</a:t>
            </a:r>
            <a:r>
              <a:rPr lang="en-US" altLang="ko-KR" sz="2800" dirty="0" smtClean="0">
                <a:solidFill>
                  <a:srgbClr val="FF0000"/>
                </a:solidFill>
              </a:rPr>
              <a:t> passage is more frequent</a:t>
            </a:r>
          </a:p>
          <a:p>
            <a:pPr lvl="0">
              <a:defRPr/>
            </a:pPr>
            <a:r>
              <a:rPr lang="en-US" altLang="ko-KR" sz="2800" dirty="0" smtClean="0"/>
              <a:t>Reentry catheter is no appropriate: many alternative techniques</a:t>
            </a:r>
          </a:p>
          <a:p>
            <a:pPr lvl="0">
              <a:defRPr/>
            </a:pPr>
            <a:r>
              <a:rPr lang="en-US" altLang="ko-KR" sz="2800" dirty="0" smtClean="0"/>
              <a:t>Aim of treatment is limb salvage</a:t>
            </a:r>
          </a:p>
          <a:p>
            <a:pPr marL="800100" lvl="1" indent="-342900">
              <a:buNone/>
            </a:pPr>
            <a:r>
              <a:rPr lang="en-US" altLang="ko-KR" dirty="0" smtClean="0"/>
              <a:t>- Prevent major amputation &amp; promote wound healing</a:t>
            </a:r>
          </a:p>
          <a:p>
            <a:pPr marL="800100" lvl="1" indent="-342900">
              <a:buNone/>
            </a:pPr>
            <a:r>
              <a:rPr lang="en-US" altLang="ko-KR" dirty="0" smtClean="0"/>
              <a:t>- </a:t>
            </a:r>
            <a:r>
              <a:rPr lang="en-US" altLang="ko-KR" dirty="0" err="1" smtClean="0"/>
              <a:t>Longterm</a:t>
            </a:r>
            <a:r>
              <a:rPr lang="en-US" altLang="ko-KR" dirty="0" smtClean="0"/>
              <a:t> patency is not crucial</a:t>
            </a:r>
          </a:p>
          <a:p>
            <a:endParaRPr lang="ko-KR" altLang="en-US" dirty="0"/>
          </a:p>
        </p:txBody>
      </p:sp>
      <p:sp>
        <p:nvSpPr>
          <p:cNvPr id="6" name="직사각형 5"/>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7" name="바닥글 개체 틀 6"/>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err="1" smtClean="0"/>
              <a:t>Subintimal</a:t>
            </a:r>
            <a:r>
              <a:rPr lang="en-US" altLang="ko-KR" dirty="0" smtClean="0"/>
              <a:t> Angioplasty</a:t>
            </a:r>
            <a:endParaRPr lang="ko-KR" altLang="en-US" dirty="0"/>
          </a:p>
        </p:txBody>
      </p:sp>
      <p:pic>
        <p:nvPicPr>
          <p:cNvPr id="4" name="Picture 7"/>
          <p:cNvPicPr>
            <a:picLocks noChangeAspect="1" noChangeArrowheads="1"/>
          </p:cNvPicPr>
          <p:nvPr/>
        </p:nvPicPr>
        <p:blipFill>
          <a:blip r:embed="rId2" cstate="email"/>
          <a:srcRect/>
          <a:stretch>
            <a:fillRect/>
          </a:stretch>
        </p:blipFill>
        <p:spPr bwMode="auto">
          <a:xfrm>
            <a:off x="6831189" y="1845022"/>
            <a:ext cx="2312811" cy="4032250"/>
          </a:xfrm>
          <a:prstGeom prst="rect">
            <a:avLst/>
          </a:prstGeom>
          <a:noFill/>
          <a:ln w="9525">
            <a:noFill/>
            <a:miter lim="800000"/>
            <a:headEnd/>
            <a:tailEnd/>
          </a:ln>
          <a:effectLst/>
        </p:spPr>
      </p:pic>
      <p:pic>
        <p:nvPicPr>
          <p:cNvPr id="6" name="Picture 13"/>
          <p:cNvPicPr>
            <a:picLocks noChangeAspect="1" noChangeArrowheads="1"/>
          </p:cNvPicPr>
          <p:nvPr/>
        </p:nvPicPr>
        <p:blipFill>
          <a:blip r:embed="rId3" cstate="email"/>
          <a:srcRect/>
          <a:stretch>
            <a:fillRect/>
          </a:stretch>
        </p:blipFill>
        <p:spPr bwMode="auto">
          <a:xfrm>
            <a:off x="128411" y="2277642"/>
            <a:ext cx="3419122" cy="3208337"/>
          </a:xfrm>
          <a:prstGeom prst="rect">
            <a:avLst/>
          </a:prstGeom>
          <a:noFill/>
          <a:ln w="9525">
            <a:noFill/>
            <a:miter lim="800000"/>
            <a:headEnd/>
            <a:tailEnd/>
          </a:ln>
          <a:effectLst/>
        </p:spPr>
      </p:pic>
      <p:pic>
        <p:nvPicPr>
          <p:cNvPr id="8" name="Picture 12"/>
          <p:cNvPicPr>
            <a:picLocks noChangeAspect="1" noChangeArrowheads="1"/>
          </p:cNvPicPr>
          <p:nvPr/>
        </p:nvPicPr>
        <p:blipFill>
          <a:blip r:embed="rId4" cstate="email"/>
          <a:srcRect/>
          <a:stretch>
            <a:fillRect/>
          </a:stretch>
        </p:blipFill>
        <p:spPr bwMode="auto">
          <a:xfrm>
            <a:off x="3707904" y="1828254"/>
            <a:ext cx="2880078" cy="2038350"/>
          </a:xfrm>
          <a:prstGeom prst="rect">
            <a:avLst/>
          </a:prstGeom>
          <a:noFill/>
          <a:ln w="9525">
            <a:noFill/>
            <a:miter lim="800000"/>
            <a:headEnd/>
            <a:tailEnd/>
          </a:ln>
          <a:effectLst/>
        </p:spPr>
      </p:pic>
      <p:pic>
        <p:nvPicPr>
          <p:cNvPr id="9" name="Picture 14"/>
          <p:cNvPicPr>
            <a:picLocks noChangeAspect="1" noChangeArrowheads="1"/>
          </p:cNvPicPr>
          <p:nvPr/>
        </p:nvPicPr>
        <p:blipFill>
          <a:blip r:embed="rId5" cstate="email"/>
          <a:srcRect/>
          <a:stretch>
            <a:fillRect/>
          </a:stretch>
        </p:blipFill>
        <p:spPr bwMode="auto">
          <a:xfrm>
            <a:off x="3707904" y="2909342"/>
            <a:ext cx="2895600" cy="3255962"/>
          </a:xfrm>
          <a:prstGeom prst="rect">
            <a:avLst/>
          </a:prstGeom>
          <a:noFill/>
          <a:ln w="9525">
            <a:noFill/>
            <a:miter lim="800000"/>
            <a:headEnd/>
            <a:tailEnd/>
          </a:ln>
          <a:effectLst/>
        </p:spPr>
      </p:pic>
      <p:sp>
        <p:nvSpPr>
          <p:cNvPr id="10" name="Text Box 4"/>
          <p:cNvSpPr txBox="1">
            <a:spLocks noChangeArrowheads="1"/>
          </p:cNvSpPr>
          <p:nvPr/>
        </p:nvSpPr>
        <p:spPr bwMode="auto">
          <a:xfrm>
            <a:off x="5508104" y="6433591"/>
            <a:ext cx="3563888" cy="307777"/>
          </a:xfrm>
          <a:prstGeom prst="rect">
            <a:avLst/>
          </a:prstGeom>
          <a:solidFill>
            <a:srgbClr val="CCFFCC"/>
          </a:solidFill>
          <a:ln w="9525">
            <a:noFill/>
            <a:miter lim="800000"/>
            <a:headEnd/>
            <a:tailEnd/>
          </a:ln>
        </p:spPr>
        <p:txBody>
          <a:bodyPr wrap="square">
            <a:spAutoFit/>
          </a:bodyPr>
          <a:lstStyle/>
          <a:p>
            <a:pPr algn="r"/>
            <a:r>
              <a:rPr kumimoji="0" lang="en-US" altLang="ko-KR" sz="1400" dirty="0" smtClean="0">
                <a:latin typeface="Times New Roman" pitchFamily="18" charset="0"/>
                <a:ea typeface="맑은 고딕" pitchFamily="50" charset="-127"/>
              </a:rPr>
              <a:t>MEET, 2010, By  Amman </a:t>
            </a:r>
            <a:r>
              <a:rPr kumimoji="0" lang="en-US" altLang="ko-KR" sz="1400" dirty="0" err="1" smtClean="0">
                <a:latin typeface="Times New Roman" pitchFamily="18" charset="0"/>
                <a:ea typeface="맑은 고딕" pitchFamily="50" charset="-127"/>
              </a:rPr>
              <a:t>Bolia</a:t>
            </a:r>
            <a:endParaRPr kumimoji="0" lang="en-US" altLang="ko-KR" sz="1400" dirty="0" smtClean="0">
              <a:latin typeface="Times New Roman" pitchFamily="18" charset="0"/>
              <a:ea typeface="맑은 고딕" pitchFamily="50" charset="-127"/>
            </a:endParaRPr>
          </a:p>
        </p:txBody>
      </p:sp>
      <p:sp>
        <p:nvSpPr>
          <p:cNvPr id="11" name="직사각형 10"/>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12" name="바닥글 개체 틀 11"/>
          <p:cNvSpPr>
            <a:spLocks noGrp="1"/>
          </p:cNvSpPr>
          <p:nvPr>
            <p:ph type="ftr" sz="quarter" idx="11"/>
          </p:nvPr>
        </p:nvSpPr>
        <p:spPr>
          <a:xfrm>
            <a:off x="251520" y="6356350"/>
            <a:ext cx="2895600" cy="365125"/>
          </a:xfrm>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4114800" cy="1143000"/>
          </a:xfrm>
        </p:spPr>
        <p:txBody>
          <a:bodyPr/>
          <a:lstStyle/>
          <a:p>
            <a:pPr>
              <a:defRPr/>
            </a:pPr>
            <a:r>
              <a:rPr lang="en-US" altLang="ko-KR" sz="2800" dirty="0" smtClean="0"/>
              <a:t>Tools for BTK intervention</a:t>
            </a:r>
            <a:endParaRPr lang="ko-KR" altLang="en-US" sz="2800" dirty="0"/>
          </a:p>
        </p:txBody>
      </p:sp>
      <p:sp>
        <p:nvSpPr>
          <p:cNvPr id="27651" name="내용 개체 틀 2"/>
          <p:cNvSpPr>
            <a:spLocks noGrp="1"/>
          </p:cNvSpPr>
          <p:nvPr>
            <p:ph idx="1"/>
          </p:nvPr>
        </p:nvSpPr>
        <p:spPr>
          <a:xfrm>
            <a:off x="468313" y="1628800"/>
            <a:ext cx="4175695" cy="4860900"/>
          </a:xfrm>
        </p:spPr>
        <p:txBody>
          <a:bodyPr>
            <a:normAutofit/>
          </a:bodyPr>
          <a:lstStyle/>
          <a:p>
            <a:r>
              <a:rPr lang="en-US" altLang="ko-KR" sz="1800" dirty="0" smtClean="0"/>
              <a:t>Balloons</a:t>
            </a:r>
          </a:p>
          <a:p>
            <a:pPr lvl="1"/>
            <a:r>
              <a:rPr lang="en-US" altLang="ko-KR" sz="1600" b="1" dirty="0" smtClean="0">
                <a:solidFill>
                  <a:srgbClr val="FF0000"/>
                </a:solidFill>
              </a:rPr>
              <a:t>Monorail coronary balloons</a:t>
            </a:r>
          </a:p>
          <a:p>
            <a:pPr lvl="1"/>
            <a:r>
              <a:rPr lang="en-US" altLang="ko-KR" sz="1600" dirty="0" smtClean="0"/>
              <a:t>Dedicated BTK-balloons (</a:t>
            </a:r>
            <a:r>
              <a:rPr lang="en-US" altLang="ko-KR" sz="1600" dirty="0" err="1" smtClean="0"/>
              <a:t>overthewire</a:t>
            </a:r>
            <a:r>
              <a:rPr lang="ko-KR" altLang="en-US" sz="1600" dirty="0" smtClean="0"/>
              <a:t>도 많다</a:t>
            </a:r>
            <a:r>
              <a:rPr lang="en-US" altLang="ko-KR" sz="1600" dirty="0" smtClean="0"/>
              <a:t>)</a:t>
            </a:r>
          </a:p>
          <a:p>
            <a:r>
              <a:rPr lang="en-US" altLang="ko-KR" sz="1800" dirty="0" smtClean="0"/>
              <a:t>CTO devices</a:t>
            </a:r>
          </a:p>
          <a:p>
            <a:pPr lvl="1"/>
            <a:r>
              <a:rPr lang="en-US" altLang="ko-KR" sz="1600" dirty="0" err="1" smtClean="0"/>
              <a:t>Guidewires</a:t>
            </a:r>
            <a:r>
              <a:rPr lang="en-US" altLang="ko-KR" sz="1600" dirty="0" smtClean="0"/>
              <a:t> for BTK-arteries</a:t>
            </a:r>
          </a:p>
          <a:p>
            <a:pPr lvl="1"/>
            <a:r>
              <a:rPr lang="en-US" altLang="ko-KR" sz="1600" dirty="0" smtClean="0"/>
              <a:t>Alternative Access-sites</a:t>
            </a:r>
          </a:p>
          <a:p>
            <a:r>
              <a:rPr lang="en-US" altLang="ko-KR" sz="1800" dirty="0" smtClean="0"/>
              <a:t>Alternative balloon-technology</a:t>
            </a:r>
          </a:p>
          <a:p>
            <a:pPr lvl="1"/>
            <a:r>
              <a:rPr lang="en-US" altLang="ko-KR" sz="1600" dirty="0" smtClean="0"/>
              <a:t>Cutting-balloon</a:t>
            </a:r>
          </a:p>
          <a:p>
            <a:pPr lvl="1"/>
            <a:r>
              <a:rPr lang="en-US" altLang="ko-KR" sz="1600" dirty="0" smtClean="0"/>
              <a:t>Scoring-balloon</a:t>
            </a:r>
          </a:p>
          <a:p>
            <a:pPr lvl="1"/>
            <a:r>
              <a:rPr lang="en-US" altLang="ko-KR" sz="1600" dirty="0" err="1" smtClean="0"/>
              <a:t>Cryotherapy</a:t>
            </a:r>
            <a:endParaRPr lang="en-US" altLang="ko-KR" sz="1600" dirty="0" smtClean="0"/>
          </a:p>
          <a:p>
            <a:r>
              <a:rPr lang="en-US" altLang="ko-KR" sz="1800" dirty="0" err="1" smtClean="0"/>
              <a:t>Atherectomy</a:t>
            </a:r>
            <a:endParaRPr lang="en-US" altLang="ko-KR" sz="1800" dirty="0" smtClean="0"/>
          </a:p>
          <a:p>
            <a:pPr lvl="1"/>
            <a:r>
              <a:rPr lang="en-US" altLang="ko-KR" sz="1600" dirty="0" smtClean="0"/>
              <a:t>Directional </a:t>
            </a:r>
            <a:r>
              <a:rPr lang="en-US" altLang="ko-KR" sz="1600" dirty="0" err="1" smtClean="0"/>
              <a:t>atherectomy</a:t>
            </a:r>
            <a:endParaRPr lang="en-US" altLang="ko-KR" sz="1600" dirty="0" smtClean="0"/>
          </a:p>
          <a:p>
            <a:pPr lvl="1"/>
            <a:r>
              <a:rPr lang="en-US" altLang="ko-KR" sz="1600" dirty="0" smtClean="0"/>
              <a:t>Rotational </a:t>
            </a:r>
            <a:r>
              <a:rPr lang="en-US" altLang="ko-KR" sz="1600" dirty="0" err="1" smtClean="0"/>
              <a:t>atherectomy</a:t>
            </a:r>
            <a:endParaRPr lang="ko-KR" altLang="en-US" sz="1600" dirty="0" smtClean="0"/>
          </a:p>
        </p:txBody>
      </p:sp>
      <p:sp>
        <p:nvSpPr>
          <p:cNvPr id="4" name="제목 1"/>
          <p:cNvSpPr txBox="1">
            <a:spLocks/>
          </p:cNvSpPr>
          <p:nvPr/>
        </p:nvSpPr>
        <p:spPr bwMode="auto">
          <a:xfrm>
            <a:off x="4499992" y="274638"/>
            <a:ext cx="418680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0" lang="en-US" altLang="ko-KR" sz="2800" b="0" i="0" u="none" strike="noStrike" kern="1200" cap="none" spc="0" normalizeH="0" baseline="0" noProof="0" dirty="0" err="1" smtClean="0">
                <a:ln>
                  <a:noFill/>
                </a:ln>
                <a:solidFill>
                  <a:schemeClr val="tx1"/>
                </a:solidFill>
                <a:effectLst/>
                <a:uLnTx/>
                <a:uFillTx/>
                <a:latin typeface="+mj-lt"/>
                <a:ea typeface="+mj-ea"/>
                <a:cs typeface="+mj-cs"/>
              </a:rPr>
              <a:t>Guidewires</a:t>
            </a:r>
            <a:r>
              <a:rPr kumimoji="0" lang="en-US" altLang="ko-KR" sz="2800" b="0" i="0" u="none" strike="noStrike" kern="1200" cap="none" spc="0" normalizeH="0" baseline="0" noProof="0" dirty="0" smtClean="0">
                <a:ln>
                  <a:noFill/>
                </a:ln>
                <a:solidFill>
                  <a:schemeClr val="tx1"/>
                </a:solidFill>
                <a:effectLst/>
                <a:uLnTx/>
                <a:uFillTx/>
                <a:latin typeface="+mj-lt"/>
                <a:ea typeface="+mj-ea"/>
                <a:cs typeface="+mj-cs"/>
              </a:rPr>
              <a:t> for BTK CTO</a:t>
            </a:r>
            <a:endParaRPr kumimoji="0" lang="ko-KR" altLang="en-US" sz="28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내용 개체 틀 2"/>
          <p:cNvSpPr txBox="1">
            <a:spLocks/>
          </p:cNvSpPr>
          <p:nvPr/>
        </p:nvSpPr>
        <p:spPr bwMode="auto">
          <a:xfrm>
            <a:off x="4572000" y="1624013"/>
            <a:ext cx="4146550" cy="42227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70000" lnSpcReduction="20000"/>
          </a:bodyPr>
          <a:lstStyle/>
          <a:p>
            <a:pPr marL="342900" marR="0" lvl="0" indent="-342900" algn="l" defTabSz="914400" rtl="0" eaLnBrk="1" fontAlgn="base" latinLnBrk="1" hangingPunct="1">
              <a:lnSpc>
                <a:spcPct val="100000"/>
              </a:lnSpc>
              <a:spcBef>
                <a:spcPct val="20000"/>
              </a:spcBef>
              <a:spcAft>
                <a:spcPct val="0"/>
              </a:spcAft>
              <a:buClrTx/>
              <a:buSzTx/>
              <a:buFont typeface="Arial" pitchFamily="34" charset="0"/>
              <a:buChar char="•"/>
              <a:tabLst/>
              <a:defRPr/>
            </a:pPr>
            <a:r>
              <a:rPr kumimoji="0" lang="en-US" altLang="ko-KR" sz="2800" b="1" i="0" u="none" strike="noStrike" kern="1200" cap="none" spc="0" normalizeH="0" baseline="0" noProof="0" smtClean="0">
                <a:ln>
                  <a:noFill/>
                </a:ln>
                <a:solidFill>
                  <a:srgbClr val="FF0000"/>
                </a:solidFill>
                <a:effectLst/>
                <a:uLnTx/>
                <a:uFillTx/>
                <a:latin typeface="+mn-lt"/>
                <a:ea typeface="+mn-ea"/>
                <a:cs typeface="+mn-cs"/>
              </a:rPr>
              <a:t>Standard-guidewires</a:t>
            </a:r>
          </a:p>
          <a:p>
            <a:pPr marL="742950" marR="0" lvl="1" indent="-285750" algn="l" defTabSz="914400" rtl="0" eaLnBrk="1" fontAlgn="base" latinLnBrk="1" hangingPunct="1">
              <a:lnSpc>
                <a:spcPct val="100000"/>
              </a:lnSpc>
              <a:spcBef>
                <a:spcPct val="20000"/>
              </a:spcBef>
              <a:spcAft>
                <a:spcPct val="0"/>
              </a:spcAft>
              <a:buClrTx/>
              <a:buSzTx/>
              <a:buFont typeface="Arial" pitchFamily="34" charset="0"/>
              <a:buChar char="–"/>
              <a:tabLst/>
              <a:defRPr/>
            </a:pPr>
            <a:r>
              <a:rPr kumimoji="0" lang="en-US" altLang="ko-KR" sz="2800" b="0" i="0" u="sng" strike="noStrike" kern="1200" cap="none" spc="0" normalizeH="0" baseline="0" noProof="0" smtClean="0">
                <a:ln>
                  <a:noFill/>
                </a:ln>
                <a:solidFill>
                  <a:schemeClr val="tx1"/>
                </a:solidFill>
                <a:effectLst/>
                <a:uLnTx/>
                <a:uFillTx/>
                <a:latin typeface="+mn-lt"/>
                <a:ea typeface="+mn-ea"/>
                <a:cs typeface="+mn-cs"/>
              </a:rPr>
              <a:t>Hydrophilic tipped guidewires</a:t>
            </a:r>
          </a:p>
          <a:p>
            <a:pPr marL="742950" marR="0" lvl="1" indent="-285750" algn="l" defTabSz="914400" rtl="0" eaLnBrk="1" fontAlgn="base" latinLnBrk="1" hangingPunct="1">
              <a:lnSpc>
                <a:spcPct val="100000"/>
              </a:lnSpc>
              <a:spcBef>
                <a:spcPct val="20000"/>
              </a:spcBef>
              <a:spcAft>
                <a:spcPct val="0"/>
              </a:spcAft>
              <a:buClrTx/>
              <a:buSzTx/>
              <a:buFont typeface="Arial" pitchFamily="34" charset="0"/>
              <a:buChar char="–"/>
              <a:tabLst/>
              <a:defRPr/>
            </a:pPr>
            <a:r>
              <a:rPr kumimoji="0" lang="en-US" altLang="ko-KR" sz="2800" b="0" i="0" u="sng" strike="noStrike" kern="1200" cap="none" spc="0" normalizeH="0" baseline="0" noProof="0" smtClean="0">
                <a:ln>
                  <a:noFill/>
                </a:ln>
                <a:solidFill>
                  <a:schemeClr val="tx1"/>
                </a:solidFill>
                <a:effectLst/>
                <a:uLnTx/>
                <a:uFillTx/>
                <a:latin typeface="+mn-lt"/>
                <a:ea typeface="+mn-ea"/>
                <a:cs typeface="+mn-cs"/>
              </a:rPr>
              <a:t>0.014 PT2, PT Graphics (Boston Scientific)</a:t>
            </a:r>
          </a:p>
          <a:p>
            <a:pPr marL="742950" marR="0" lvl="1" indent="-285750" algn="l" defTabSz="914400" rtl="0" eaLnBrk="1" fontAlgn="base" latinLnBrk="1" hangingPunct="1">
              <a:lnSpc>
                <a:spcPct val="100000"/>
              </a:lnSpc>
              <a:spcBef>
                <a:spcPct val="20000"/>
              </a:spcBef>
              <a:spcAft>
                <a:spcPct val="0"/>
              </a:spcAft>
              <a:buClrTx/>
              <a:buSzTx/>
              <a:buFont typeface="Arial" pitchFamily="34" charset="0"/>
              <a:buChar char="–"/>
              <a:tabLst/>
              <a:defRPr/>
            </a:pPr>
            <a:r>
              <a:rPr kumimoji="0" lang="en-US" altLang="ko-KR" sz="2800" b="0" i="0" u="sng" strike="noStrike" kern="1200" cap="none" spc="0" normalizeH="0" baseline="0" noProof="0" smtClean="0">
                <a:ln>
                  <a:noFill/>
                </a:ln>
                <a:solidFill>
                  <a:schemeClr val="tx1"/>
                </a:solidFill>
                <a:effectLst/>
                <a:uLnTx/>
                <a:uFillTx/>
                <a:latin typeface="+mn-lt"/>
                <a:ea typeface="+mn-ea"/>
                <a:cs typeface="+mn-cs"/>
              </a:rPr>
              <a:t>0.014 Shinobi, 300cm (Cordis)</a:t>
            </a:r>
          </a:p>
          <a:p>
            <a:pPr marL="742950" marR="0" lvl="1" indent="-285750" algn="l" defTabSz="914400" rtl="0" eaLnBrk="1" fontAlgn="base" latinLnBrk="1" hangingPunct="1">
              <a:lnSpc>
                <a:spcPct val="100000"/>
              </a:lnSpc>
              <a:spcBef>
                <a:spcPct val="20000"/>
              </a:spcBef>
              <a:spcAft>
                <a:spcPct val="0"/>
              </a:spcAft>
              <a:buClrTx/>
              <a:buSzTx/>
              <a:buFont typeface="Arial" pitchFamily="34" charset="0"/>
              <a:buChar char="–"/>
              <a:tabLst/>
              <a:defRPr/>
            </a:pPr>
            <a:r>
              <a:rPr kumimoji="0" lang="en-US" altLang="ko-KR" sz="2800" b="0" i="0" u="none" strike="noStrike" kern="1200" cap="none" spc="0" normalizeH="0" baseline="0" noProof="0" smtClean="0">
                <a:ln>
                  <a:noFill/>
                </a:ln>
                <a:solidFill>
                  <a:schemeClr val="tx1"/>
                </a:solidFill>
                <a:effectLst/>
                <a:uLnTx/>
                <a:uFillTx/>
                <a:latin typeface="+mn-lt"/>
                <a:ea typeface="+mn-ea"/>
                <a:cs typeface="+mn-cs"/>
              </a:rPr>
              <a:t>0.018 V18-control (Boston Scientific)</a:t>
            </a:r>
          </a:p>
          <a:p>
            <a:pPr marL="742950" marR="0" lvl="1" indent="-285750" algn="l" defTabSz="914400" rtl="0" eaLnBrk="1" fontAlgn="base" latinLnBrk="1" hangingPunct="1">
              <a:lnSpc>
                <a:spcPct val="100000"/>
              </a:lnSpc>
              <a:spcBef>
                <a:spcPct val="20000"/>
              </a:spcBef>
              <a:spcAft>
                <a:spcPct val="0"/>
              </a:spcAft>
              <a:buClrTx/>
              <a:buSzTx/>
              <a:buFont typeface="Arial" pitchFamily="34" charset="0"/>
              <a:buChar char="–"/>
              <a:tabLst/>
              <a:defRPr/>
            </a:pPr>
            <a:r>
              <a:rPr kumimoji="0" lang="en-US" altLang="ko-KR" sz="2800" b="0" i="0" u="none" strike="noStrike" kern="1200" cap="none" spc="0" normalizeH="0" baseline="0" noProof="0" smtClean="0">
                <a:ln>
                  <a:noFill/>
                </a:ln>
                <a:solidFill>
                  <a:schemeClr val="tx1"/>
                </a:solidFill>
                <a:effectLst/>
                <a:uLnTx/>
                <a:uFillTx/>
                <a:latin typeface="+mn-lt"/>
                <a:ea typeface="+mn-ea"/>
                <a:cs typeface="+mn-cs"/>
              </a:rPr>
              <a:t>0.035 Terumo (Terumo)</a:t>
            </a:r>
          </a:p>
          <a:p>
            <a:pPr marL="342900" marR="0" lvl="0" indent="-342900" algn="l" defTabSz="914400" rtl="0" eaLnBrk="1" fontAlgn="base" latinLnBrk="1" hangingPunct="1">
              <a:lnSpc>
                <a:spcPct val="100000"/>
              </a:lnSpc>
              <a:spcBef>
                <a:spcPct val="20000"/>
              </a:spcBef>
              <a:spcAft>
                <a:spcPct val="0"/>
              </a:spcAft>
              <a:buClrTx/>
              <a:buSzTx/>
              <a:buFont typeface="Arial" pitchFamily="34" charset="0"/>
              <a:buChar char="•"/>
              <a:tabLst/>
              <a:defRPr/>
            </a:pPr>
            <a:r>
              <a:rPr kumimoji="0" lang="en-US" altLang="ko-KR" sz="2800" b="1" i="0" u="none" strike="noStrike" kern="1200" cap="none" spc="0" normalizeH="0" baseline="0" noProof="0" smtClean="0">
                <a:ln>
                  <a:noFill/>
                </a:ln>
                <a:solidFill>
                  <a:srgbClr val="FF0000"/>
                </a:solidFill>
                <a:effectLst/>
                <a:uLnTx/>
                <a:uFillTx/>
                <a:latin typeface="+mn-lt"/>
                <a:ea typeface="+mn-ea"/>
                <a:cs typeface="+mn-cs"/>
              </a:rPr>
              <a:t>Coronary 0.014 CTO guidewire</a:t>
            </a:r>
          </a:p>
          <a:p>
            <a:pPr marL="742950" marR="0" lvl="1" indent="-285750" algn="l" defTabSz="914400" rtl="0" eaLnBrk="1" fontAlgn="base" latinLnBrk="1" hangingPunct="1">
              <a:lnSpc>
                <a:spcPct val="100000"/>
              </a:lnSpc>
              <a:spcBef>
                <a:spcPct val="20000"/>
              </a:spcBef>
              <a:spcAft>
                <a:spcPct val="0"/>
              </a:spcAft>
              <a:buClrTx/>
              <a:buSzTx/>
              <a:buFont typeface="Arial" pitchFamily="34" charset="0"/>
              <a:buChar char="–"/>
              <a:tabLst/>
              <a:defRPr/>
            </a:pPr>
            <a:r>
              <a:rPr kumimoji="0" lang="en-US" altLang="ko-KR" sz="2800" b="0" i="0" u="none" strike="noStrike" kern="1200" cap="none" spc="0" normalizeH="0" baseline="0" noProof="0" smtClean="0">
                <a:ln>
                  <a:noFill/>
                </a:ln>
                <a:solidFill>
                  <a:schemeClr val="tx1"/>
                </a:solidFill>
                <a:effectLst/>
                <a:uLnTx/>
                <a:uFillTx/>
                <a:latin typeface="+mn-lt"/>
                <a:ea typeface="+mn-ea"/>
                <a:cs typeface="+mn-cs"/>
              </a:rPr>
              <a:t>Miracle guidewire (Asahi, Abbott)</a:t>
            </a:r>
          </a:p>
          <a:p>
            <a:pPr marL="742950" marR="0" lvl="1" indent="-285750" algn="l" defTabSz="914400" rtl="0" eaLnBrk="1" fontAlgn="base" latinLnBrk="1" hangingPunct="1">
              <a:lnSpc>
                <a:spcPct val="100000"/>
              </a:lnSpc>
              <a:spcBef>
                <a:spcPct val="20000"/>
              </a:spcBef>
              <a:spcAft>
                <a:spcPct val="0"/>
              </a:spcAft>
              <a:buClrTx/>
              <a:buSzTx/>
              <a:buFont typeface="Arial" pitchFamily="34" charset="0"/>
              <a:buChar char="–"/>
              <a:tabLst/>
              <a:defRPr/>
            </a:pPr>
            <a:r>
              <a:rPr kumimoji="0" lang="en-US" altLang="ko-KR" sz="2800" b="0" i="0" u="none" strike="noStrike" kern="1200" cap="none" spc="0" normalizeH="0" baseline="0" noProof="0" smtClean="0">
                <a:ln>
                  <a:noFill/>
                </a:ln>
                <a:solidFill>
                  <a:schemeClr val="tx1"/>
                </a:solidFill>
                <a:effectLst/>
                <a:uLnTx/>
                <a:uFillTx/>
                <a:latin typeface="+mn-lt"/>
                <a:ea typeface="+mn-ea"/>
                <a:cs typeface="+mn-cs"/>
              </a:rPr>
              <a:t>Confienza guidewire (Asahi, Abbott)</a:t>
            </a:r>
            <a:endParaRPr kumimoji="0" lang="en-US" altLang="ko-KR" sz="28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6" name="직사각형 5"/>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7" name="바닥글 개체 틀 6"/>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p:txBody>
          <a:bodyPr/>
          <a:lstStyle/>
          <a:p>
            <a:r>
              <a:rPr lang="en-US" altLang="ko-KR" sz="2000" dirty="0" smtClean="0"/>
              <a:t>Temporally increasing blood flow effects in </a:t>
            </a:r>
            <a:r>
              <a:rPr lang="en-US" altLang="ko-KR" sz="2000" dirty="0" smtClean="0">
                <a:solidFill>
                  <a:srgbClr val="FF0000"/>
                </a:solidFill>
              </a:rPr>
              <a:t>eradicating infection and healing ulcer</a:t>
            </a:r>
          </a:p>
          <a:p>
            <a:endParaRPr lang="en-US" altLang="ko-KR" sz="2000" dirty="0" smtClean="0"/>
          </a:p>
          <a:p>
            <a:r>
              <a:rPr lang="en-US" altLang="ko-KR" sz="2000" dirty="0" smtClean="0"/>
              <a:t>Foot tissue healing </a:t>
            </a:r>
            <a:r>
              <a:rPr lang="en-US" altLang="ko-KR" sz="2000" dirty="0" smtClean="0">
                <a:solidFill>
                  <a:srgbClr val="FF0000"/>
                </a:solidFill>
              </a:rPr>
              <a:t>reduces O2 demand</a:t>
            </a:r>
          </a:p>
          <a:p>
            <a:endParaRPr lang="en-US" altLang="ko-KR" sz="2000" dirty="0" smtClean="0"/>
          </a:p>
          <a:p>
            <a:r>
              <a:rPr lang="en-US" altLang="ko-KR" sz="2000" dirty="0" smtClean="0">
                <a:solidFill>
                  <a:srgbClr val="FF0000"/>
                </a:solidFill>
              </a:rPr>
              <a:t>Less blood flow </a:t>
            </a:r>
            <a:r>
              <a:rPr lang="en-US" altLang="ko-KR" sz="2000" dirty="0" smtClean="0"/>
              <a:t>is enough to </a:t>
            </a:r>
            <a:r>
              <a:rPr lang="en-US" altLang="ko-KR" sz="2000" dirty="0" smtClean="0">
                <a:solidFill>
                  <a:srgbClr val="FF0000"/>
                </a:solidFill>
              </a:rPr>
              <a:t>maintain tissue integrity</a:t>
            </a:r>
          </a:p>
          <a:p>
            <a:endParaRPr lang="en-US" altLang="ko-KR" sz="2000" dirty="0" smtClean="0"/>
          </a:p>
          <a:p>
            <a:r>
              <a:rPr lang="en-US" altLang="ko-KR" sz="2000" dirty="0" smtClean="0"/>
              <a:t>Gradual narrowing after PTA allows sufficient time for </a:t>
            </a:r>
            <a:r>
              <a:rPr lang="en-US" altLang="ko-KR" sz="2000" dirty="0" smtClean="0">
                <a:solidFill>
                  <a:srgbClr val="FF0000"/>
                </a:solidFill>
              </a:rPr>
              <a:t>new collaterals</a:t>
            </a:r>
            <a:endParaRPr lang="ko-KR" altLang="en-US" sz="2000" dirty="0">
              <a:solidFill>
                <a:srgbClr val="FF0000"/>
              </a:solidFill>
            </a:endParaRPr>
          </a:p>
        </p:txBody>
      </p:sp>
      <p:sp>
        <p:nvSpPr>
          <p:cNvPr id="4" name="제목 1"/>
          <p:cNvSpPr>
            <a:spLocks noGrp="1"/>
          </p:cNvSpPr>
          <p:nvPr>
            <p:ph type="title"/>
          </p:nvPr>
        </p:nvSpPr>
        <p:spPr/>
        <p:txBody>
          <a:bodyPr>
            <a:noAutofit/>
          </a:bodyPr>
          <a:lstStyle/>
          <a:p>
            <a:r>
              <a:rPr lang="en-US" altLang="ko-KR" sz="2800" dirty="0" smtClean="0"/>
              <a:t>Discrepancy between </a:t>
            </a:r>
            <a:r>
              <a:rPr lang="en-US" altLang="ko-KR" sz="2800" dirty="0" smtClean="0">
                <a:solidFill>
                  <a:srgbClr val="FF0000"/>
                </a:solidFill>
              </a:rPr>
              <a:t>limb salvage</a:t>
            </a:r>
            <a:r>
              <a:rPr lang="en-US" altLang="ko-KR" sz="2800" dirty="0" smtClean="0"/>
              <a:t> and </a:t>
            </a:r>
            <a:r>
              <a:rPr lang="en-US" altLang="ko-KR" sz="2800" dirty="0" smtClean="0">
                <a:solidFill>
                  <a:srgbClr val="FF0000"/>
                </a:solidFill>
              </a:rPr>
              <a:t>primary patency </a:t>
            </a:r>
            <a:r>
              <a:rPr lang="en-US" altLang="ko-KR" sz="2800" dirty="0" smtClean="0"/>
              <a:t>in BTK arteries</a:t>
            </a:r>
            <a:endParaRPr lang="ko-KR" altLang="en-US" sz="2800" dirty="0"/>
          </a:p>
        </p:txBody>
      </p:sp>
      <p:sp>
        <p:nvSpPr>
          <p:cNvPr id="6" name="TextBox 5"/>
          <p:cNvSpPr txBox="1"/>
          <p:nvPr/>
        </p:nvSpPr>
        <p:spPr>
          <a:xfrm>
            <a:off x="3995936" y="4653137"/>
            <a:ext cx="4680520" cy="938719"/>
          </a:xfrm>
          <a:prstGeom prst="rect">
            <a:avLst/>
          </a:prstGeom>
          <a:solidFill>
            <a:schemeClr val="accent6">
              <a:lumMod val="20000"/>
              <a:lumOff val="80000"/>
            </a:schemeClr>
          </a:solidFill>
        </p:spPr>
        <p:txBody>
          <a:bodyPr wrap="square" rtlCol="0">
            <a:spAutoFit/>
          </a:bodyPr>
          <a:lstStyle/>
          <a:p>
            <a:r>
              <a:rPr lang="it-IT" altLang="ko-KR" sz="1100" dirty="0" smtClean="0"/>
              <a:t>Ferraresi R, Centola M, Ferlini M, Da Ros R, Caravaggi C, Assaloni R, Sganzaroli A, Pomidossi G, Bonanomi C, Danzi GB. </a:t>
            </a:r>
            <a:r>
              <a:rPr lang="en-US" altLang="ko-KR" sz="1100" dirty="0" smtClean="0"/>
              <a:t>Long-term outcomes after angioplasty of isolated, below-the-knee arteries in diabetic patients with critical limb </a:t>
            </a:r>
            <a:r>
              <a:rPr lang="en-US" altLang="ko-KR" sz="1100" dirty="0" err="1" smtClean="0"/>
              <a:t>ischaemia</a:t>
            </a:r>
            <a:r>
              <a:rPr lang="en-US" altLang="ko-KR" sz="1100" dirty="0" smtClean="0"/>
              <a:t>. </a:t>
            </a:r>
            <a:r>
              <a:rPr lang="en-US" altLang="ko-KR" sz="1100" dirty="0" err="1" smtClean="0"/>
              <a:t>Eur</a:t>
            </a:r>
            <a:r>
              <a:rPr lang="en-US" altLang="ko-KR" sz="1100" dirty="0" smtClean="0"/>
              <a:t> J </a:t>
            </a:r>
            <a:r>
              <a:rPr lang="en-US" altLang="ko-KR" sz="1100" dirty="0" err="1" smtClean="0"/>
              <a:t>Vasc</a:t>
            </a:r>
            <a:r>
              <a:rPr lang="en-US" altLang="ko-KR" sz="1100" dirty="0" smtClean="0"/>
              <a:t> </a:t>
            </a:r>
            <a:r>
              <a:rPr lang="en-US" altLang="ko-KR" sz="1100" dirty="0" err="1" smtClean="0"/>
              <a:t>Endovasc</a:t>
            </a:r>
            <a:r>
              <a:rPr lang="en-US" altLang="ko-KR" sz="1100" dirty="0" smtClean="0"/>
              <a:t> Surg. 2009 Mar;37(3):336-42. </a:t>
            </a:r>
            <a:r>
              <a:rPr lang="en-US" altLang="ko-KR" sz="1100" dirty="0" err="1" smtClean="0"/>
              <a:t>Epub</a:t>
            </a:r>
            <a:r>
              <a:rPr lang="en-US" altLang="ko-KR" sz="1100" dirty="0" smtClean="0"/>
              <a:t> 2008 Dec 27.</a:t>
            </a:r>
            <a:endParaRPr lang="it-IT" altLang="ko-KR" sz="1100" dirty="0"/>
          </a:p>
        </p:txBody>
      </p:sp>
      <p:pic>
        <p:nvPicPr>
          <p:cNvPr id="139266" name="Picture 2"/>
          <p:cNvPicPr>
            <a:picLocks noChangeAspect="1" noChangeArrowheads="1"/>
          </p:cNvPicPr>
          <p:nvPr/>
        </p:nvPicPr>
        <p:blipFill>
          <a:blip r:embed="rId2" cstate="email"/>
          <a:srcRect/>
          <a:stretch>
            <a:fillRect/>
          </a:stretch>
        </p:blipFill>
        <p:spPr bwMode="auto">
          <a:xfrm>
            <a:off x="467544" y="4581128"/>
            <a:ext cx="2402039" cy="1997347"/>
          </a:xfrm>
          <a:prstGeom prst="rect">
            <a:avLst/>
          </a:prstGeom>
          <a:noFill/>
          <a:ln w="9525">
            <a:noFill/>
            <a:miter lim="800000"/>
            <a:headEnd/>
            <a:tailEnd/>
          </a:ln>
        </p:spPr>
      </p:pic>
      <p:sp>
        <p:nvSpPr>
          <p:cNvPr id="8" name="TextBox 7"/>
          <p:cNvSpPr txBox="1"/>
          <p:nvPr/>
        </p:nvSpPr>
        <p:spPr>
          <a:xfrm>
            <a:off x="3995936" y="5919281"/>
            <a:ext cx="4680520" cy="769441"/>
          </a:xfrm>
          <a:prstGeom prst="rect">
            <a:avLst/>
          </a:prstGeom>
          <a:solidFill>
            <a:schemeClr val="accent6">
              <a:lumMod val="20000"/>
              <a:lumOff val="80000"/>
            </a:schemeClr>
          </a:solidFill>
        </p:spPr>
        <p:txBody>
          <a:bodyPr wrap="square" rtlCol="0">
            <a:spAutoFit/>
          </a:bodyPr>
          <a:lstStyle/>
          <a:p>
            <a:r>
              <a:rPr lang="it-IT" altLang="ko-KR" sz="1100" dirty="0" smtClean="0"/>
              <a:t>Romiti M, Albers M, Brochado-Neto FC, Durazzo AE, Pereira CA, De Luccia N. </a:t>
            </a:r>
            <a:r>
              <a:rPr lang="en-US" altLang="ko-KR" sz="1100" dirty="0" smtClean="0"/>
              <a:t>Meta-analysis of </a:t>
            </a:r>
            <a:r>
              <a:rPr lang="en-US" altLang="ko-KR" sz="1100" dirty="0" err="1" smtClean="0"/>
              <a:t>infrapopliteal</a:t>
            </a:r>
            <a:r>
              <a:rPr lang="en-US" altLang="ko-KR" sz="1100" dirty="0" smtClean="0"/>
              <a:t> angioplasty for chronic critical limb ischemia. J </a:t>
            </a:r>
            <a:r>
              <a:rPr lang="en-US" altLang="ko-KR" sz="1100" dirty="0" err="1" smtClean="0"/>
              <a:t>Vasc</a:t>
            </a:r>
            <a:r>
              <a:rPr lang="en-US" altLang="ko-KR" sz="1100" dirty="0" smtClean="0"/>
              <a:t> Surg. 2008 May;47(5):975-981. </a:t>
            </a:r>
            <a:r>
              <a:rPr lang="en-US" altLang="ko-KR" sz="1100" dirty="0" err="1" smtClean="0"/>
              <a:t>Epub</a:t>
            </a:r>
            <a:r>
              <a:rPr lang="en-US" altLang="ko-KR" sz="1100" dirty="0" smtClean="0"/>
              <a:t> 2008 Apr 18.</a:t>
            </a:r>
            <a:endParaRPr lang="it-IT" altLang="ko-KR" sz="1100" dirty="0"/>
          </a:p>
        </p:txBody>
      </p:sp>
      <p:sp>
        <p:nvSpPr>
          <p:cNvPr id="7" name="직사각형 6"/>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3" cstate="email"/>
          <a:srcRect/>
          <a:stretch>
            <a:fillRect/>
          </a:stretch>
        </p:blipFill>
        <p:spPr bwMode="auto">
          <a:xfrm>
            <a:off x="0" y="0"/>
            <a:ext cx="1692275" cy="1700213"/>
          </a:xfrm>
          <a:prstGeom prst="rect">
            <a:avLst/>
          </a:prstGeom>
          <a:noFill/>
          <a:ln w="9525">
            <a:noFill/>
            <a:miter lim="800000"/>
            <a:headEnd/>
            <a:tailEnd/>
          </a:ln>
        </p:spPr>
      </p:pic>
      <p:pic>
        <p:nvPicPr>
          <p:cNvPr id="16387" name="Picture 3" descr="image_200732811364"/>
          <p:cNvPicPr>
            <a:picLocks noChangeAspect="1" noChangeArrowheads="1"/>
          </p:cNvPicPr>
          <p:nvPr/>
        </p:nvPicPr>
        <p:blipFill>
          <a:blip r:embed="rId4" cstate="email">
            <a:lum contrast="46000"/>
          </a:blip>
          <a:srcRect/>
          <a:stretch>
            <a:fillRect/>
          </a:stretch>
        </p:blipFill>
        <p:spPr bwMode="auto">
          <a:xfrm>
            <a:off x="6065838" y="152400"/>
            <a:ext cx="2292350" cy="6400800"/>
          </a:xfrm>
          <a:prstGeom prst="rect">
            <a:avLst/>
          </a:prstGeom>
          <a:noFill/>
          <a:ln w="9525">
            <a:noFill/>
            <a:miter lim="800000"/>
            <a:headEnd/>
            <a:tailEnd/>
          </a:ln>
        </p:spPr>
      </p:pic>
      <p:pic>
        <p:nvPicPr>
          <p:cNvPr id="16388" name="Picture 4" descr="image_200693105517"/>
          <p:cNvPicPr>
            <a:picLocks noChangeAspect="1" noChangeArrowheads="1"/>
          </p:cNvPicPr>
          <p:nvPr/>
        </p:nvPicPr>
        <p:blipFill>
          <a:blip r:embed="rId5" cstate="email">
            <a:lum bright="36000" contrast="54000"/>
          </a:blip>
          <a:srcRect/>
          <a:stretch>
            <a:fillRect/>
          </a:stretch>
        </p:blipFill>
        <p:spPr bwMode="auto">
          <a:xfrm>
            <a:off x="642938" y="152400"/>
            <a:ext cx="2433637" cy="6400800"/>
          </a:xfrm>
          <a:prstGeom prst="rect">
            <a:avLst/>
          </a:prstGeom>
          <a:noFill/>
          <a:ln w="9525">
            <a:noFill/>
            <a:miter lim="800000"/>
            <a:headEnd/>
            <a:tailEnd/>
          </a:ln>
        </p:spPr>
      </p:pic>
      <p:pic>
        <p:nvPicPr>
          <p:cNvPr id="16389" name="Picture 7" descr="image_200693105654"/>
          <p:cNvPicPr>
            <a:picLocks noChangeAspect="1" noChangeArrowheads="1"/>
          </p:cNvPicPr>
          <p:nvPr/>
        </p:nvPicPr>
        <p:blipFill>
          <a:blip r:embed="rId6" cstate="email">
            <a:lum bright="24000" contrast="30000"/>
          </a:blip>
          <a:srcRect/>
          <a:stretch>
            <a:fillRect/>
          </a:stretch>
        </p:blipFill>
        <p:spPr bwMode="auto">
          <a:xfrm>
            <a:off x="3348038" y="142875"/>
            <a:ext cx="2438400" cy="6400800"/>
          </a:xfrm>
          <a:prstGeom prst="rect">
            <a:avLst/>
          </a:prstGeom>
          <a:noFill/>
          <a:ln w="9525">
            <a:noFill/>
            <a:miter lim="800000"/>
            <a:headEnd/>
            <a:tailEnd/>
          </a:ln>
        </p:spPr>
      </p:pic>
      <p:sp>
        <p:nvSpPr>
          <p:cNvPr id="16390" name="Text Box 7"/>
          <p:cNvSpPr txBox="1">
            <a:spLocks noChangeArrowheads="1"/>
          </p:cNvSpPr>
          <p:nvPr/>
        </p:nvSpPr>
        <p:spPr bwMode="auto">
          <a:xfrm>
            <a:off x="1050925" y="6080125"/>
            <a:ext cx="1663700" cy="523875"/>
          </a:xfrm>
          <a:prstGeom prst="rect">
            <a:avLst/>
          </a:prstGeom>
          <a:noFill/>
          <a:ln w="9525">
            <a:noFill/>
            <a:miter lim="800000"/>
            <a:headEnd/>
            <a:tailEnd/>
          </a:ln>
        </p:spPr>
        <p:txBody>
          <a:bodyPr wrap="none">
            <a:spAutoFit/>
          </a:bodyPr>
          <a:lstStyle/>
          <a:p>
            <a:r>
              <a:rPr lang="en-US" altLang="ko-KR" sz="2800" b="1">
                <a:solidFill>
                  <a:srgbClr val="FF6600"/>
                </a:solidFill>
              </a:rPr>
              <a:t>Baseline</a:t>
            </a:r>
            <a:endParaRPr lang="el-GR" sz="2800" b="1">
              <a:solidFill>
                <a:srgbClr val="FF6600"/>
              </a:solidFill>
            </a:endParaRPr>
          </a:p>
        </p:txBody>
      </p:sp>
      <p:sp>
        <p:nvSpPr>
          <p:cNvPr id="16391" name="Text Box 8"/>
          <p:cNvSpPr txBox="1">
            <a:spLocks noChangeArrowheads="1"/>
          </p:cNvSpPr>
          <p:nvPr/>
        </p:nvSpPr>
        <p:spPr bwMode="auto">
          <a:xfrm>
            <a:off x="3609975" y="6080125"/>
            <a:ext cx="1962150" cy="523875"/>
          </a:xfrm>
          <a:prstGeom prst="rect">
            <a:avLst/>
          </a:prstGeom>
          <a:noFill/>
          <a:ln w="9525">
            <a:noFill/>
            <a:miter lim="800000"/>
            <a:headEnd/>
            <a:tailEnd/>
          </a:ln>
        </p:spPr>
        <p:txBody>
          <a:bodyPr wrap="none">
            <a:spAutoFit/>
          </a:bodyPr>
          <a:lstStyle/>
          <a:p>
            <a:r>
              <a:rPr lang="en-US" altLang="ko-KR" sz="2800" b="1">
                <a:solidFill>
                  <a:srgbClr val="FF6600"/>
                </a:solidFill>
              </a:rPr>
              <a:t>Immediate</a:t>
            </a:r>
            <a:endParaRPr lang="el-GR" sz="2800" b="1">
              <a:solidFill>
                <a:srgbClr val="FF6600"/>
              </a:solidFill>
            </a:endParaRPr>
          </a:p>
        </p:txBody>
      </p:sp>
      <p:sp>
        <p:nvSpPr>
          <p:cNvPr id="16392" name="Text Box 9"/>
          <p:cNvSpPr txBox="1">
            <a:spLocks noChangeArrowheads="1"/>
          </p:cNvSpPr>
          <p:nvPr/>
        </p:nvSpPr>
        <p:spPr bwMode="auto">
          <a:xfrm>
            <a:off x="6040438" y="6080125"/>
            <a:ext cx="1246187" cy="523875"/>
          </a:xfrm>
          <a:prstGeom prst="rect">
            <a:avLst/>
          </a:prstGeom>
          <a:noFill/>
          <a:ln w="9525">
            <a:noFill/>
            <a:miter lim="800000"/>
            <a:headEnd/>
            <a:tailEnd/>
          </a:ln>
        </p:spPr>
        <p:txBody>
          <a:bodyPr wrap="none">
            <a:spAutoFit/>
          </a:bodyPr>
          <a:lstStyle/>
          <a:p>
            <a:r>
              <a:rPr lang="en-US" altLang="ko-KR" sz="2800" b="1">
                <a:solidFill>
                  <a:srgbClr val="FF6600"/>
                </a:solidFill>
              </a:rPr>
              <a:t>2-year</a:t>
            </a:r>
            <a:endParaRPr lang="el-GR" sz="2800" b="1">
              <a:solidFill>
                <a:srgbClr val="FF6600"/>
              </a:solidFill>
            </a:endParaRPr>
          </a:p>
        </p:txBody>
      </p:sp>
      <p:sp>
        <p:nvSpPr>
          <p:cNvPr id="9" name="직사각형 8"/>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10" name="바닥글 개체 틀 9"/>
          <p:cNvSpPr>
            <a:spLocks noGrp="1"/>
          </p:cNvSpPr>
          <p:nvPr>
            <p:ph type="ftr" sz="quarter" idx="11"/>
          </p:nvPr>
        </p:nvSpPr>
        <p:spPr>
          <a:xfrm>
            <a:off x="3124200" y="6520259"/>
            <a:ext cx="2895600" cy="365125"/>
          </a:xfrm>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sz="3200" dirty="0" smtClean="0"/>
              <a:t>Goal of </a:t>
            </a:r>
            <a:r>
              <a:rPr lang="en-US" altLang="ko-KR" sz="3200" dirty="0" err="1" smtClean="0"/>
              <a:t>Infrapopliteal</a:t>
            </a:r>
            <a:r>
              <a:rPr lang="en-US" altLang="ko-KR" sz="3200" dirty="0" smtClean="0"/>
              <a:t> Intervention</a:t>
            </a:r>
            <a:endParaRPr lang="ko-KR" altLang="en-US" sz="3200" dirty="0"/>
          </a:p>
        </p:txBody>
      </p:sp>
      <p:sp>
        <p:nvSpPr>
          <p:cNvPr id="3" name="내용 개체 틀 2"/>
          <p:cNvSpPr>
            <a:spLocks noGrp="1"/>
          </p:cNvSpPr>
          <p:nvPr>
            <p:ph idx="1"/>
          </p:nvPr>
        </p:nvSpPr>
        <p:spPr/>
        <p:txBody>
          <a:bodyPr/>
          <a:lstStyle/>
          <a:p>
            <a:r>
              <a:rPr lang="en-US" altLang="ko-KR" dirty="0" smtClean="0"/>
              <a:t>Relieve pain</a:t>
            </a:r>
          </a:p>
          <a:p>
            <a:r>
              <a:rPr lang="en-US" altLang="ko-KR" dirty="0" smtClean="0"/>
              <a:t>Heal ischemic ulcers/wounds</a:t>
            </a:r>
          </a:p>
          <a:p>
            <a:r>
              <a:rPr lang="en-US" altLang="ko-KR" dirty="0" smtClean="0"/>
              <a:t>Prevent limb loss</a:t>
            </a:r>
          </a:p>
          <a:p>
            <a:endParaRPr lang="ko-KR" altLang="en-US" dirty="0"/>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Summary </a:t>
            </a:r>
            <a:endParaRPr lang="ko-KR" altLang="en-US" dirty="0"/>
          </a:p>
        </p:txBody>
      </p:sp>
      <p:sp>
        <p:nvSpPr>
          <p:cNvPr id="4" name="내용 개체 틀 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1" hangingPunct="1">
              <a:lnSpc>
                <a:spcPct val="100000"/>
              </a:lnSpc>
              <a:spcBef>
                <a:spcPct val="20000"/>
              </a:spcBef>
              <a:spcAft>
                <a:spcPct val="0"/>
              </a:spcAft>
              <a:buClrTx/>
              <a:buSzTx/>
              <a:buFont typeface="Arial" pitchFamily="34" charset="0"/>
              <a:buChar char="•"/>
              <a:tabLst/>
              <a:defRPr/>
            </a:pPr>
            <a:r>
              <a:rPr kumimoji="0" lang="en-US" altLang="ko-KR" sz="2800" dirty="0" smtClean="0">
                <a:latin typeface="+mn-lt"/>
                <a:ea typeface="+mn-ea"/>
              </a:rPr>
              <a:t>BTK lesion: </a:t>
            </a:r>
            <a:r>
              <a:rPr kumimoji="0" lang="en-US" altLang="ko-KR" sz="2800" dirty="0" smtClean="0">
                <a:solidFill>
                  <a:srgbClr val="FF0000"/>
                </a:solidFill>
                <a:latin typeface="+mn-lt"/>
                <a:ea typeface="+mn-ea"/>
              </a:rPr>
              <a:t>diffuse, long segment occlusion</a:t>
            </a:r>
          </a:p>
          <a:p>
            <a:pPr marL="342900" marR="0" lvl="0" indent="-342900" algn="l" defTabSz="914400" rtl="0" eaLnBrk="1" fontAlgn="base" latinLnBrk="1" hangingPunct="1">
              <a:lnSpc>
                <a:spcPct val="100000"/>
              </a:lnSpc>
              <a:spcBef>
                <a:spcPct val="20000"/>
              </a:spcBef>
              <a:spcAft>
                <a:spcPct val="0"/>
              </a:spcAft>
              <a:buClrTx/>
              <a:buSzTx/>
              <a:buFont typeface="Arial" pitchFamily="34" charset="0"/>
              <a:buChar char="•"/>
              <a:tabLst/>
              <a:defRPr/>
            </a:pPr>
            <a:r>
              <a:rPr kumimoji="0" lang="en-US" altLang="ko-KR" sz="2800" b="0" i="0" u="none" strike="noStrike" kern="1200" cap="none" spc="0" normalizeH="0" baseline="0" noProof="0" dirty="0" smtClean="0">
                <a:ln>
                  <a:noFill/>
                </a:ln>
                <a:solidFill>
                  <a:srgbClr val="FF0000"/>
                </a:solidFill>
                <a:effectLst/>
                <a:uLnTx/>
                <a:uFillTx/>
                <a:latin typeface="+mn-lt"/>
                <a:ea typeface="+mn-ea"/>
                <a:cs typeface="+mn-cs"/>
              </a:rPr>
              <a:t>At</a:t>
            </a:r>
            <a:r>
              <a:rPr kumimoji="0" lang="en-US" altLang="ko-KR" sz="2800" b="0" i="0" u="none" strike="noStrike" kern="1200" cap="none" spc="0" normalizeH="0" noProof="0" dirty="0" smtClean="0">
                <a:ln>
                  <a:noFill/>
                </a:ln>
                <a:solidFill>
                  <a:srgbClr val="FF0000"/>
                </a:solidFill>
                <a:effectLst/>
                <a:uLnTx/>
                <a:uFillTx/>
                <a:latin typeface="+mn-lt"/>
                <a:ea typeface="+mn-ea"/>
                <a:cs typeface="+mn-cs"/>
              </a:rPr>
              <a:t> least one direct blood fl</a:t>
            </a:r>
            <a:r>
              <a:rPr kumimoji="0" lang="en-US" altLang="ko-KR" sz="2800" b="0" i="0" u="none" strike="noStrike" kern="1200" cap="none" spc="0" normalizeH="0" noProof="0" dirty="0" smtClean="0">
                <a:ln>
                  <a:noFill/>
                </a:ln>
                <a:solidFill>
                  <a:schemeClr val="tx1"/>
                </a:solidFill>
                <a:effectLst/>
                <a:uLnTx/>
                <a:uFillTx/>
                <a:latin typeface="+mn-lt"/>
                <a:ea typeface="+mn-ea"/>
                <a:cs typeface="+mn-cs"/>
              </a:rPr>
              <a:t>ow to the foot =&gt; revascularization of diseased artery feeding to wound or ischemic region</a:t>
            </a:r>
          </a:p>
          <a:p>
            <a:pPr marL="342900" marR="0" lvl="0" indent="-342900" algn="l" defTabSz="914400" rtl="0" eaLnBrk="1" fontAlgn="base" latinLnBrk="1" hangingPunct="1">
              <a:lnSpc>
                <a:spcPct val="100000"/>
              </a:lnSpc>
              <a:spcBef>
                <a:spcPct val="20000"/>
              </a:spcBef>
              <a:spcAft>
                <a:spcPct val="0"/>
              </a:spcAft>
              <a:buClrTx/>
              <a:buSzTx/>
              <a:buFont typeface="Arial" pitchFamily="34" charset="0"/>
              <a:buChar char="•"/>
              <a:tabLst/>
              <a:defRPr/>
            </a:pPr>
            <a:r>
              <a:rPr kumimoji="0" lang="en-US" altLang="ko-KR" sz="2800" baseline="0" dirty="0" smtClean="0">
                <a:solidFill>
                  <a:srgbClr val="FF0000"/>
                </a:solidFill>
                <a:latin typeface="+mn-lt"/>
                <a:ea typeface="+mn-ea"/>
              </a:rPr>
              <a:t>Angioplasty</a:t>
            </a:r>
            <a:r>
              <a:rPr kumimoji="0" lang="en-US" altLang="ko-KR" sz="2800" dirty="0" smtClean="0">
                <a:latin typeface="+mn-lt"/>
                <a:ea typeface="+mn-ea"/>
              </a:rPr>
              <a:t> is the mainstay treatment</a:t>
            </a:r>
          </a:p>
          <a:p>
            <a:pPr marL="342900" marR="0" lvl="0" indent="-342900" algn="l" defTabSz="914400" rtl="0" eaLnBrk="1" fontAlgn="base" latinLnBrk="1" hangingPunct="1">
              <a:lnSpc>
                <a:spcPct val="100000"/>
              </a:lnSpc>
              <a:spcBef>
                <a:spcPct val="20000"/>
              </a:spcBef>
              <a:spcAft>
                <a:spcPct val="0"/>
              </a:spcAft>
              <a:buClrTx/>
              <a:buSzTx/>
              <a:buFont typeface="Arial" pitchFamily="34" charset="0"/>
              <a:buChar char="•"/>
              <a:tabLst/>
              <a:defRPr/>
            </a:pPr>
            <a:r>
              <a:rPr kumimoji="0" lang="en-US" altLang="ko-KR" sz="2800" b="0" i="0" u="none" strike="noStrike" kern="1200" cap="none" spc="0" normalizeH="0" baseline="0" noProof="0" dirty="0" smtClean="0">
                <a:ln>
                  <a:noFill/>
                </a:ln>
                <a:solidFill>
                  <a:schemeClr val="tx1"/>
                </a:solidFill>
                <a:effectLst/>
                <a:uLnTx/>
                <a:uFillTx/>
                <a:latin typeface="+mn-lt"/>
                <a:ea typeface="+mn-ea"/>
                <a:cs typeface="+mn-cs"/>
              </a:rPr>
              <a:t>More</a:t>
            </a:r>
            <a:r>
              <a:rPr kumimoji="0" lang="en-US" altLang="ko-KR" sz="2800" b="0" i="0" u="none" strike="noStrike" kern="1200" cap="none" spc="0" normalizeH="0" noProof="0" dirty="0" smtClean="0">
                <a:ln>
                  <a:noFill/>
                </a:ln>
                <a:solidFill>
                  <a:schemeClr val="tx1"/>
                </a:solidFill>
                <a:effectLst/>
                <a:uLnTx/>
                <a:uFillTx/>
                <a:latin typeface="+mn-lt"/>
                <a:ea typeface="+mn-ea"/>
                <a:cs typeface="+mn-cs"/>
              </a:rPr>
              <a:t> aggressive revascularizations are necessary for limb salvage c alternative techniques</a:t>
            </a:r>
          </a:p>
          <a:p>
            <a:pPr marL="342900" marR="0" lvl="0" indent="-342900" algn="l" defTabSz="914400" rtl="0" eaLnBrk="1" fontAlgn="base" latinLnBrk="1" hangingPunct="1">
              <a:lnSpc>
                <a:spcPct val="100000"/>
              </a:lnSpc>
              <a:spcBef>
                <a:spcPct val="20000"/>
              </a:spcBef>
              <a:spcAft>
                <a:spcPct val="0"/>
              </a:spcAft>
              <a:buClrTx/>
              <a:buSzTx/>
              <a:buFont typeface="Arial" pitchFamily="34" charset="0"/>
              <a:buChar char="•"/>
              <a:tabLst/>
              <a:defRPr/>
            </a:pPr>
            <a:r>
              <a:rPr kumimoji="0" lang="en-US" altLang="ko-KR" sz="2800" baseline="0" dirty="0" err="1" smtClean="0">
                <a:solidFill>
                  <a:srgbClr val="FF0000"/>
                </a:solidFill>
                <a:latin typeface="+mn-lt"/>
                <a:ea typeface="+mn-ea"/>
              </a:rPr>
              <a:t>Stenting</a:t>
            </a:r>
            <a:r>
              <a:rPr kumimoji="0" lang="en-US" altLang="ko-KR" sz="2800" dirty="0" smtClean="0">
                <a:solidFill>
                  <a:srgbClr val="FF0000"/>
                </a:solidFill>
                <a:latin typeface="+mn-lt"/>
                <a:ea typeface="+mn-ea"/>
              </a:rPr>
              <a:t> of focal lesions </a:t>
            </a:r>
            <a:r>
              <a:rPr kumimoji="0" lang="en-US" altLang="ko-KR" sz="2800" dirty="0" smtClean="0">
                <a:latin typeface="+mn-lt"/>
                <a:ea typeface="+mn-ea"/>
              </a:rPr>
              <a:t>improves clinical outcomes</a:t>
            </a:r>
            <a:endParaRPr kumimoji="0" lang="ko-KR" altLang="en-US"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직사각형 4"/>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6" name="바닥글 개체 틀 5"/>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smtClean="0"/>
              <a:t>Clinical Success Assessment</a:t>
            </a:r>
            <a:endParaRPr lang="ko-KR" altLang="en-US" dirty="0"/>
          </a:p>
        </p:txBody>
      </p:sp>
      <p:sp>
        <p:nvSpPr>
          <p:cNvPr id="5" name="내용 개체 틀 4"/>
          <p:cNvSpPr>
            <a:spLocks noGrp="1"/>
          </p:cNvSpPr>
          <p:nvPr>
            <p:ph idx="1"/>
          </p:nvPr>
        </p:nvSpPr>
        <p:spPr/>
        <p:txBody>
          <a:bodyPr>
            <a:normAutofit fontScale="62500" lnSpcReduction="20000"/>
          </a:bodyPr>
          <a:lstStyle/>
          <a:p>
            <a:r>
              <a:rPr lang="en-US" altLang="ko-KR" b="1" u="sng" dirty="0" smtClean="0"/>
              <a:t>Primary patency: </a:t>
            </a:r>
            <a:r>
              <a:rPr lang="en-US" altLang="ko-KR" dirty="0" smtClean="0"/>
              <a:t>persistent patency </a:t>
            </a:r>
            <a:r>
              <a:rPr lang="en-US" altLang="ko-KR" dirty="0" smtClean="0">
                <a:solidFill>
                  <a:srgbClr val="FF0000"/>
                </a:solidFill>
              </a:rPr>
              <a:t>without any repeat intervention </a:t>
            </a:r>
            <a:r>
              <a:rPr lang="en-US" altLang="ko-KR" dirty="0" smtClean="0"/>
              <a:t>(TLR-free survival)</a:t>
            </a:r>
          </a:p>
          <a:p>
            <a:endParaRPr lang="en-US" altLang="ko-KR" dirty="0" smtClean="0"/>
          </a:p>
          <a:p>
            <a:r>
              <a:rPr lang="en-US" altLang="ko-KR" b="1" u="sng" dirty="0" smtClean="0"/>
              <a:t>Primary assisted patency: </a:t>
            </a:r>
            <a:r>
              <a:rPr lang="en-US" altLang="ko-KR" dirty="0" smtClean="0"/>
              <a:t>patency </a:t>
            </a:r>
            <a:r>
              <a:rPr lang="en-US" altLang="ko-KR" u="sng" dirty="0" smtClean="0">
                <a:solidFill>
                  <a:srgbClr val="FF0000"/>
                </a:solidFill>
              </a:rPr>
              <a:t>after repeat endovascular intervention </a:t>
            </a:r>
            <a:r>
              <a:rPr lang="en-US" altLang="ko-KR" dirty="0" smtClean="0"/>
              <a:t>for morphologic, clinically relevant </a:t>
            </a:r>
            <a:r>
              <a:rPr lang="en-US" altLang="ko-KR" b="1" dirty="0" err="1" smtClean="0">
                <a:solidFill>
                  <a:srgbClr val="FF0000"/>
                </a:solidFill>
              </a:rPr>
              <a:t>restenosis</a:t>
            </a:r>
            <a:r>
              <a:rPr lang="en-US" altLang="ko-KR" b="1" dirty="0" smtClean="0">
                <a:solidFill>
                  <a:srgbClr val="FF0000"/>
                </a:solidFill>
              </a:rPr>
              <a:t> </a:t>
            </a:r>
            <a:r>
              <a:rPr lang="en-US" altLang="ko-KR" b="1" dirty="0" smtClean="0">
                <a:solidFill>
                  <a:schemeClr val="tx2">
                    <a:lumMod val="60000"/>
                    <a:lumOff val="40000"/>
                  </a:schemeClr>
                </a:solidFill>
              </a:rPr>
              <a:t>plus </a:t>
            </a:r>
            <a:r>
              <a:rPr lang="en-US" altLang="ko-KR" u="sng" dirty="0" smtClean="0"/>
              <a:t>all cases of primary patency.</a:t>
            </a:r>
            <a:r>
              <a:rPr lang="en-US" altLang="ko-KR" dirty="0" smtClean="0"/>
              <a:t> (post-TLR free survival for </a:t>
            </a:r>
            <a:r>
              <a:rPr lang="en-US" altLang="ko-KR" dirty="0" err="1" smtClean="0"/>
              <a:t>restenosis</a:t>
            </a:r>
            <a:r>
              <a:rPr lang="en-US" altLang="ko-KR" dirty="0" smtClean="0"/>
              <a:t> &amp; TLR-free survival)</a:t>
            </a:r>
          </a:p>
          <a:p>
            <a:endParaRPr lang="en-US" altLang="ko-KR" dirty="0" smtClean="0"/>
          </a:p>
          <a:p>
            <a:r>
              <a:rPr lang="en-US" altLang="ko-KR" b="1" u="sng" dirty="0" smtClean="0"/>
              <a:t>Secondary patency: </a:t>
            </a:r>
            <a:r>
              <a:rPr lang="en-US" altLang="ko-KR" dirty="0" smtClean="0"/>
              <a:t>patency </a:t>
            </a:r>
            <a:r>
              <a:rPr lang="en-US" altLang="ko-KR" u="sng" dirty="0" smtClean="0">
                <a:solidFill>
                  <a:srgbClr val="FF0000"/>
                </a:solidFill>
              </a:rPr>
              <a:t>after repeat endovascular intervention for </a:t>
            </a:r>
            <a:r>
              <a:rPr lang="en-US" altLang="ko-KR" b="1" u="sng" dirty="0" smtClean="0">
                <a:solidFill>
                  <a:srgbClr val="FF0000"/>
                </a:solidFill>
              </a:rPr>
              <a:t>occluded graft </a:t>
            </a:r>
            <a:r>
              <a:rPr lang="en-US" altLang="ko-KR" u="sng" dirty="0" smtClean="0">
                <a:solidFill>
                  <a:srgbClr val="FF0000"/>
                </a:solidFill>
              </a:rPr>
              <a:t>(thrombosis)</a:t>
            </a:r>
            <a:r>
              <a:rPr lang="en-US" altLang="ko-KR" dirty="0" smtClean="0"/>
              <a:t> </a:t>
            </a:r>
            <a:r>
              <a:rPr lang="en-US" altLang="ko-KR" dirty="0" smtClean="0">
                <a:solidFill>
                  <a:schemeClr val="tx2">
                    <a:lumMod val="60000"/>
                    <a:lumOff val="40000"/>
                  </a:schemeClr>
                </a:solidFill>
              </a:rPr>
              <a:t>plus </a:t>
            </a:r>
            <a:r>
              <a:rPr lang="en-US" altLang="ko-KR" dirty="0" smtClean="0"/>
              <a:t>all cases of </a:t>
            </a:r>
            <a:r>
              <a:rPr lang="en-US" altLang="ko-KR" u="sng" dirty="0" smtClean="0"/>
              <a:t>primary and primary assisted patency </a:t>
            </a:r>
            <a:r>
              <a:rPr lang="en-US" altLang="ko-KR" dirty="0" smtClean="0"/>
              <a:t>(All post TLR free survival)</a:t>
            </a:r>
          </a:p>
          <a:p>
            <a:endParaRPr lang="en-US" altLang="ko-KR" dirty="0" smtClean="0"/>
          </a:p>
          <a:p>
            <a:r>
              <a:rPr lang="en-US" altLang="ko-KR" b="1" u="sng" dirty="0" smtClean="0"/>
              <a:t>Hemodynamic; </a:t>
            </a:r>
            <a:r>
              <a:rPr lang="en-US" altLang="ko-KR" dirty="0" smtClean="0"/>
              <a:t>ABI &gt; 0.1 or 0.15 after intervention</a:t>
            </a:r>
          </a:p>
          <a:p>
            <a:endParaRPr lang="en-US" altLang="ko-KR" dirty="0" smtClean="0"/>
          </a:p>
          <a:p>
            <a:r>
              <a:rPr lang="en-US" altLang="ko-KR" b="1" u="sng" dirty="0" smtClean="0"/>
              <a:t>Symptom: </a:t>
            </a:r>
            <a:r>
              <a:rPr lang="en-US" altLang="ko-KR" dirty="0" smtClean="0"/>
              <a:t>Rutherford or Fontaine category &gt; 1</a:t>
            </a:r>
            <a:endParaRPr lang="ko-KR" altLang="en-US" dirty="0"/>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6" name="바닥글 개체 틀 5"/>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Overview of Management</a:t>
            </a:r>
            <a:endParaRPr lang="ko-KR" altLang="en-US" dirty="0"/>
          </a:p>
        </p:txBody>
      </p:sp>
      <p:sp>
        <p:nvSpPr>
          <p:cNvPr id="3" name="표 개체 틀 2"/>
          <p:cNvSpPr>
            <a:spLocks noGrp="1"/>
          </p:cNvSpPr>
          <p:nvPr>
            <p:ph type="tbl" idx="1"/>
          </p:nvPr>
        </p:nvSpPr>
        <p:spPr/>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ko-K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smtClean="0"/>
              <a:t>Arterial Reconstruction Procedure</a:t>
            </a:r>
            <a:endParaRPr lang="ko-KR" altLang="en-US" dirty="0"/>
          </a:p>
        </p:txBody>
      </p:sp>
      <p:sp>
        <p:nvSpPr>
          <p:cNvPr id="3" name="내용 개체 틀 2"/>
          <p:cNvSpPr>
            <a:spLocks noGrp="1"/>
          </p:cNvSpPr>
          <p:nvPr>
            <p:ph idx="1"/>
          </p:nvPr>
        </p:nvSpPr>
        <p:spPr>
          <a:xfrm>
            <a:off x="457200" y="1600200"/>
            <a:ext cx="3826768" cy="4525963"/>
          </a:xfrm>
        </p:spPr>
        <p:txBody>
          <a:bodyPr>
            <a:normAutofit fontScale="70000" lnSpcReduction="20000"/>
          </a:bodyPr>
          <a:lstStyle/>
          <a:p>
            <a:pPr>
              <a:buFontTx/>
              <a:buChar char="•"/>
            </a:pPr>
            <a:r>
              <a:rPr lang="en-US" altLang="ko-KR" dirty="0" smtClean="0"/>
              <a:t> </a:t>
            </a:r>
            <a:r>
              <a:rPr lang="en-US" altLang="ko-KR" dirty="0" smtClean="0">
                <a:latin typeface="Times New Roman" pitchFamily="18" charset="0"/>
              </a:rPr>
              <a:t>Bypass</a:t>
            </a:r>
          </a:p>
          <a:p>
            <a:pPr>
              <a:buFontTx/>
              <a:buChar char="•"/>
            </a:pPr>
            <a:endParaRPr lang="en-US" altLang="ko-KR" dirty="0" smtClean="0">
              <a:latin typeface="Times New Roman" pitchFamily="18" charset="0"/>
            </a:endParaRPr>
          </a:p>
          <a:p>
            <a:pPr>
              <a:buFontTx/>
              <a:buChar char="•"/>
            </a:pPr>
            <a:r>
              <a:rPr lang="en-US" altLang="ko-KR" dirty="0" smtClean="0">
                <a:latin typeface="Times New Roman" pitchFamily="18" charset="0"/>
              </a:rPr>
              <a:t> Interposition graft</a:t>
            </a:r>
          </a:p>
          <a:p>
            <a:pPr>
              <a:buFontTx/>
              <a:buChar char="•"/>
            </a:pPr>
            <a:endParaRPr lang="en-US" altLang="ko-KR" dirty="0" smtClean="0">
              <a:latin typeface="Times New Roman" pitchFamily="18" charset="0"/>
            </a:endParaRPr>
          </a:p>
          <a:p>
            <a:pPr>
              <a:buFontTx/>
              <a:buChar char="•"/>
            </a:pPr>
            <a:r>
              <a:rPr lang="en-US" altLang="ko-KR" dirty="0" smtClean="0">
                <a:latin typeface="Times New Roman" pitchFamily="18" charset="0"/>
              </a:rPr>
              <a:t> </a:t>
            </a:r>
            <a:r>
              <a:rPr lang="en-US" altLang="ko-KR" dirty="0" err="1" smtClean="0">
                <a:latin typeface="Times New Roman" pitchFamily="18" charset="0"/>
              </a:rPr>
              <a:t>Endarterectomy</a:t>
            </a:r>
            <a:endParaRPr lang="en-US" altLang="ko-KR" dirty="0" smtClean="0">
              <a:latin typeface="Times New Roman" pitchFamily="18" charset="0"/>
            </a:endParaRPr>
          </a:p>
          <a:p>
            <a:pPr>
              <a:buFontTx/>
              <a:buChar char="•"/>
            </a:pPr>
            <a:endParaRPr lang="en-US" altLang="ko-KR" dirty="0" smtClean="0">
              <a:latin typeface="Times New Roman" pitchFamily="18" charset="0"/>
            </a:endParaRPr>
          </a:p>
          <a:p>
            <a:pPr>
              <a:buFontTx/>
              <a:buChar char="•"/>
            </a:pPr>
            <a:r>
              <a:rPr lang="en-US" altLang="ko-KR" dirty="0" smtClean="0">
                <a:latin typeface="Times New Roman" pitchFamily="18" charset="0"/>
              </a:rPr>
              <a:t> Patch angioplasty</a:t>
            </a:r>
          </a:p>
          <a:p>
            <a:pPr>
              <a:buFontTx/>
              <a:buChar char="•"/>
            </a:pPr>
            <a:endParaRPr lang="en-US" altLang="ko-KR" dirty="0" smtClean="0">
              <a:latin typeface="Times New Roman" pitchFamily="18" charset="0"/>
            </a:endParaRPr>
          </a:p>
          <a:p>
            <a:pPr>
              <a:buFontTx/>
              <a:buChar char="•"/>
            </a:pPr>
            <a:r>
              <a:rPr lang="en-US" altLang="ko-KR" dirty="0" smtClean="0">
                <a:latin typeface="Times New Roman" pitchFamily="18" charset="0"/>
              </a:rPr>
              <a:t> </a:t>
            </a:r>
            <a:r>
              <a:rPr lang="en-US" altLang="ko-KR" dirty="0" err="1" smtClean="0">
                <a:latin typeface="Times New Roman" pitchFamily="18" charset="0"/>
              </a:rPr>
              <a:t>Thrombectomy</a:t>
            </a:r>
            <a:endParaRPr lang="en-US" altLang="ko-KR" dirty="0" smtClean="0">
              <a:latin typeface="Times New Roman" pitchFamily="18" charset="0"/>
            </a:endParaRPr>
          </a:p>
          <a:p>
            <a:pPr lvl="1">
              <a:buFontTx/>
              <a:buChar char="•"/>
            </a:pPr>
            <a:r>
              <a:rPr lang="en-US" altLang="ko-KR" dirty="0" smtClean="0">
                <a:latin typeface="Times New Roman" pitchFamily="18" charset="0"/>
              </a:rPr>
              <a:t> mechanical</a:t>
            </a:r>
          </a:p>
          <a:p>
            <a:pPr lvl="1">
              <a:buFontTx/>
              <a:buChar char="•"/>
            </a:pPr>
            <a:r>
              <a:rPr lang="en-US" altLang="ko-KR" dirty="0" smtClean="0">
                <a:latin typeface="Times New Roman" pitchFamily="18" charset="0"/>
              </a:rPr>
              <a:t> pharmacologic</a:t>
            </a:r>
          </a:p>
          <a:p>
            <a:pPr lvl="1">
              <a:buFontTx/>
              <a:buChar char="•"/>
            </a:pPr>
            <a:endParaRPr lang="en-US" altLang="ko-KR" dirty="0" smtClean="0">
              <a:latin typeface="Times New Roman" pitchFamily="18" charset="0"/>
            </a:endParaRPr>
          </a:p>
          <a:p>
            <a:pPr>
              <a:buFontTx/>
              <a:buChar char="•"/>
            </a:pPr>
            <a:r>
              <a:rPr lang="en-US" altLang="ko-KR" dirty="0" smtClean="0">
                <a:latin typeface="Times New Roman" pitchFamily="18" charset="0"/>
              </a:rPr>
              <a:t> </a:t>
            </a:r>
            <a:r>
              <a:rPr lang="en-US" altLang="ko-KR" dirty="0" err="1" smtClean="0">
                <a:latin typeface="Times New Roman" pitchFamily="18" charset="0"/>
              </a:rPr>
              <a:t>Embolectomy</a:t>
            </a:r>
            <a:endParaRPr lang="en-US" altLang="ko-KR" dirty="0" smtClean="0">
              <a:latin typeface="Times New Roman" pitchFamily="18" charset="0"/>
            </a:endParaRPr>
          </a:p>
          <a:p>
            <a:endParaRPr lang="ko-KR" altLang="en-US" dirty="0"/>
          </a:p>
        </p:txBody>
      </p:sp>
      <p:sp>
        <p:nvSpPr>
          <p:cNvPr id="4" name="TextBox 3"/>
          <p:cNvSpPr txBox="1"/>
          <p:nvPr/>
        </p:nvSpPr>
        <p:spPr>
          <a:xfrm>
            <a:off x="5652120" y="6381328"/>
            <a:ext cx="3240360" cy="369332"/>
          </a:xfrm>
          <a:prstGeom prst="rect">
            <a:avLst/>
          </a:prstGeom>
          <a:noFill/>
        </p:spPr>
        <p:txBody>
          <a:bodyPr wrap="square" rtlCol="0">
            <a:spAutoFit/>
          </a:bodyPr>
          <a:lstStyle/>
          <a:p>
            <a:r>
              <a:rPr lang="en-US" altLang="ko-KR" dirty="0" smtClean="0"/>
              <a:t>By </a:t>
            </a:r>
            <a:r>
              <a:rPr lang="en-US" altLang="ko-KR" dirty="0" err="1" smtClean="0"/>
              <a:t>Courtery</a:t>
            </a:r>
            <a:r>
              <a:rPr lang="en-US" altLang="ko-KR" dirty="0" smtClean="0"/>
              <a:t> of Prof. WY Kim</a:t>
            </a:r>
            <a:endParaRPr lang="ko-KR" altLang="en-US" dirty="0"/>
          </a:p>
        </p:txBody>
      </p:sp>
      <p:sp>
        <p:nvSpPr>
          <p:cNvPr id="5" name="Freeform 6"/>
          <p:cNvSpPr>
            <a:spLocks/>
          </p:cNvSpPr>
          <p:nvPr/>
        </p:nvSpPr>
        <p:spPr bwMode="auto">
          <a:xfrm>
            <a:off x="5057775" y="1341438"/>
            <a:ext cx="393700" cy="3743325"/>
          </a:xfrm>
          <a:custGeom>
            <a:avLst/>
            <a:gdLst/>
            <a:ahLst/>
            <a:cxnLst>
              <a:cxn ang="0">
                <a:pos x="56" y="45"/>
              </a:cxn>
              <a:cxn ang="0">
                <a:pos x="184" y="277"/>
              </a:cxn>
              <a:cxn ang="0">
                <a:pos x="56" y="45"/>
              </a:cxn>
            </a:cxnLst>
            <a:rect l="0" t="0" r="r" b="b"/>
            <a:pathLst>
              <a:path w="248" h="297">
                <a:moveTo>
                  <a:pt x="56" y="45"/>
                </a:moveTo>
                <a:cubicBezTo>
                  <a:pt x="65" y="297"/>
                  <a:pt x="0" y="292"/>
                  <a:pt x="184" y="277"/>
                </a:cubicBezTo>
                <a:cubicBezTo>
                  <a:pt x="166" y="0"/>
                  <a:pt x="248" y="31"/>
                  <a:pt x="56" y="45"/>
                </a:cubicBezTo>
                <a:close/>
              </a:path>
            </a:pathLst>
          </a:custGeom>
          <a:solidFill>
            <a:srgbClr val="FF3300"/>
          </a:solidFill>
          <a:ln w="9525">
            <a:solidFill>
              <a:schemeClr val="tx1"/>
            </a:solidFill>
            <a:round/>
            <a:headEnd/>
            <a:tailEnd/>
          </a:ln>
          <a:effectLst/>
        </p:spPr>
        <p:txBody>
          <a:bodyPr/>
          <a:lstStyle/>
          <a:p>
            <a:endParaRPr lang="ko-KR" altLang="en-US"/>
          </a:p>
        </p:txBody>
      </p:sp>
      <p:sp>
        <p:nvSpPr>
          <p:cNvPr id="6" name="Freeform 8"/>
          <p:cNvSpPr>
            <a:spLocks/>
          </p:cNvSpPr>
          <p:nvPr/>
        </p:nvSpPr>
        <p:spPr bwMode="auto">
          <a:xfrm>
            <a:off x="5292725" y="2133600"/>
            <a:ext cx="554038" cy="2357438"/>
          </a:xfrm>
          <a:custGeom>
            <a:avLst/>
            <a:gdLst/>
            <a:ahLst/>
            <a:cxnLst>
              <a:cxn ang="0">
                <a:pos x="31" y="73"/>
              </a:cxn>
              <a:cxn ang="0">
                <a:pos x="95" y="137"/>
              </a:cxn>
              <a:cxn ang="0">
                <a:pos x="143" y="185"/>
              </a:cxn>
              <a:cxn ang="0">
                <a:pos x="151" y="609"/>
              </a:cxn>
              <a:cxn ang="0">
                <a:pos x="143" y="777"/>
              </a:cxn>
              <a:cxn ang="0">
                <a:pos x="95" y="849"/>
              </a:cxn>
              <a:cxn ang="0">
                <a:pos x="23" y="961"/>
              </a:cxn>
              <a:cxn ang="0">
                <a:pos x="23" y="1065"/>
              </a:cxn>
              <a:cxn ang="0">
                <a:pos x="71" y="1057"/>
              </a:cxn>
              <a:cxn ang="0">
                <a:pos x="127" y="993"/>
              </a:cxn>
              <a:cxn ang="0">
                <a:pos x="167" y="921"/>
              </a:cxn>
              <a:cxn ang="0">
                <a:pos x="183" y="873"/>
              </a:cxn>
              <a:cxn ang="0">
                <a:pos x="223" y="825"/>
              </a:cxn>
              <a:cxn ang="0">
                <a:pos x="263" y="729"/>
              </a:cxn>
              <a:cxn ang="0">
                <a:pos x="215" y="145"/>
              </a:cxn>
              <a:cxn ang="0">
                <a:pos x="63" y="17"/>
              </a:cxn>
              <a:cxn ang="0">
                <a:pos x="31" y="1"/>
              </a:cxn>
              <a:cxn ang="0">
                <a:pos x="31" y="73"/>
              </a:cxn>
            </a:cxnLst>
            <a:rect l="0" t="0" r="r" b="b"/>
            <a:pathLst>
              <a:path w="349" h="1077">
                <a:moveTo>
                  <a:pt x="31" y="73"/>
                </a:moveTo>
                <a:cubicBezTo>
                  <a:pt x="54" y="96"/>
                  <a:pt x="74" y="113"/>
                  <a:pt x="95" y="137"/>
                </a:cubicBezTo>
                <a:cubicBezTo>
                  <a:pt x="110" y="154"/>
                  <a:pt x="143" y="185"/>
                  <a:pt x="143" y="185"/>
                </a:cubicBezTo>
                <a:cubicBezTo>
                  <a:pt x="199" y="352"/>
                  <a:pt x="159" y="216"/>
                  <a:pt x="151" y="609"/>
                </a:cubicBezTo>
                <a:cubicBezTo>
                  <a:pt x="168" y="661"/>
                  <a:pt x="170" y="728"/>
                  <a:pt x="143" y="777"/>
                </a:cubicBezTo>
                <a:cubicBezTo>
                  <a:pt x="129" y="802"/>
                  <a:pt x="104" y="822"/>
                  <a:pt x="95" y="849"/>
                </a:cubicBezTo>
                <a:cubicBezTo>
                  <a:pt x="79" y="896"/>
                  <a:pt x="66" y="933"/>
                  <a:pt x="23" y="961"/>
                </a:cubicBezTo>
                <a:cubicBezTo>
                  <a:pt x="16" y="991"/>
                  <a:pt x="0" y="1038"/>
                  <a:pt x="23" y="1065"/>
                </a:cubicBezTo>
                <a:cubicBezTo>
                  <a:pt x="34" y="1077"/>
                  <a:pt x="55" y="1060"/>
                  <a:pt x="71" y="1057"/>
                </a:cubicBezTo>
                <a:cubicBezTo>
                  <a:pt x="100" y="1038"/>
                  <a:pt x="102" y="1018"/>
                  <a:pt x="127" y="993"/>
                </a:cubicBezTo>
                <a:cubicBezTo>
                  <a:pt x="141" y="951"/>
                  <a:pt x="130" y="976"/>
                  <a:pt x="167" y="921"/>
                </a:cubicBezTo>
                <a:cubicBezTo>
                  <a:pt x="176" y="907"/>
                  <a:pt x="178" y="889"/>
                  <a:pt x="183" y="873"/>
                </a:cubicBezTo>
                <a:cubicBezTo>
                  <a:pt x="190" y="853"/>
                  <a:pt x="215" y="844"/>
                  <a:pt x="223" y="825"/>
                </a:cubicBezTo>
                <a:cubicBezTo>
                  <a:pt x="236" y="796"/>
                  <a:pt x="253" y="759"/>
                  <a:pt x="263" y="729"/>
                </a:cubicBezTo>
                <a:cubicBezTo>
                  <a:pt x="262" y="690"/>
                  <a:pt x="349" y="279"/>
                  <a:pt x="215" y="145"/>
                </a:cubicBezTo>
                <a:cubicBezTo>
                  <a:pt x="200" y="99"/>
                  <a:pt x="107" y="28"/>
                  <a:pt x="63" y="17"/>
                </a:cubicBezTo>
                <a:cubicBezTo>
                  <a:pt x="37" y="0"/>
                  <a:pt x="49" y="1"/>
                  <a:pt x="31" y="1"/>
                </a:cubicBezTo>
                <a:cubicBezTo>
                  <a:pt x="23" y="85"/>
                  <a:pt x="4" y="100"/>
                  <a:pt x="31" y="73"/>
                </a:cubicBezTo>
                <a:close/>
              </a:path>
            </a:pathLst>
          </a:custGeom>
          <a:solidFill>
            <a:schemeClr val="accent2"/>
          </a:solidFill>
          <a:ln w="9525">
            <a:solidFill>
              <a:schemeClr val="tx1"/>
            </a:solidFill>
            <a:round/>
            <a:headEnd/>
            <a:tailEnd/>
          </a:ln>
          <a:effectLst/>
        </p:spPr>
        <p:txBody>
          <a:bodyPr/>
          <a:lstStyle/>
          <a:p>
            <a:endParaRPr lang="ko-KR" altLang="en-US"/>
          </a:p>
        </p:txBody>
      </p:sp>
      <p:sp>
        <p:nvSpPr>
          <p:cNvPr id="7" name="Freeform 9"/>
          <p:cNvSpPr>
            <a:spLocks/>
          </p:cNvSpPr>
          <p:nvPr/>
        </p:nvSpPr>
        <p:spPr bwMode="auto">
          <a:xfrm>
            <a:off x="7092950" y="1773238"/>
            <a:ext cx="393700" cy="874712"/>
          </a:xfrm>
          <a:custGeom>
            <a:avLst/>
            <a:gdLst/>
            <a:ahLst/>
            <a:cxnLst>
              <a:cxn ang="0">
                <a:pos x="56" y="45"/>
              </a:cxn>
              <a:cxn ang="0">
                <a:pos x="184" y="277"/>
              </a:cxn>
              <a:cxn ang="0">
                <a:pos x="56" y="45"/>
              </a:cxn>
            </a:cxnLst>
            <a:rect l="0" t="0" r="r" b="b"/>
            <a:pathLst>
              <a:path w="248" h="297">
                <a:moveTo>
                  <a:pt x="56" y="45"/>
                </a:moveTo>
                <a:cubicBezTo>
                  <a:pt x="65" y="297"/>
                  <a:pt x="0" y="292"/>
                  <a:pt x="184" y="277"/>
                </a:cubicBezTo>
                <a:cubicBezTo>
                  <a:pt x="166" y="0"/>
                  <a:pt x="248" y="31"/>
                  <a:pt x="56" y="45"/>
                </a:cubicBezTo>
                <a:close/>
              </a:path>
            </a:pathLst>
          </a:custGeom>
          <a:solidFill>
            <a:srgbClr val="FF3300"/>
          </a:solidFill>
          <a:ln w="9525">
            <a:solidFill>
              <a:schemeClr val="tx1"/>
            </a:solidFill>
            <a:round/>
            <a:headEnd/>
            <a:tailEnd/>
          </a:ln>
          <a:effectLst/>
        </p:spPr>
        <p:txBody>
          <a:bodyPr/>
          <a:lstStyle/>
          <a:p>
            <a:endParaRPr lang="ko-KR" altLang="en-US"/>
          </a:p>
        </p:txBody>
      </p:sp>
      <p:sp>
        <p:nvSpPr>
          <p:cNvPr id="8" name="Rectangle 10"/>
          <p:cNvSpPr>
            <a:spLocks noChangeArrowheads="1"/>
          </p:cNvSpPr>
          <p:nvPr/>
        </p:nvSpPr>
        <p:spPr bwMode="auto">
          <a:xfrm>
            <a:off x="7204075" y="3357563"/>
            <a:ext cx="142875" cy="1584325"/>
          </a:xfrm>
          <a:prstGeom prst="rect">
            <a:avLst/>
          </a:prstGeom>
          <a:solidFill>
            <a:srgbClr val="FF3300"/>
          </a:solidFill>
          <a:ln w="9525">
            <a:solidFill>
              <a:schemeClr val="tx1"/>
            </a:solidFill>
            <a:miter lim="800000"/>
            <a:headEnd/>
            <a:tailEnd/>
          </a:ln>
          <a:effectLst/>
        </p:spPr>
        <p:txBody>
          <a:bodyPr wrap="none" anchor="ctr"/>
          <a:lstStyle/>
          <a:p>
            <a:endParaRPr lang="ko-KR" altLang="en-US"/>
          </a:p>
        </p:txBody>
      </p:sp>
      <p:sp>
        <p:nvSpPr>
          <p:cNvPr id="9" name="Rectangle 11"/>
          <p:cNvSpPr>
            <a:spLocks noChangeArrowheads="1"/>
          </p:cNvSpPr>
          <p:nvPr/>
        </p:nvSpPr>
        <p:spPr bwMode="auto">
          <a:xfrm>
            <a:off x="7165975" y="2565400"/>
            <a:ext cx="215900" cy="792163"/>
          </a:xfrm>
          <a:prstGeom prst="rect">
            <a:avLst/>
          </a:prstGeom>
          <a:solidFill>
            <a:schemeClr val="tx2"/>
          </a:solidFill>
          <a:ln w="9525">
            <a:solidFill>
              <a:schemeClr val="tx1"/>
            </a:solidFill>
            <a:miter lim="800000"/>
            <a:headEnd/>
            <a:tailEnd/>
          </a:ln>
          <a:effectLst/>
        </p:spPr>
        <p:txBody>
          <a:bodyPr wrap="none" anchor="ctr"/>
          <a:lstStyle/>
          <a:p>
            <a:endParaRPr lang="ko-KR" altLang="en-US"/>
          </a:p>
        </p:txBody>
      </p:sp>
      <p:sp>
        <p:nvSpPr>
          <p:cNvPr id="10" name="Oval 13"/>
          <p:cNvSpPr>
            <a:spLocks noChangeArrowheads="1"/>
          </p:cNvSpPr>
          <p:nvPr/>
        </p:nvSpPr>
        <p:spPr bwMode="auto">
          <a:xfrm>
            <a:off x="5148263" y="2492375"/>
            <a:ext cx="215900" cy="1296988"/>
          </a:xfrm>
          <a:prstGeom prst="ellipse">
            <a:avLst/>
          </a:prstGeom>
          <a:solidFill>
            <a:srgbClr val="000000"/>
          </a:solidFill>
          <a:ln w="9525">
            <a:solidFill>
              <a:schemeClr val="tx1"/>
            </a:solidFill>
            <a:round/>
            <a:headEnd/>
            <a:tailEnd/>
          </a:ln>
          <a:effectLst/>
        </p:spPr>
        <p:txBody>
          <a:bodyPr wrap="none" anchor="ctr"/>
          <a:lstStyle/>
          <a:p>
            <a:endParaRPr lang="ko-KR" altLang="en-US"/>
          </a:p>
        </p:txBody>
      </p:sp>
      <p:sp>
        <p:nvSpPr>
          <p:cNvPr id="11" name="Text Box 15"/>
          <p:cNvSpPr txBox="1">
            <a:spLocks noChangeArrowheads="1"/>
          </p:cNvSpPr>
          <p:nvPr/>
        </p:nvSpPr>
        <p:spPr bwMode="auto">
          <a:xfrm>
            <a:off x="4479925" y="5013325"/>
            <a:ext cx="1219200" cy="457200"/>
          </a:xfrm>
          <a:prstGeom prst="rect">
            <a:avLst/>
          </a:prstGeom>
          <a:noFill/>
          <a:ln w="9525">
            <a:noFill/>
            <a:miter lim="800000"/>
            <a:headEnd/>
            <a:tailEnd/>
          </a:ln>
          <a:effectLst/>
        </p:spPr>
        <p:txBody>
          <a:bodyPr wrap="none">
            <a:spAutoFit/>
          </a:bodyPr>
          <a:lstStyle/>
          <a:p>
            <a:r>
              <a:rPr lang="en-US" altLang="ko-KR"/>
              <a:t>Bypass</a:t>
            </a:r>
          </a:p>
        </p:txBody>
      </p:sp>
      <p:sp>
        <p:nvSpPr>
          <p:cNvPr id="12" name="Text Box 16"/>
          <p:cNvSpPr txBox="1">
            <a:spLocks noChangeArrowheads="1"/>
          </p:cNvSpPr>
          <p:nvPr/>
        </p:nvSpPr>
        <p:spPr bwMode="auto">
          <a:xfrm>
            <a:off x="6589713" y="5013325"/>
            <a:ext cx="1943100" cy="822325"/>
          </a:xfrm>
          <a:prstGeom prst="rect">
            <a:avLst/>
          </a:prstGeom>
          <a:noFill/>
          <a:ln w="9525">
            <a:noFill/>
            <a:miter lim="800000"/>
            <a:headEnd/>
            <a:tailEnd/>
          </a:ln>
          <a:effectLst/>
        </p:spPr>
        <p:txBody>
          <a:bodyPr wrap="none">
            <a:spAutoFit/>
          </a:bodyPr>
          <a:lstStyle/>
          <a:p>
            <a:r>
              <a:rPr lang="en-US" altLang="ko-KR"/>
              <a:t>Interposition</a:t>
            </a:r>
          </a:p>
          <a:p>
            <a:r>
              <a:rPr lang="en-US" altLang="ko-KR"/>
              <a:t>graft</a:t>
            </a:r>
          </a:p>
        </p:txBody>
      </p:sp>
      <p:sp>
        <p:nvSpPr>
          <p:cNvPr id="13" name="바닥글 개체 틀 12"/>
          <p:cNvSpPr>
            <a:spLocks noGrp="1"/>
          </p:cNvSpPr>
          <p:nvPr>
            <p:ph type="ftr" sz="quarter" idx="11"/>
          </p:nvPr>
        </p:nvSpPr>
        <p:spPr>
          <a:xfrm>
            <a:off x="251520" y="6356350"/>
            <a:ext cx="2895600" cy="365125"/>
          </a:xfrm>
        </p:spPr>
        <p:txBody>
          <a:bodyPr/>
          <a:lstStyle/>
          <a:p>
            <a:r>
              <a:rPr lang="en-US" altLang="ko-KR" dirty="0" smtClean="0"/>
              <a:t>2012</a:t>
            </a:r>
            <a:r>
              <a:rPr lang="ko-KR" altLang="en-US" dirty="0" smtClean="0"/>
              <a:t>년 제 </a:t>
            </a:r>
            <a:r>
              <a:rPr lang="en-US" altLang="ko-KR" dirty="0" smtClean="0"/>
              <a:t>5</a:t>
            </a:r>
            <a:r>
              <a:rPr lang="ko-KR" altLang="en-US" dirty="0" smtClean="0"/>
              <a:t>차 전공의 학술세미나</a:t>
            </a:r>
            <a:endParaRPr lang="ko-KR" altLang="en-US"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smtClean="0"/>
              <a:t>Comparison of arterial reconstructive techniques</a:t>
            </a:r>
            <a:endParaRPr lang="ko-KR" altLang="en-US" dirty="0"/>
          </a:p>
        </p:txBody>
      </p:sp>
      <p:sp>
        <p:nvSpPr>
          <p:cNvPr id="5" name="Text Box 3"/>
          <p:cNvSpPr txBox="1">
            <a:spLocks noChangeArrowheads="1"/>
          </p:cNvSpPr>
          <p:nvPr/>
        </p:nvSpPr>
        <p:spPr bwMode="auto">
          <a:xfrm>
            <a:off x="661988" y="1543322"/>
            <a:ext cx="1733550" cy="4656138"/>
          </a:xfrm>
          <a:prstGeom prst="rect">
            <a:avLst/>
          </a:prstGeom>
          <a:noFill/>
          <a:ln w="9525">
            <a:noFill/>
            <a:miter lim="800000"/>
            <a:headEnd/>
            <a:tailEnd/>
          </a:ln>
          <a:effectLst/>
        </p:spPr>
        <p:txBody>
          <a:bodyPr wrap="none">
            <a:spAutoFit/>
          </a:bodyPr>
          <a:lstStyle/>
          <a:p>
            <a:endParaRPr lang="en-US" altLang="ko-KR">
              <a:solidFill>
                <a:srgbClr val="000000"/>
              </a:solidFill>
              <a:latin typeface="Times New Roman" pitchFamily="18" charset="0"/>
              <a:ea typeface="바탕" pitchFamily="18" charset="-127"/>
            </a:endParaRPr>
          </a:p>
          <a:p>
            <a:endParaRPr lang="en-US" altLang="ko-KR" sz="1200">
              <a:solidFill>
                <a:srgbClr val="000000"/>
              </a:solidFill>
              <a:latin typeface="Times New Roman" pitchFamily="18" charset="0"/>
              <a:ea typeface="바탕" pitchFamily="18" charset="-127"/>
            </a:endParaRPr>
          </a:p>
          <a:p>
            <a:r>
              <a:rPr lang="en-US" altLang="ko-KR">
                <a:solidFill>
                  <a:srgbClr val="000000"/>
                </a:solidFill>
                <a:latin typeface="Times New Roman" pitchFamily="18" charset="0"/>
                <a:ea typeface="바탕" pitchFamily="18" charset="-127"/>
              </a:rPr>
              <a:t>Stenosis </a:t>
            </a:r>
            <a:r>
              <a:rPr lang="en-US" altLang="ko-KR" i="1">
                <a:solidFill>
                  <a:srgbClr val="000000"/>
                </a:solidFill>
                <a:latin typeface="Times New Roman" pitchFamily="18" charset="0"/>
                <a:ea typeface="바탕" pitchFamily="18" charset="-127"/>
              </a:rPr>
              <a:t>Vs</a:t>
            </a:r>
            <a:r>
              <a:rPr lang="en-US" altLang="ko-KR">
                <a:solidFill>
                  <a:srgbClr val="000000"/>
                </a:solidFill>
                <a:latin typeface="Times New Roman" pitchFamily="18" charset="0"/>
                <a:ea typeface="바탕" pitchFamily="18" charset="-127"/>
              </a:rPr>
              <a:t>. </a:t>
            </a:r>
          </a:p>
          <a:p>
            <a:r>
              <a:rPr lang="en-US" altLang="ko-KR">
                <a:solidFill>
                  <a:srgbClr val="000000"/>
                </a:solidFill>
                <a:latin typeface="Times New Roman" pitchFamily="18" charset="0"/>
                <a:ea typeface="바탕" pitchFamily="18" charset="-127"/>
              </a:rPr>
              <a:t>Occlusion</a:t>
            </a:r>
          </a:p>
          <a:p>
            <a:endParaRPr lang="en-US" altLang="ko-KR">
              <a:solidFill>
                <a:srgbClr val="000000"/>
              </a:solidFill>
              <a:latin typeface="Times New Roman" pitchFamily="18" charset="0"/>
              <a:ea typeface="바탕" pitchFamily="18" charset="-127"/>
            </a:endParaRPr>
          </a:p>
          <a:p>
            <a:r>
              <a:rPr lang="en-US" altLang="ko-KR">
                <a:solidFill>
                  <a:srgbClr val="000000"/>
                </a:solidFill>
                <a:latin typeface="Times New Roman" pitchFamily="18" charset="0"/>
                <a:ea typeface="바탕" pitchFamily="18" charset="-127"/>
              </a:rPr>
              <a:t>Length of </a:t>
            </a:r>
          </a:p>
          <a:p>
            <a:r>
              <a:rPr lang="en-US" altLang="ko-KR">
                <a:solidFill>
                  <a:srgbClr val="000000"/>
                </a:solidFill>
                <a:latin typeface="Times New Roman" pitchFamily="18" charset="0"/>
                <a:ea typeface="바탕" pitchFamily="18" charset="-127"/>
              </a:rPr>
              <a:t>   lesion</a:t>
            </a:r>
          </a:p>
          <a:p>
            <a:endParaRPr lang="en-US" altLang="ko-KR">
              <a:solidFill>
                <a:srgbClr val="000000"/>
              </a:solidFill>
              <a:latin typeface="Times New Roman" pitchFamily="18" charset="0"/>
              <a:ea typeface="바탕" pitchFamily="18" charset="-127"/>
            </a:endParaRPr>
          </a:p>
          <a:p>
            <a:r>
              <a:rPr lang="en-US" altLang="ko-KR">
                <a:solidFill>
                  <a:srgbClr val="000000"/>
                </a:solidFill>
                <a:latin typeface="Times New Roman" pitchFamily="18" charset="0"/>
                <a:ea typeface="바탕" pitchFamily="18" charset="-127"/>
              </a:rPr>
              <a:t>Vessel</a:t>
            </a:r>
          </a:p>
          <a:p>
            <a:r>
              <a:rPr lang="en-US" altLang="ko-KR">
                <a:solidFill>
                  <a:srgbClr val="000000"/>
                </a:solidFill>
                <a:latin typeface="Times New Roman" pitchFamily="18" charset="0"/>
                <a:ea typeface="바탕" pitchFamily="18" charset="-127"/>
              </a:rPr>
              <a:t>   caliber</a:t>
            </a:r>
          </a:p>
          <a:p>
            <a:endParaRPr lang="en-US" altLang="ko-KR">
              <a:solidFill>
                <a:srgbClr val="000000"/>
              </a:solidFill>
              <a:latin typeface="Times New Roman" pitchFamily="18" charset="0"/>
              <a:ea typeface="바탕" pitchFamily="18" charset="-127"/>
            </a:endParaRPr>
          </a:p>
          <a:p>
            <a:r>
              <a:rPr lang="en-US" altLang="ko-KR">
                <a:solidFill>
                  <a:srgbClr val="000000"/>
                </a:solidFill>
                <a:latin typeface="Times New Roman" pitchFamily="18" charset="0"/>
                <a:ea typeface="바탕" pitchFamily="18" charset="-127"/>
              </a:rPr>
              <a:t>Suitable</a:t>
            </a:r>
          </a:p>
          <a:p>
            <a:r>
              <a:rPr lang="en-US" altLang="ko-KR">
                <a:solidFill>
                  <a:srgbClr val="000000"/>
                </a:solidFill>
                <a:latin typeface="Times New Roman" pitchFamily="18" charset="0"/>
                <a:ea typeface="바탕" pitchFamily="18" charset="-127"/>
              </a:rPr>
              <a:t>   site</a:t>
            </a:r>
          </a:p>
        </p:txBody>
      </p:sp>
      <p:sp>
        <p:nvSpPr>
          <p:cNvPr id="6" name="Line 4"/>
          <p:cNvSpPr>
            <a:spLocks noChangeShapeType="1"/>
          </p:cNvSpPr>
          <p:nvPr/>
        </p:nvSpPr>
        <p:spPr bwMode="auto">
          <a:xfrm>
            <a:off x="495300" y="1988840"/>
            <a:ext cx="8343900" cy="0"/>
          </a:xfrm>
          <a:prstGeom prst="line">
            <a:avLst/>
          </a:prstGeom>
          <a:noFill/>
          <a:ln w="9525">
            <a:solidFill>
              <a:schemeClr val="tx1"/>
            </a:solidFill>
            <a:miter lim="800000"/>
            <a:headEnd/>
            <a:tailEnd/>
          </a:ln>
          <a:effectLst/>
        </p:spPr>
        <p:txBody>
          <a:bodyPr wrap="none"/>
          <a:lstStyle/>
          <a:p>
            <a:endParaRPr lang="ko-KR" altLang="en-US"/>
          </a:p>
        </p:txBody>
      </p:sp>
      <p:sp>
        <p:nvSpPr>
          <p:cNvPr id="7" name="Text Box 5"/>
          <p:cNvSpPr txBox="1">
            <a:spLocks noChangeArrowheads="1"/>
          </p:cNvSpPr>
          <p:nvPr/>
        </p:nvSpPr>
        <p:spPr bwMode="auto">
          <a:xfrm>
            <a:off x="4139952" y="1556792"/>
            <a:ext cx="1209675" cy="4291012"/>
          </a:xfrm>
          <a:prstGeom prst="rect">
            <a:avLst/>
          </a:prstGeom>
          <a:noFill/>
          <a:ln w="9525">
            <a:noFill/>
            <a:miter lim="800000"/>
            <a:headEnd/>
            <a:tailEnd/>
          </a:ln>
          <a:effectLst/>
        </p:spPr>
        <p:txBody>
          <a:bodyPr wrap="none">
            <a:spAutoFit/>
          </a:bodyPr>
          <a:lstStyle/>
          <a:p>
            <a:r>
              <a:rPr lang="en-US" altLang="ko-KR" dirty="0">
                <a:solidFill>
                  <a:srgbClr val="000000"/>
                </a:solidFill>
                <a:latin typeface="Times New Roman" pitchFamily="18" charset="0"/>
                <a:ea typeface="바탕" pitchFamily="18" charset="-127"/>
              </a:rPr>
              <a:t>Bypass</a:t>
            </a:r>
          </a:p>
          <a:p>
            <a:endParaRPr lang="en-US" altLang="ko-KR" sz="1200" dirty="0">
              <a:solidFill>
                <a:srgbClr val="000000"/>
              </a:solidFill>
              <a:latin typeface="Times New Roman" pitchFamily="18" charset="0"/>
              <a:ea typeface="바탕" pitchFamily="18" charset="-127"/>
            </a:endParaRPr>
          </a:p>
          <a:p>
            <a:r>
              <a:rPr lang="en-US" altLang="ko-KR" dirty="0">
                <a:solidFill>
                  <a:srgbClr val="000000"/>
                </a:solidFill>
                <a:latin typeface="Times New Roman" pitchFamily="18" charset="0"/>
                <a:ea typeface="바탕" pitchFamily="18" charset="-127"/>
              </a:rPr>
              <a:t>Either</a:t>
            </a:r>
          </a:p>
          <a:p>
            <a:endParaRPr lang="en-US" altLang="ko-KR" dirty="0">
              <a:solidFill>
                <a:srgbClr val="000000"/>
              </a:solidFill>
              <a:latin typeface="Times New Roman" pitchFamily="18" charset="0"/>
              <a:ea typeface="바탕" pitchFamily="18" charset="-127"/>
            </a:endParaRPr>
          </a:p>
          <a:p>
            <a:endParaRPr lang="en-US" altLang="ko-KR" dirty="0">
              <a:solidFill>
                <a:srgbClr val="000000"/>
              </a:solidFill>
              <a:latin typeface="Times New Roman" pitchFamily="18" charset="0"/>
              <a:ea typeface="바탕" pitchFamily="18" charset="-127"/>
            </a:endParaRPr>
          </a:p>
          <a:p>
            <a:r>
              <a:rPr lang="en-US" altLang="ko-KR" dirty="0">
                <a:solidFill>
                  <a:srgbClr val="000000"/>
                </a:solidFill>
                <a:latin typeface="Times New Roman" pitchFamily="18" charset="0"/>
                <a:ea typeface="바탕" pitchFamily="18" charset="-127"/>
              </a:rPr>
              <a:t>Not a</a:t>
            </a:r>
          </a:p>
          <a:p>
            <a:r>
              <a:rPr lang="en-US" altLang="ko-KR" dirty="0">
                <a:solidFill>
                  <a:srgbClr val="000000"/>
                </a:solidFill>
                <a:latin typeface="Times New Roman" pitchFamily="18" charset="0"/>
                <a:ea typeface="바탕" pitchFamily="18" charset="-127"/>
              </a:rPr>
              <a:t>Factor</a:t>
            </a:r>
          </a:p>
          <a:p>
            <a:endParaRPr lang="en-US" altLang="ko-KR" dirty="0">
              <a:solidFill>
                <a:srgbClr val="000000"/>
              </a:solidFill>
              <a:latin typeface="Times New Roman" pitchFamily="18" charset="0"/>
              <a:ea typeface="바탕" pitchFamily="18" charset="-127"/>
            </a:endParaRPr>
          </a:p>
          <a:p>
            <a:pPr>
              <a:buFont typeface="Wingdings" pitchFamily="2" charset="2"/>
              <a:buNone/>
            </a:pPr>
            <a:r>
              <a:rPr lang="en-US" altLang="ko-KR" dirty="0">
                <a:solidFill>
                  <a:srgbClr val="000000"/>
                </a:solidFill>
                <a:latin typeface="Times New Roman" pitchFamily="18" charset="0"/>
                <a:ea typeface="바탕" pitchFamily="18" charset="-127"/>
              </a:rPr>
              <a:t> &gt; 2 mm</a:t>
            </a:r>
          </a:p>
          <a:p>
            <a:pPr>
              <a:buFont typeface="Wingdings" pitchFamily="2" charset="2"/>
              <a:buChar char="Ø"/>
            </a:pPr>
            <a:endParaRPr lang="en-US" altLang="ko-KR" dirty="0">
              <a:solidFill>
                <a:srgbClr val="000000"/>
              </a:solidFill>
              <a:latin typeface="Times New Roman" pitchFamily="18" charset="0"/>
              <a:ea typeface="바탕" pitchFamily="18" charset="-127"/>
            </a:endParaRPr>
          </a:p>
          <a:p>
            <a:pPr>
              <a:buFont typeface="Wingdings" pitchFamily="2" charset="2"/>
              <a:buNone/>
            </a:pPr>
            <a:endParaRPr lang="en-US" altLang="ko-KR" dirty="0">
              <a:solidFill>
                <a:srgbClr val="000000"/>
              </a:solidFill>
              <a:latin typeface="Times New Roman" pitchFamily="18" charset="0"/>
              <a:ea typeface="바탕" pitchFamily="18" charset="-127"/>
            </a:endParaRPr>
          </a:p>
          <a:p>
            <a:pPr>
              <a:buFont typeface="Wingdings" pitchFamily="2" charset="2"/>
              <a:buNone/>
            </a:pPr>
            <a:r>
              <a:rPr lang="en-US" altLang="ko-KR" dirty="0">
                <a:solidFill>
                  <a:srgbClr val="000000"/>
                </a:solidFill>
                <a:latin typeface="Times New Roman" pitchFamily="18" charset="0"/>
                <a:ea typeface="바탕" pitchFamily="18" charset="-127"/>
              </a:rPr>
              <a:t>Any site</a:t>
            </a:r>
          </a:p>
        </p:txBody>
      </p:sp>
      <p:sp>
        <p:nvSpPr>
          <p:cNvPr id="8" name="Text Box 6"/>
          <p:cNvSpPr txBox="1">
            <a:spLocks noChangeArrowheads="1"/>
          </p:cNvSpPr>
          <p:nvPr/>
        </p:nvSpPr>
        <p:spPr bwMode="auto">
          <a:xfrm>
            <a:off x="5196482" y="1576090"/>
            <a:ext cx="2255838" cy="5021262"/>
          </a:xfrm>
          <a:prstGeom prst="rect">
            <a:avLst/>
          </a:prstGeom>
          <a:noFill/>
          <a:ln w="9525">
            <a:noFill/>
            <a:miter lim="800000"/>
            <a:headEnd/>
            <a:tailEnd/>
          </a:ln>
          <a:effectLst/>
        </p:spPr>
        <p:txBody>
          <a:bodyPr wrap="none">
            <a:spAutoFit/>
          </a:bodyPr>
          <a:lstStyle/>
          <a:p>
            <a:r>
              <a:rPr lang="en-US" altLang="ko-KR" dirty="0" err="1">
                <a:solidFill>
                  <a:srgbClr val="000000"/>
                </a:solidFill>
                <a:latin typeface="Times New Roman" pitchFamily="18" charset="0"/>
                <a:ea typeface="바탕" pitchFamily="18" charset="-127"/>
              </a:rPr>
              <a:t>Endarterectomy</a:t>
            </a:r>
            <a:endParaRPr lang="en-US" altLang="ko-KR" dirty="0">
              <a:solidFill>
                <a:srgbClr val="000000"/>
              </a:solidFill>
              <a:latin typeface="Times New Roman" pitchFamily="18" charset="0"/>
              <a:ea typeface="바탕" pitchFamily="18" charset="-127"/>
            </a:endParaRPr>
          </a:p>
          <a:p>
            <a:endParaRPr lang="en-US" altLang="ko-KR" sz="1200" dirty="0">
              <a:solidFill>
                <a:srgbClr val="000000"/>
              </a:solidFill>
              <a:latin typeface="Times New Roman" pitchFamily="18" charset="0"/>
              <a:ea typeface="바탕" pitchFamily="18" charset="-127"/>
            </a:endParaRPr>
          </a:p>
          <a:p>
            <a:r>
              <a:rPr lang="en-US" altLang="ko-KR" dirty="0" err="1">
                <a:solidFill>
                  <a:srgbClr val="000000"/>
                </a:solidFill>
                <a:latin typeface="Times New Roman" pitchFamily="18" charset="0"/>
                <a:ea typeface="바탕" pitchFamily="18" charset="-127"/>
              </a:rPr>
              <a:t>Stenosis</a:t>
            </a:r>
            <a:r>
              <a:rPr lang="en-US" altLang="ko-KR" dirty="0">
                <a:solidFill>
                  <a:srgbClr val="000000"/>
                </a:solidFill>
                <a:latin typeface="Times New Roman" pitchFamily="18" charset="0"/>
                <a:ea typeface="바탕" pitchFamily="18" charset="-127"/>
              </a:rPr>
              <a:t> </a:t>
            </a:r>
          </a:p>
          <a:p>
            <a:r>
              <a:rPr lang="en-US" altLang="ko-KR" dirty="0">
                <a:solidFill>
                  <a:srgbClr val="000000"/>
                </a:solidFill>
                <a:latin typeface="Times New Roman" pitchFamily="18" charset="0"/>
                <a:ea typeface="바탕" pitchFamily="18" charset="-127"/>
              </a:rPr>
              <a:t>better</a:t>
            </a:r>
          </a:p>
          <a:p>
            <a:endParaRPr lang="en-US" altLang="ko-KR" dirty="0">
              <a:solidFill>
                <a:srgbClr val="000000"/>
              </a:solidFill>
              <a:latin typeface="Times New Roman" pitchFamily="18" charset="0"/>
              <a:ea typeface="바탕" pitchFamily="18" charset="-127"/>
            </a:endParaRPr>
          </a:p>
          <a:p>
            <a:r>
              <a:rPr lang="en-US" altLang="ko-KR" dirty="0">
                <a:solidFill>
                  <a:srgbClr val="000000"/>
                </a:solidFill>
                <a:latin typeface="Times New Roman" pitchFamily="18" charset="0"/>
                <a:ea typeface="바탕" pitchFamily="18" charset="-127"/>
              </a:rPr>
              <a:t>Short segment</a:t>
            </a:r>
          </a:p>
          <a:p>
            <a:r>
              <a:rPr lang="en-US" altLang="ko-KR" dirty="0">
                <a:solidFill>
                  <a:srgbClr val="000000"/>
                </a:solidFill>
                <a:latin typeface="Times New Roman" pitchFamily="18" charset="0"/>
                <a:ea typeface="바탕" pitchFamily="18" charset="-127"/>
              </a:rPr>
              <a:t>Better</a:t>
            </a:r>
          </a:p>
          <a:p>
            <a:endParaRPr lang="en-US" altLang="ko-KR" dirty="0">
              <a:solidFill>
                <a:srgbClr val="000000"/>
              </a:solidFill>
              <a:latin typeface="Times New Roman" pitchFamily="18" charset="0"/>
              <a:ea typeface="바탕" pitchFamily="18" charset="-127"/>
            </a:endParaRPr>
          </a:p>
          <a:p>
            <a:pPr>
              <a:buFont typeface="Wingdings" pitchFamily="2" charset="2"/>
              <a:buNone/>
            </a:pPr>
            <a:r>
              <a:rPr lang="en-US" altLang="ko-KR" dirty="0">
                <a:solidFill>
                  <a:srgbClr val="000000"/>
                </a:solidFill>
                <a:latin typeface="Times New Roman" pitchFamily="18" charset="0"/>
                <a:ea typeface="바탕" pitchFamily="18" charset="-127"/>
              </a:rPr>
              <a:t>&gt; 5-6 mm</a:t>
            </a:r>
          </a:p>
          <a:p>
            <a:pPr>
              <a:buFont typeface="Wingdings" pitchFamily="2" charset="2"/>
              <a:buChar char="Ø"/>
            </a:pPr>
            <a:endParaRPr lang="en-US" altLang="ko-KR" dirty="0">
              <a:solidFill>
                <a:srgbClr val="000000"/>
              </a:solidFill>
              <a:latin typeface="Times New Roman" pitchFamily="18" charset="0"/>
              <a:ea typeface="바탕" pitchFamily="18" charset="-127"/>
            </a:endParaRPr>
          </a:p>
          <a:p>
            <a:pPr>
              <a:buFont typeface="Wingdings" pitchFamily="2" charset="2"/>
              <a:buChar char="Ø"/>
            </a:pPr>
            <a:endParaRPr lang="en-US" altLang="ko-KR" dirty="0">
              <a:solidFill>
                <a:srgbClr val="000000"/>
              </a:solidFill>
              <a:latin typeface="Times New Roman" pitchFamily="18" charset="0"/>
              <a:ea typeface="바탕" pitchFamily="18" charset="-127"/>
            </a:endParaRPr>
          </a:p>
          <a:p>
            <a:pPr>
              <a:buFont typeface="Wingdings" pitchFamily="2" charset="2"/>
              <a:buNone/>
            </a:pPr>
            <a:r>
              <a:rPr lang="en-US" altLang="ko-KR" dirty="0">
                <a:solidFill>
                  <a:srgbClr val="000000"/>
                </a:solidFill>
                <a:latin typeface="Times New Roman" pitchFamily="18" charset="0"/>
                <a:ea typeface="바탕" pitchFamily="18" charset="-127"/>
              </a:rPr>
              <a:t>Carotid, femoral</a:t>
            </a:r>
          </a:p>
          <a:p>
            <a:pPr>
              <a:buFont typeface="Wingdings" pitchFamily="2" charset="2"/>
              <a:buNone/>
            </a:pPr>
            <a:r>
              <a:rPr lang="en-US" altLang="ko-KR" dirty="0">
                <a:solidFill>
                  <a:srgbClr val="000000"/>
                </a:solidFill>
                <a:latin typeface="Times New Roman" pitchFamily="18" charset="0"/>
                <a:ea typeface="바탕" pitchFamily="18" charset="-127"/>
              </a:rPr>
              <a:t>bifurcations</a:t>
            </a:r>
          </a:p>
          <a:p>
            <a:pPr>
              <a:buFont typeface="Wingdings" pitchFamily="2" charset="2"/>
              <a:buNone/>
            </a:pPr>
            <a:r>
              <a:rPr lang="en-US" altLang="ko-KR" dirty="0">
                <a:solidFill>
                  <a:srgbClr val="000000"/>
                </a:solidFill>
                <a:latin typeface="Times New Roman" pitchFamily="18" charset="0"/>
                <a:ea typeface="바탕" pitchFamily="18" charset="-127"/>
              </a:rPr>
              <a:t>Aortic branching</a:t>
            </a:r>
          </a:p>
        </p:txBody>
      </p:sp>
      <p:sp>
        <p:nvSpPr>
          <p:cNvPr id="10" name="Line 8"/>
          <p:cNvSpPr>
            <a:spLocks noChangeShapeType="1"/>
          </p:cNvSpPr>
          <p:nvPr/>
        </p:nvSpPr>
        <p:spPr bwMode="auto">
          <a:xfrm>
            <a:off x="533400" y="5661248"/>
            <a:ext cx="8343900" cy="0"/>
          </a:xfrm>
          <a:prstGeom prst="line">
            <a:avLst/>
          </a:prstGeom>
          <a:noFill/>
          <a:ln w="9525">
            <a:solidFill>
              <a:schemeClr val="tx1"/>
            </a:solidFill>
            <a:miter lim="800000"/>
            <a:headEnd/>
            <a:tailEnd/>
          </a:ln>
          <a:effectLst/>
        </p:spPr>
        <p:txBody>
          <a:bodyPr wrap="none"/>
          <a:lstStyle/>
          <a:p>
            <a:endParaRPr lang="ko-KR" altLang="en-US"/>
          </a:p>
        </p:txBody>
      </p:sp>
      <p:sp>
        <p:nvSpPr>
          <p:cNvPr id="11" name="Line 9"/>
          <p:cNvSpPr>
            <a:spLocks noChangeShapeType="1"/>
          </p:cNvSpPr>
          <p:nvPr/>
        </p:nvSpPr>
        <p:spPr bwMode="auto">
          <a:xfrm>
            <a:off x="533400" y="1487760"/>
            <a:ext cx="8343900" cy="0"/>
          </a:xfrm>
          <a:prstGeom prst="line">
            <a:avLst/>
          </a:prstGeom>
          <a:noFill/>
          <a:ln w="9525">
            <a:solidFill>
              <a:schemeClr val="tx1"/>
            </a:solidFill>
            <a:miter lim="800000"/>
            <a:headEnd/>
            <a:tailEnd/>
          </a:ln>
          <a:effectLst/>
        </p:spPr>
        <p:txBody>
          <a:bodyPr wrap="none"/>
          <a:lstStyle/>
          <a:p>
            <a:endParaRPr lang="ko-KR" altLang="en-US"/>
          </a:p>
        </p:txBody>
      </p:sp>
      <p:sp>
        <p:nvSpPr>
          <p:cNvPr id="12" name="TextBox 11"/>
          <p:cNvSpPr txBox="1"/>
          <p:nvPr/>
        </p:nvSpPr>
        <p:spPr>
          <a:xfrm>
            <a:off x="4211960" y="6381328"/>
            <a:ext cx="4680520" cy="369332"/>
          </a:xfrm>
          <a:prstGeom prst="rect">
            <a:avLst/>
          </a:prstGeom>
          <a:noFill/>
        </p:spPr>
        <p:txBody>
          <a:bodyPr wrap="square" rtlCol="0">
            <a:spAutoFit/>
          </a:bodyPr>
          <a:lstStyle/>
          <a:p>
            <a:r>
              <a:rPr lang="en-US" altLang="ko-KR" dirty="0" smtClean="0"/>
              <a:t> By </a:t>
            </a:r>
            <a:r>
              <a:rPr lang="en-US" altLang="ko-KR" dirty="0" err="1" smtClean="0"/>
              <a:t>Courtery</a:t>
            </a:r>
            <a:r>
              <a:rPr lang="en-US" altLang="ko-KR" dirty="0" smtClean="0"/>
              <a:t> of Prof. WY Kim  (Modified)</a:t>
            </a:r>
            <a:endParaRPr lang="ko-KR" altLang="en-US" dirty="0"/>
          </a:p>
        </p:txBody>
      </p:sp>
      <p:sp>
        <p:nvSpPr>
          <p:cNvPr id="13" name="Text Box 7"/>
          <p:cNvSpPr txBox="1">
            <a:spLocks noChangeArrowheads="1"/>
          </p:cNvSpPr>
          <p:nvPr/>
        </p:nvSpPr>
        <p:spPr bwMode="auto">
          <a:xfrm>
            <a:off x="6858530" y="1591047"/>
            <a:ext cx="2321982" cy="3877985"/>
          </a:xfrm>
          <a:prstGeom prst="rect">
            <a:avLst/>
          </a:prstGeom>
          <a:noFill/>
          <a:ln w="9525">
            <a:noFill/>
            <a:miter lim="800000"/>
            <a:headEnd/>
            <a:tailEnd/>
          </a:ln>
          <a:effectLst/>
        </p:spPr>
        <p:txBody>
          <a:bodyPr wrap="none">
            <a:spAutoFit/>
          </a:bodyPr>
          <a:lstStyle/>
          <a:p>
            <a:r>
              <a:rPr lang="en-US" altLang="ko-KR" dirty="0">
                <a:solidFill>
                  <a:srgbClr val="000000"/>
                </a:solidFill>
                <a:latin typeface="Times New Roman" pitchFamily="18" charset="0"/>
                <a:ea typeface="바탕" pitchFamily="18" charset="-127"/>
              </a:rPr>
              <a:t>PTA/</a:t>
            </a:r>
            <a:r>
              <a:rPr lang="en-US" altLang="ko-KR" dirty="0" err="1">
                <a:solidFill>
                  <a:srgbClr val="000000"/>
                </a:solidFill>
                <a:latin typeface="Times New Roman" pitchFamily="18" charset="0"/>
                <a:ea typeface="바탕" pitchFamily="18" charset="-127"/>
              </a:rPr>
              <a:t>stenting</a:t>
            </a:r>
            <a:endParaRPr lang="en-US" altLang="ko-KR" dirty="0">
              <a:solidFill>
                <a:srgbClr val="000000"/>
              </a:solidFill>
              <a:latin typeface="Times New Roman" pitchFamily="18" charset="0"/>
              <a:ea typeface="바탕" pitchFamily="18" charset="-127"/>
            </a:endParaRPr>
          </a:p>
          <a:p>
            <a:endParaRPr lang="en-US" altLang="ko-KR" sz="1200" dirty="0">
              <a:solidFill>
                <a:srgbClr val="000000"/>
              </a:solidFill>
              <a:latin typeface="Times New Roman" pitchFamily="18" charset="0"/>
              <a:ea typeface="바탕" pitchFamily="18" charset="-127"/>
            </a:endParaRPr>
          </a:p>
          <a:p>
            <a:r>
              <a:rPr lang="en-US" altLang="ko-KR" dirty="0" err="1">
                <a:solidFill>
                  <a:srgbClr val="000000"/>
                </a:solidFill>
                <a:latin typeface="Times New Roman" pitchFamily="18" charset="0"/>
                <a:ea typeface="바탕" pitchFamily="18" charset="-127"/>
              </a:rPr>
              <a:t>Stenosis</a:t>
            </a:r>
            <a:r>
              <a:rPr lang="en-US" altLang="ko-KR" dirty="0">
                <a:solidFill>
                  <a:srgbClr val="000000"/>
                </a:solidFill>
                <a:latin typeface="Times New Roman" pitchFamily="18" charset="0"/>
                <a:ea typeface="바탕" pitchFamily="18" charset="-127"/>
              </a:rPr>
              <a:t> </a:t>
            </a:r>
          </a:p>
          <a:p>
            <a:r>
              <a:rPr lang="en-US" altLang="ko-KR" dirty="0">
                <a:solidFill>
                  <a:srgbClr val="000000"/>
                </a:solidFill>
                <a:latin typeface="Times New Roman" pitchFamily="18" charset="0"/>
                <a:ea typeface="바탕" pitchFamily="18" charset="-127"/>
              </a:rPr>
              <a:t>better</a:t>
            </a:r>
          </a:p>
          <a:p>
            <a:endParaRPr lang="en-US" altLang="ko-KR" dirty="0">
              <a:solidFill>
                <a:srgbClr val="000000"/>
              </a:solidFill>
              <a:latin typeface="Times New Roman" pitchFamily="18" charset="0"/>
              <a:ea typeface="바탕" pitchFamily="18" charset="-127"/>
            </a:endParaRPr>
          </a:p>
          <a:p>
            <a:r>
              <a:rPr lang="en-US" altLang="ko-KR" dirty="0">
                <a:solidFill>
                  <a:srgbClr val="000000"/>
                </a:solidFill>
                <a:latin typeface="Times New Roman" pitchFamily="18" charset="0"/>
                <a:ea typeface="바탕" pitchFamily="18" charset="-127"/>
              </a:rPr>
              <a:t>Short segment</a:t>
            </a:r>
          </a:p>
          <a:p>
            <a:r>
              <a:rPr lang="en-US" altLang="ko-KR" dirty="0">
                <a:solidFill>
                  <a:srgbClr val="000000"/>
                </a:solidFill>
                <a:latin typeface="Times New Roman" pitchFamily="18" charset="0"/>
                <a:ea typeface="바탕" pitchFamily="18" charset="-127"/>
              </a:rPr>
              <a:t>Better</a:t>
            </a:r>
          </a:p>
          <a:p>
            <a:endParaRPr lang="en-US" altLang="ko-KR" dirty="0">
              <a:solidFill>
                <a:srgbClr val="000000"/>
              </a:solidFill>
              <a:latin typeface="Times New Roman" pitchFamily="18" charset="0"/>
              <a:ea typeface="바탕" pitchFamily="18" charset="-127"/>
            </a:endParaRPr>
          </a:p>
          <a:p>
            <a:pPr>
              <a:buFont typeface="Wingdings" pitchFamily="2" charset="2"/>
              <a:buNone/>
            </a:pPr>
            <a:r>
              <a:rPr lang="en-US" altLang="ko-KR" b="1" dirty="0">
                <a:solidFill>
                  <a:srgbClr val="FF0000"/>
                </a:solidFill>
                <a:latin typeface="Times New Roman" pitchFamily="18" charset="0"/>
                <a:ea typeface="바탕" pitchFamily="18" charset="-127"/>
              </a:rPr>
              <a:t>&gt; 4 </a:t>
            </a:r>
            <a:r>
              <a:rPr lang="en-US" altLang="ko-KR" b="1" dirty="0" smtClean="0">
                <a:solidFill>
                  <a:srgbClr val="FF0000"/>
                </a:solidFill>
                <a:latin typeface="Times New Roman" pitchFamily="18" charset="0"/>
                <a:ea typeface="바탕" pitchFamily="18" charset="-127"/>
              </a:rPr>
              <a:t>mm (?)</a:t>
            </a:r>
            <a:endParaRPr lang="en-US" altLang="ko-KR" b="1" dirty="0">
              <a:solidFill>
                <a:srgbClr val="FF0000"/>
              </a:solidFill>
              <a:latin typeface="Times New Roman" pitchFamily="18" charset="0"/>
              <a:ea typeface="바탕" pitchFamily="18" charset="-127"/>
            </a:endParaRPr>
          </a:p>
          <a:p>
            <a:pPr>
              <a:buFont typeface="Wingdings" pitchFamily="2" charset="2"/>
              <a:buChar char="Ø"/>
            </a:pPr>
            <a:endParaRPr lang="en-US" altLang="ko-KR" dirty="0">
              <a:solidFill>
                <a:srgbClr val="000000"/>
              </a:solidFill>
              <a:latin typeface="Times New Roman" pitchFamily="18" charset="0"/>
              <a:ea typeface="바탕" pitchFamily="18" charset="-127"/>
            </a:endParaRPr>
          </a:p>
          <a:p>
            <a:pPr>
              <a:buFont typeface="Wingdings" pitchFamily="2" charset="2"/>
              <a:buChar char="Ø"/>
            </a:pPr>
            <a:endParaRPr lang="en-US" altLang="ko-KR" dirty="0">
              <a:solidFill>
                <a:srgbClr val="000000"/>
              </a:solidFill>
              <a:latin typeface="Times New Roman" pitchFamily="18" charset="0"/>
              <a:ea typeface="바탕" pitchFamily="18" charset="-127"/>
            </a:endParaRPr>
          </a:p>
          <a:p>
            <a:pPr>
              <a:buFont typeface="Wingdings" pitchFamily="2" charset="2"/>
              <a:buNone/>
            </a:pPr>
            <a:r>
              <a:rPr lang="en-US" altLang="ko-KR" dirty="0">
                <a:solidFill>
                  <a:srgbClr val="000000"/>
                </a:solidFill>
                <a:latin typeface="Times New Roman" pitchFamily="18" charset="0"/>
                <a:ea typeface="바탕" pitchFamily="18" charset="-127"/>
              </a:rPr>
              <a:t>Distal </a:t>
            </a:r>
            <a:r>
              <a:rPr lang="en-US" altLang="ko-KR" dirty="0" err="1">
                <a:solidFill>
                  <a:srgbClr val="000000"/>
                </a:solidFill>
                <a:latin typeface="Times New Roman" pitchFamily="18" charset="0"/>
                <a:ea typeface="바탕" pitchFamily="18" charset="-127"/>
              </a:rPr>
              <a:t>abd</a:t>
            </a:r>
            <a:r>
              <a:rPr lang="en-US" altLang="ko-KR" dirty="0">
                <a:solidFill>
                  <a:srgbClr val="000000"/>
                </a:solidFill>
                <a:latin typeface="Times New Roman" pitchFamily="18" charset="0"/>
                <a:ea typeface="바탕" pitchFamily="18" charset="-127"/>
              </a:rPr>
              <a:t> aorta</a:t>
            </a:r>
          </a:p>
          <a:p>
            <a:pPr>
              <a:buFont typeface="Wingdings" pitchFamily="2" charset="2"/>
              <a:buNone/>
            </a:pPr>
            <a:r>
              <a:rPr lang="en-US" altLang="ko-KR" dirty="0">
                <a:solidFill>
                  <a:srgbClr val="000000"/>
                </a:solidFill>
                <a:latin typeface="Times New Roman" pitchFamily="18" charset="0"/>
                <a:ea typeface="바탕" pitchFamily="18" charset="-127"/>
              </a:rPr>
              <a:t>Iliac, </a:t>
            </a:r>
            <a:r>
              <a:rPr lang="en-US" altLang="ko-KR" dirty="0" smtClean="0">
                <a:solidFill>
                  <a:srgbClr val="000000"/>
                </a:solidFill>
                <a:latin typeface="Times New Roman" pitchFamily="18" charset="0"/>
                <a:ea typeface="바탕" pitchFamily="18" charset="-127"/>
              </a:rPr>
              <a:t>Renal,</a:t>
            </a:r>
            <a:endParaRPr lang="en-US" altLang="ko-KR" dirty="0">
              <a:solidFill>
                <a:srgbClr val="000000"/>
              </a:solidFill>
              <a:latin typeface="Times New Roman" pitchFamily="18" charset="0"/>
              <a:ea typeface="바탕" pitchFamily="18" charset="-127"/>
            </a:endParaRPr>
          </a:p>
          <a:p>
            <a:pPr>
              <a:buFont typeface="Wingdings" pitchFamily="2" charset="2"/>
              <a:buNone/>
            </a:pPr>
            <a:r>
              <a:rPr lang="en-US" altLang="ko-KR" dirty="0" smtClean="0">
                <a:solidFill>
                  <a:srgbClr val="000000"/>
                </a:solidFill>
                <a:latin typeface="Times New Roman" pitchFamily="18" charset="0"/>
                <a:ea typeface="바탕" pitchFamily="18" charset="-127"/>
              </a:rPr>
              <a:t>Carotid, </a:t>
            </a:r>
            <a:r>
              <a:rPr lang="en-US" altLang="ko-KR" b="1" dirty="0" smtClean="0">
                <a:solidFill>
                  <a:srgbClr val="FF0000"/>
                </a:solidFill>
                <a:latin typeface="Times New Roman" pitchFamily="18" charset="0"/>
                <a:ea typeface="바탕" pitchFamily="18" charset="-127"/>
              </a:rPr>
              <a:t>BTK, BTA(?)</a:t>
            </a:r>
            <a:endParaRPr lang="en-US" altLang="ko-KR" b="1" dirty="0">
              <a:solidFill>
                <a:srgbClr val="FF0000"/>
              </a:solidFill>
              <a:latin typeface="Times New Roman" pitchFamily="18" charset="0"/>
              <a:ea typeface="바탕" pitchFamily="18" charset="-127"/>
            </a:endParaRPr>
          </a:p>
        </p:txBody>
      </p:sp>
      <p:sp>
        <p:nvSpPr>
          <p:cNvPr id="14" name="Text Box 5"/>
          <p:cNvSpPr txBox="1">
            <a:spLocks noChangeArrowheads="1"/>
          </p:cNvSpPr>
          <p:nvPr/>
        </p:nvSpPr>
        <p:spPr bwMode="auto">
          <a:xfrm>
            <a:off x="2555776" y="1556792"/>
            <a:ext cx="1512168" cy="3323987"/>
          </a:xfrm>
          <a:prstGeom prst="rect">
            <a:avLst/>
          </a:prstGeom>
          <a:noFill/>
          <a:ln w="9525">
            <a:noFill/>
            <a:miter lim="800000"/>
            <a:headEnd/>
            <a:tailEnd/>
          </a:ln>
          <a:effectLst/>
        </p:spPr>
        <p:txBody>
          <a:bodyPr wrap="square">
            <a:spAutoFit/>
          </a:bodyPr>
          <a:lstStyle/>
          <a:p>
            <a:r>
              <a:rPr lang="en-US" altLang="ko-KR" dirty="0" smtClean="0">
                <a:solidFill>
                  <a:srgbClr val="000000"/>
                </a:solidFill>
                <a:latin typeface="Times New Roman" pitchFamily="18" charset="0"/>
                <a:ea typeface="바탕" pitchFamily="18" charset="-127"/>
              </a:rPr>
              <a:t>Angioplasty</a:t>
            </a:r>
            <a:endParaRPr lang="en-US" altLang="ko-KR" dirty="0">
              <a:solidFill>
                <a:srgbClr val="000000"/>
              </a:solidFill>
              <a:latin typeface="Times New Roman" pitchFamily="18" charset="0"/>
              <a:ea typeface="바탕" pitchFamily="18" charset="-127"/>
            </a:endParaRPr>
          </a:p>
          <a:p>
            <a:endParaRPr lang="en-US" altLang="ko-KR" sz="1200" dirty="0">
              <a:solidFill>
                <a:srgbClr val="000000"/>
              </a:solidFill>
              <a:latin typeface="Times New Roman" pitchFamily="18" charset="0"/>
              <a:ea typeface="바탕" pitchFamily="18" charset="-127"/>
            </a:endParaRPr>
          </a:p>
          <a:p>
            <a:r>
              <a:rPr lang="en-US" altLang="ko-KR" dirty="0">
                <a:solidFill>
                  <a:srgbClr val="000000"/>
                </a:solidFill>
                <a:latin typeface="Times New Roman" pitchFamily="18" charset="0"/>
                <a:ea typeface="바탕" pitchFamily="18" charset="-127"/>
              </a:rPr>
              <a:t>Either</a:t>
            </a:r>
          </a:p>
          <a:p>
            <a:endParaRPr lang="en-US" altLang="ko-KR" dirty="0">
              <a:solidFill>
                <a:srgbClr val="000000"/>
              </a:solidFill>
              <a:latin typeface="Times New Roman" pitchFamily="18" charset="0"/>
              <a:ea typeface="바탕" pitchFamily="18" charset="-127"/>
            </a:endParaRPr>
          </a:p>
          <a:p>
            <a:endParaRPr lang="en-US" altLang="ko-KR" dirty="0">
              <a:solidFill>
                <a:srgbClr val="000000"/>
              </a:solidFill>
              <a:latin typeface="Times New Roman" pitchFamily="18" charset="0"/>
              <a:ea typeface="바탕" pitchFamily="18" charset="-127"/>
            </a:endParaRPr>
          </a:p>
          <a:p>
            <a:r>
              <a:rPr lang="en-US" altLang="ko-KR" dirty="0" smtClean="0">
                <a:solidFill>
                  <a:srgbClr val="000000"/>
                </a:solidFill>
                <a:latin typeface="Times New Roman" pitchFamily="18" charset="0"/>
                <a:ea typeface="바탕" pitchFamily="18" charset="-127"/>
              </a:rPr>
              <a:t>Short segment Better</a:t>
            </a:r>
            <a:endParaRPr lang="en-US" altLang="ko-KR" dirty="0">
              <a:solidFill>
                <a:srgbClr val="000000"/>
              </a:solidFill>
              <a:latin typeface="Times New Roman" pitchFamily="18" charset="0"/>
              <a:ea typeface="바탕" pitchFamily="18" charset="-127"/>
            </a:endParaRPr>
          </a:p>
          <a:p>
            <a:endParaRPr lang="en-US" altLang="ko-KR" dirty="0">
              <a:solidFill>
                <a:srgbClr val="000000"/>
              </a:solidFill>
              <a:latin typeface="Times New Roman" pitchFamily="18" charset="0"/>
              <a:ea typeface="바탕" pitchFamily="18" charset="-127"/>
            </a:endParaRPr>
          </a:p>
          <a:p>
            <a:pPr>
              <a:buFont typeface="Wingdings" pitchFamily="2" charset="2"/>
              <a:buNone/>
            </a:pPr>
            <a:r>
              <a:rPr lang="en-US" altLang="ko-KR" dirty="0">
                <a:solidFill>
                  <a:srgbClr val="000000"/>
                </a:solidFill>
                <a:latin typeface="Times New Roman" pitchFamily="18" charset="0"/>
                <a:ea typeface="바탕" pitchFamily="18" charset="-127"/>
              </a:rPr>
              <a:t> &gt; </a:t>
            </a:r>
            <a:r>
              <a:rPr lang="en-US" altLang="ko-KR" dirty="0" smtClean="0">
                <a:solidFill>
                  <a:srgbClr val="000000"/>
                </a:solidFill>
                <a:latin typeface="Times New Roman" pitchFamily="18" charset="0"/>
                <a:ea typeface="바탕" pitchFamily="18" charset="-127"/>
              </a:rPr>
              <a:t>2 </a:t>
            </a:r>
            <a:r>
              <a:rPr lang="en-US" altLang="ko-KR" dirty="0">
                <a:solidFill>
                  <a:srgbClr val="000000"/>
                </a:solidFill>
                <a:latin typeface="Times New Roman" pitchFamily="18" charset="0"/>
                <a:ea typeface="바탕" pitchFamily="18" charset="-127"/>
              </a:rPr>
              <a:t>mm</a:t>
            </a:r>
          </a:p>
          <a:p>
            <a:pPr>
              <a:buFont typeface="Wingdings" pitchFamily="2" charset="2"/>
              <a:buChar char="Ø"/>
            </a:pPr>
            <a:endParaRPr lang="en-US" altLang="ko-KR" dirty="0">
              <a:solidFill>
                <a:srgbClr val="000000"/>
              </a:solidFill>
              <a:latin typeface="Times New Roman" pitchFamily="18" charset="0"/>
              <a:ea typeface="바탕" pitchFamily="18" charset="-127"/>
            </a:endParaRPr>
          </a:p>
          <a:p>
            <a:pPr>
              <a:buFont typeface="Wingdings" pitchFamily="2" charset="2"/>
              <a:buNone/>
            </a:pPr>
            <a:endParaRPr lang="en-US" altLang="ko-KR" dirty="0">
              <a:solidFill>
                <a:srgbClr val="000000"/>
              </a:solidFill>
              <a:latin typeface="Times New Roman" pitchFamily="18" charset="0"/>
              <a:ea typeface="바탕" pitchFamily="18" charset="-127"/>
            </a:endParaRPr>
          </a:p>
          <a:p>
            <a:pPr>
              <a:buFont typeface="Wingdings" pitchFamily="2" charset="2"/>
              <a:buNone/>
            </a:pPr>
            <a:r>
              <a:rPr lang="en-US" altLang="ko-KR" dirty="0">
                <a:solidFill>
                  <a:srgbClr val="000000"/>
                </a:solidFill>
                <a:latin typeface="Times New Roman" pitchFamily="18" charset="0"/>
                <a:ea typeface="바탕" pitchFamily="18" charset="-127"/>
              </a:rPr>
              <a:t>Any site</a:t>
            </a:r>
          </a:p>
        </p:txBody>
      </p:sp>
      <p:sp>
        <p:nvSpPr>
          <p:cNvPr id="15" name="직사각형 14"/>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16" name="바닥글 개체 틀 15"/>
          <p:cNvSpPr>
            <a:spLocks noGrp="1"/>
          </p:cNvSpPr>
          <p:nvPr>
            <p:ph type="ftr" sz="quarter" idx="11"/>
          </p:nvPr>
        </p:nvSpPr>
        <p:spPr>
          <a:xfrm>
            <a:off x="251520" y="6356350"/>
            <a:ext cx="2895600" cy="365125"/>
          </a:xfrm>
        </p:spPr>
        <p:txBody>
          <a:bodyPr/>
          <a:lstStyle/>
          <a:p>
            <a:r>
              <a:rPr lang="en-US" altLang="ko-KR" dirty="0" smtClean="0"/>
              <a:t>2012</a:t>
            </a:r>
            <a:r>
              <a:rPr lang="ko-KR" altLang="en-US" dirty="0" smtClean="0"/>
              <a:t>년 제 </a:t>
            </a:r>
            <a:r>
              <a:rPr lang="en-US" altLang="ko-KR" dirty="0" smtClean="0"/>
              <a:t>5</a:t>
            </a:r>
            <a:r>
              <a:rPr lang="ko-KR" altLang="en-US" dirty="0" smtClean="0"/>
              <a:t>차 전공의 학술세미나</a:t>
            </a:r>
            <a:endParaRPr lang="ko-KR" altLang="en-US"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Angioplasty</a:t>
            </a:r>
            <a:endParaRPr lang="ko-KR" altLang="en-US" dirty="0"/>
          </a:p>
        </p:txBody>
      </p:sp>
      <p:sp>
        <p:nvSpPr>
          <p:cNvPr id="3" name="내용 개체 틀 2"/>
          <p:cNvSpPr>
            <a:spLocks noGrp="1"/>
          </p:cNvSpPr>
          <p:nvPr>
            <p:ph idx="1"/>
          </p:nvPr>
        </p:nvSpPr>
        <p:spPr/>
        <p:txBody>
          <a:bodyPr/>
          <a:lstStyle/>
          <a:p>
            <a:endParaRPr lang="ko-KR" altLang="en-US"/>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Angioplasty</a:t>
            </a:r>
            <a:endParaRPr lang="ko-KR" altLang="en-US" dirty="0"/>
          </a:p>
        </p:txBody>
      </p:sp>
      <p:sp>
        <p:nvSpPr>
          <p:cNvPr id="3" name="내용 개체 틀 2"/>
          <p:cNvSpPr>
            <a:spLocks noGrp="1"/>
          </p:cNvSpPr>
          <p:nvPr>
            <p:ph idx="1"/>
          </p:nvPr>
        </p:nvSpPr>
        <p:spPr/>
        <p:txBody>
          <a:bodyPr/>
          <a:lstStyle/>
          <a:p>
            <a:r>
              <a:rPr lang="en-US" altLang="ko-KR" dirty="0" smtClean="0"/>
              <a:t>Graft angioplasty</a:t>
            </a:r>
            <a:endParaRPr lang="ko-KR" altLang="en-US" dirty="0"/>
          </a:p>
        </p:txBody>
      </p:sp>
      <p:pic>
        <p:nvPicPr>
          <p:cNvPr id="5" name="내용 개체 틀 3" descr="사진 007.jpg"/>
          <p:cNvPicPr>
            <a:picLocks noChangeAspect="1"/>
          </p:cNvPicPr>
          <p:nvPr/>
        </p:nvPicPr>
        <p:blipFill>
          <a:blip r:embed="rId3" cstate="email"/>
          <a:stretch>
            <a:fillRect/>
          </a:stretch>
        </p:blipFill>
        <p:spPr>
          <a:xfrm>
            <a:off x="395536" y="2636912"/>
            <a:ext cx="4579404" cy="3052936"/>
          </a:xfrm>
          <a:prstGeom prst="rect">
            <a:avLst/>
          </a:prstGeom>
        </p:spPr>
      </p:pic>
      <p:pic>
        <p:nvPicPr>
          <p:cNvPr id="4" name="Picture 2" descr="D:\110524-My Document\ing-110525-병원\ing-110117-2011-논문\ing-110824-CFAangioplastyPTAStent\Data-patient\done-110817-110809-01566936-김경이(ASOsevere)\110831-pseudoaneurysm-OR-김경이\IMG_0604.jpg"/>
          <p:cNvPicPr>
            <a:picLocks noChangeAspect="1" noChangeArrowheads="1"/>
          </p:cNvPicPr>
          <p:nvPr/>
        </p:nvPicPr>
        <p:blipFill>
          <a:blip r:embed="rId4" cstate="email"/>
          <a:srcRect/>
          <a:stretch>
            <a:fillRect/>
          </a:stretch>
        </p:blipFill>
        <p:spPr bwMode="auto">
          <a:xfrm>
            <a:off x="3491880" y="2852936"/>
            <a:ext cx="5184576" cy="3456384"/>
          </a:xfrm>
          <a:prstGeom prst="rect">
            <a:avLst/>
          </a:prstGeom>
          <a:noFill/>
        </p:spPr>
      </p:pic>
      <p:sp>
        <p:nvSpPr>
          <p:cNvPr id="6" name="직사각형 5"/>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7" name="바닥글 개체 틀 6"/>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Angioplasty</a:t>
            </a:r>
            <a:endParaRPr lang="ko-KR" altLang="en-US" dirty="0"/>
          </a:p>
        </p:txBody>
      </p:sp>
      <p:sp>
        <p:nvSpPr>
          <p:cNvPr id="3" name="내용 개체 틀 2"/>
          <p:cNvSpPr>
            <a:spLocks noGrp="1"/>
          </p:cNvSpPr>
          <p:nvPr>
            <p:ph idx="1"/>
          </p:nvPr>
        </p:nvSpPr>
        <p:spPr/>
        <p:txBody>
          <a:bodyPr/>
          <a:lstStyle/>
          <a:p>
            <a:r>
              <a:rPr lang="en-US" altLang="ko-KR" dirty="0" smtClean="0"/>
              <a:t>Pericardial patch angioplasty</a:t>
            </a:r>
            <a:endParaRPr lang="ko-KR" altLang="en-US" dirty="0"/>
          </a:p>
        </p:txBody>
      </p:sp>
      <p:pic>
        <p:nvPicPr>
          <p:cNvPr id="5" name="Picture 2" descr="F:\ing-120321-KBSMC-OPD\110810-2011-KBSMC-OpEndo\ing-KBSMC-arterial-Endo\110806-angio-data\120430-01-00471647-박재덕(LeftCFAangioplastypericardial+LtEIAPTAStent-ORpic)\ORpic\IMG_5125.JPG"/>
          <p:cNvPicPr>
            <a:picLocks noChangeAspect="1" noChangeArrowheads="1"/>
          </p:cNvPicPr>
          <p:nvPr/>
        </p:nvPicPr>
        <p:blipFill>
          <a:blip r:embed="rId2" cstate="email"/>
          <a:srcRect/>
          <a:stretch>
            <a:fillRect/>
          </a:stretch>
        </p:blipFill>
        <p:spPr bwMode="auto">
          <a:xfrm>
            <a:off x="323528" y="2276872"/>
            <a:ext cx="4906641" cy="3271094"/>
          </a:xfrm>
          <a:prstGeom prst="rect">
            <a:avLst/>
          </a:prstGeom>
          <a:noFill/>
        </p:spPr>
      </p:pic>
      <p:pic>
        <p:nvPicPr>
          <p:cNvPr id="6" name="Picture 2" descr="F:\ing-120321-KBSMC-OPD\110810-2011-KBSMC-OpEndo\ing-KBSMC-arterial-Endo\110806-angio-data\120430-01-00471647-박재덕(LeftCFAangioplastypericardial+LtEIAPTAStent-ORpic)\ORpic\IMG_5154.JPG"/>
          <p:cNvPicPr>
            <a:picLocks noChangeAspect="1" noChangeArrowheads="1"/>
          </p:cNvPicPr>
          <p:nvPr/>
        </p:nvPicPr>
        <p:blipFill>
          <a:blip r:embed="rId3" cstate="email"/>
          <a:srcRect/>
          <a:stretch>
            <a:fillRect/>
          </a:stretch>
        </p:blipFill>
        <p:spPr bwMode="auto">
          <a:xfrm>
            <a:off x="4283459" y="3429000"/>
            <a:ext cx="4860541" cy="3240360"/>
          </a:xfrm>
          <a:prstGeom prst="rect">
            <a:avLst/>
          </a:prstGeom>
          <a:noFill/>
        </p:spPr>
      </p:pic>
      <p:sp>
        <p:nvSpPr>
          <p:cNvPr id="7" name="직사각형 6"/>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8" name="바닥글 개체 틀 7"/>
          <p:cNvSpPr>
            <a:spLocks noGrp="1"/>
          </p:cNvSpPr>
          <p:nvPr>
            <p:ph type="ftr" sz="quarter" idx="11"/>
          </p:nvPr>
        </p:nvSpPr>
        <p:spPr>
          <a:xfrm>
            <a:off x="251520" y="6356350"/>
            <a:ext cx="2895600" cy="365125"/>
          </a:xfrm>
        </p:spPr>
        <p:txBody>
          <a:bodyPr/>
          <a:lstStyle/>
          <a:p>
            <a:r>
              <a:rPr lang="en-US" altLang="ko-KR" dirty="0" smtClean="0"/>
              <a:t>2012</a:t>
            </a:r>
            <a:r>
              <a:rPr lang="ko-KR" altLang="en-US" dirty="0" smtClean="0"/>
              <a:t>년 제 </a:t>
            </a:r>
            <a:r>
              <a:rPr lang="en-US" altLang="ko-KR" dirty="0" smtClean="0"/>
              <a:t>5</a:t>
            </a:r>
            <a:r>
              <a:rPr lang="ko-KR" altLang="en-US" dirty="0" smtClean="0"/>
              <a:t>차 전공의 학술세미나</a:t>
            </a:r>
            <a:endParaRPr lang="ko-KR" altLang="en-US"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Angioplasty</a:t>
            </a:r>
            <a:endParaRPr lang="ko-KR" altLang="en-US" dirty="0"/>
          </a:p>
        </p:txBody>
      </p:sp>
      <p:sp>
        <p:nvSpPr>
          <p:cNvPr id="3" name="내용 개체 틀 2"/>
          <p:cNvSpPr>
            <a:spLocks noGrp="1"/>
          </p:cNvSpPr>
          <p:nvPr>
            <p:ph idx="1"/>
          </p:nvPr>
        </p:nvSpPr>
        <p:spPr/>
        <p:txBody>
          <a:bodyPr/>
          <a:lstStyle/>
          <a:p>
            <a:r>
              <a:rPr lang="en-US" altLang="ko-KR" dirty="0" smtClean="0"/>
              <a:t>Vein patch angioplasty</a:t>
            </a:r>
            <a:endParaRPr lang="ko-KR" altLang="en-US" dirty="0"/>
          </a:p>
        </p:txBody>
      </p:sp>
      <p:pic>
        <p:nvPicPr>
          <p:cNvPr id="4" name="Picture 7" descr="이강수1"/>
          <p:cNvPicPr>
            <a:picLocks noChangeAspect="1" noChangeArrowheads="1"/>
          </p:cNvPicPr>
          <p:nvPr/>
        </p:nvPicPr>
        <p:blipFill>
          <a:blip r:embed="rId2" cstate="email"/>
          <a:srcRect/>
          <a:stretch>
            <a:fillRect/>
          </a:stretch>
        </p:blipFill>
        <p:spPr bwMode="auto">
          <a:xfrm>
            <a:off x="684213" y="2205038"/>
            <a:ext cx="3960812" cy="2640012"/>
          </a:xfrm>
          <a:prstGeom prst="rect">
            <a:avLst/>
          </a:prstGeom>
          <a:noFill/>
          <a:ln w="9525">
            <a:solidFill>
              <a:srgbClr val="00FF00"/>
            </a:solidFill>
            <a:miter lim="800000"/>
            <a:headEnd/>
            <a:tailEnd/>
          </a:ln>
        </p:spPr>
      </p:pic>
      <p:pic>
        <p:nvPicPr>
          <p:cNvPr id="5" name="Picture 8" descr="이강수3"/>
          <p:cNvPicPr>
            <a:picLocks noChangeAspect="1" noChangeArrowheads="1"/>
          </p:cNvPicPr>
          <p:nvPr/>
        </p:nvPicPr>
        <p:blipFill>
          <a:blip r:embed="rId3" cstate="email"/>
          <a:srcRect/>
          <a:stretch>
            <a:fillRect/>
          </a:stretch>
        </p:blipFill>
        <p:spPr bwMode="auto">
          <a:xfrm>
            <a:off x="4789488" y="2205038"/>
            <a:ext cx="3960812" cy="2641600"/>
          </a:xfrm>
          <a:prstGeom prst="rect">
            <a:avLst/>
          </a:prstGeom>
          <a:noFill/>
          <a:ln w="9525">
            <a:solidFill>
              <a:srgbClr val="00FF00"/>
            </a:solidFill>
            <a:miter lim="800000"/>
            <a:headEnd/>
            <a:tailEnd/>
          </a:ln>
        </p:spPr>
      </p:pic>
      <p:sp>
        <p:nvSpPr>
          <p:cNvPr id="6" name="TextBox 5"/>
          <p:cNvSpPr txBox="1"/>
          <p:nvPr/>
        </p:nvSpPr>
        <p:spPr>
          <a:xfrm>
            <a:off x="5652120" y="6381328"/>
            <a:ext cx="3240360" cy="369332"/>
          </a:xfrm>
          <a:prstGeom prst="rect">
            <a:avLst/>
          </a:prstGeom>
          <a:noFill/>
        </p:spPr>
        <p:txBody>
          <a:bodyPr wrap="square" rtlCol="0">
            <a:spAutoFit/>
          </a:bodyPr>
          <a:lstStyle/>
          <a:p>
            <a:r>
              <a:rPr lang="en-US" altLang="ko-KR" dirty="0" smtClean="0"/>
              <a:t>By </a:t>
            </a:r>
            <a:r>
              <a:rPr lang="en-US" altLang="ko-KR" dirty="0" err="1" smtClean="0"/>
              <a:t>Courtery</a:t>
            </a:r>
            <a:r>
              <a:rPr lang="en-US" altLang="ko-KR" dirty="0" smtClean="0"/>
              <a:t> of Prof. WY Kim</a:t>
            </a:r>
            <a:endParaRPr lang="ko-KR" altLang="en-US" dirty="0"/>
          </a:p>
        </p:txBody>
      </p:sp>
      <p:sp>
        <p:nvSpPr>
          <p:cNvPr id="7" name="직사각형 6"/>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8" name="바닥글 개체 틀 7"/>
          <p:cNvSpPr>
            <a:spLocks noGrp="1"/>
          </p:cNvSpPr>
          <p:nvPr>
            <p:ph type="ftr" sz="quarter" idx="11"/>
          </p:nvPr>
        </p:nvSpPr>
        <p:spPr>
          <a:xfrm>
            <a:off x="251520" y="6356350"/>
            <a:ext cx="2895600" cy="365125"/>
          </a:xfrm>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Bypass</a:t>
            </a:r>
            <a:endParaRPr lang="ko-KR" altLang="en-US" dirty="0"/>
          </a:p>
        </p:txBody>
      </p:sp>
      <p:sp>
        <p:nvSpPr>
          <p:cNvPr id="3" name="내용 개체 틀 2"/>
          <p:cNvSpPr>
            <a:spLocks noGrp="1"/>
          </p:cNvSpPr>
          <p:nvPr>
            <p:ph idx="1"/>
          </p:nvPr>
        </p:nvSpPr>
        <p:spPr/>
        <p:txBody>
          <a:bodyPr/>
          <a:lstStyle/>
          <a:p>
            <a:endParaRPr lang="ko-KR" altLang="en-US"/>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4546848" cy="1143000"/>
          </a:xfrm>
        </p:spPr>
        <p:txBody>
          <a:bodyPr/>
          <a:lstStyle/>
          <a:p>
            <a:r>
              <a:rPr lang="en-US" altLang="ko-KR" dirty="0" smtClean="0"/>
              <a:t>Bypass</a:t>
            </a:r>
            <a:endParaRPr lang="ko-KR" altLang="en-US" dirty="0"/>
          </a:p>
        </p:txBody>
      </p:sp>
      <p:pic>
        <p:nvPicPr>
          <p:cNvPr id="4" name="내용 개체 틀 3" descr="5446-0550x0475.jpg"/>
          <p:cNvPicPr>
            <a:picLocks noGrp="1" noChangeAspect="1"/>
          </p:cNvPicPr>
          <p:nvPr>
            <p:ph idx="1"/>
          </p:nvPr>
        </p:nvPicPr>
        <p:blipFill>
          <a:blip r:embed="rId2" cstate="email"/>
          <a:stretch>
            <a:fillRect/>
          </a:stretch>
        </p:blipFill>
        <p:spPr>
          <a:xfrm>
            <a:off x="0" y="1310448"/>
            <a:ext cx="4752528" cy="5502928"/>
          </a:xfrm>
        </p:spPr>
      </p:pic>
      <p:pic>
        <p:nvPicPr>
          <p:cNvPr id="5" name="Picture 4" descr="bypasses"/>
          <p:cNvPicPr>
            <a:picLocks noChangeAspect="1" noChangeArrowheads="1"/>
          </p:cNvPicPr>
          <p:nvPr/>
        </p:nvPicPr>
        <p:blipFill>
          <a:blip r:embed="rId3" cstate="email"/>
          <a:srcRect/>
          <a:stretch>
            <a:fillRect/>
          </a:stretch>
        </p:blipFill>
        <p:spPr bwMode="auto">
          <a:xfrm>
            <a:off x="4967287" y="332656"/>
            <a:ext cx="4176713" cy="3476625"/>
          </a:xfrm>
          <a:prstGeom prst="rect">
            <a:avLst/>
          </a:prstGeom>
          <a:noFill/>
        </p:spPr>
      </p:pic>
      <p:pic>
        <p:nvPicPr>
          <p:cNvPr id="6" name="Picture 5" descr="FP bypass"/>
          <p:cNvPicPr>
            <a:picLocks noChangeAspect="1" noChangeArrowheads="1"/>
          </p:cNvPicPr>
          <p:nvPr/>
        </p:nvPicPr>
        <p:blipFill>
          <a:blip r:embed="rId4" cstate="email"/>
          <a:srcRect/>
          <a:stretch>
            <a:fillRect/>
          </a:stretch>
        </p:blipFill>
        <p:spPr bwMode="auto">
          <a:xfrm>
            <a:off x="5076056" y="3956124"/>
            <a:ext cx="3682249" cy="2713236"/>
          </a:xfrm>
          <a:prstGeom prst="rect">
            <a:avLst/>
          </a:prstGeom>
          <a:noFill/>
        </p:spPr>
      </p:pic>
      <p:sp>
        <p:nvSpPr>
          <p:cNvPr id="7" name="직사각형 6"/>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8" name="바닥글 개체 틀 7"/>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err="1" smtClean="0"/>
              <a:t>Byass</a:t>
            </a:r>
            <a:r>
              <a:rPr lang="en-US" altLang="ko-KR" dirty="0" smtClean="0"/>
              <a:t> Material</a:t>
            </a:r>
            <a:endParaRPr lang="ko-KR" altLang="en-US" dirty="0"/>
          </a:p>
        </p:txBody>
      </p:sp>
      <p:sp>
        <p:nvSpPr>
          <p:cNvPr id="3" name="내용 개체 틀 2"/>
          <p:cNvSpPr>
            <a:spLocks noGrp="1"/>
          </p:cNvSpPr>
          <p:nvPr>
            <p:ph idx="1"/>
          </p:nvPr>
        </p:nvSpPr>
        <p:spPr/>
        <p:txBody>
          <a:bodyPr>
            <a:normAutofit fontScale="62500" lnSpcReduction="20000"/>
          </a:bodyPr>
          <a:lstStyle/>
          <a:p>
            <a:pPr>
              <a:lnSpc>
                <a:spcPct val="105000"/>
              </a:lnSpc>
              <a:buFontTx/>
              <a:buChar char="•"/>
            </a:pPr>
            <a:r>
              <a:rPr lang="en-US" altLang="ko-KR" dirty="0" err="1" smtClean="0">
                <a:solidFill>
                  <a:srgbClr val="000000"/>
                </a:solidFill>
                <a:ea typeface="가는안상수체" pitchFamily="2" charset="-127"/>
              </a:rPr>
              <a:t>Ipsilateral</a:t>
            </a:r>
            <a:r>
              <a:rPr lang="en-US" altLang="ko-KR" dirty="0" smtClean="0">
                <a:solidFill>
                  <a:srgbClr val="000000"/>
                </a:solidFill>
                <a:ea typeface="가는안상수체" pitchFamily="2" charset="-127"/>
              </a:rPr>
              <a:t> great </a:t>
            </a:r>
            <a:r>
              <a:rPr lang="en-US" altLang="ko-KR" dirty="0" err="1" smtClean="0">
                <a:solidFill>
                  <a:srgbClr val="000000"/>
                </a:solidFill>
                <a:ea typeface="가는안상수체" pitchFamily="2" charset="-127"/>
              </a:rPr>
              <a:t>saphenous</a:t>
            </a:r>
            <a:r>
              <a:rPr lang="en-US" altLang="ko-KR" dirty="0" smtClean="0">
                <a:solidFill>
                  <a:srgbClr val="000000"/>
                </a:solidFill>
                <a:ea typeface="가는안상수체" pitchFamily="2" charset="-127"/>
              </a:rPr>
              <a:t> vein (GSV)</a:t>
            </a:r>
          </a:p>
          <a:p>
            <a:pPr>
              <a:lnSpc>
                <a:spcPct val="105000"/>
              </a:lnSpc>
              <a:buFontTx/>
              <a:buChar char="•"/>
            </a:pPr>
            <a:r>
              <a:rPr lang="en-US" altLang="ko-KR" dirty="0" smtClean="0">
                <a:solidFill>
                  <a:srgbClr val="000000"/>
                </a:solidFill>
                <a:ea typeface="가는안상수체" pitchFamily="2" charset="-127"/>
              </a:rPr>
              <a:t> </a:t>
            </a:r>
            <a:r>
              <a:rPr lang="en-US" altLang="ko-KR" dirty="0" err="1" smtClean="0">
                <a:solidFill>
                  <a:srgbClr val="000000"/>
                </a:solidFill>
                <a:ea typeface="가는안상수체" pitchFamily="2" charset="-127"/>
              </a:rPr>
              <a:t>Contralateral</a:t>
            </a:r>
            <a:r>
              <a:rPr lang="en-US" altLang="ko-KR" dirty="0" smtClean="0">
                <a:solidFill>
                  <a:srgbClr val="000000"/>
                </a:solidFill>
                <a:ea typeface="가는안상수체" pitchFamily="2" charset="-127"/>
              </a:rPr>
              <a:t> great </a:t>
            </a:r>
            <a:r>
              <a:rPr lang="en-US" altLang="ko-KR" dirty="0" err="1" smtClean="0">
                <a:solidFill>
                  <a:srgbClr val="000000"/>
                </a:solidFill>
                <a:ea typeface="가는안상수체" pitchFamily="2" charset="-127"/>
              </a:rPr>
              <a:t>saphenous</a:t>
            </a:r>
            <a:r>
              <a:rPr lang="en-US" altLang="ko-KR" dirty="0" smtClean="0">
                <a:solidFill>
                  <a:srgbClr val="000000"/>
                </a:solidFill>
                <a:ea typeface="가는안상수체" pitchFamily="2" charset="-127"/>
              </a:rPr>
              <a:t> vein</a:t>
            </a:r>
          </a:p>
          <a:p>
            <a:pPr>
              <a:lnSpc>
                <a:spcPct val="105000"/>
              </a:lnSpc>
              <a:buFontTx/>
              <a:buChar char="•"/>
            </a:pPr>
            <a:r>
              <a:rPr lang="en-US" altLang="ko-KR" dirty="0" smtClean="0">
                <a:solidFill>
                  <a:srgbClr val="000000"/>
                </a:solidFill>
                <a:ea typeface="가는안상수체" pitchFamily="2" charset="-127"/>
              </a:rPr>
              <a:t> Arm vein</a:t>
            </a:r>
          </a:p>
          <a:p>
            <a:pPr>
              <a:lnSpc>
                <a:spcPct val="105000"/>
              </a:lnSpc>
              <a:buFontTx/>
              <a:buChar char="•"/>
            </a:pPr>
            <a:r>
              <a:rPr lang="en-US" altLang="ko-KR" dirty="0" smtClean="0">
                <a:solidFill>
                  <a:srgbClr val="000000"/>
                </a:solidFill>
                <a:ea typeface="가는안상수체" pitchFamily="2" charset="-127"/>
              </a:rPr>
              <a:t> Small </a:t>
            </a:r>
            <a:r>
              <a:rPr lang="en-US" altLang="ko-KR" dirty="0" err="1" smtClean="0">
                <a:solidFill>
                  <a:srgbClr val="000000"/>
                </a:solidFill>
                <a:ea typeface="가는안상수체" pitchFamily="2" charset="-127"/>
              </a:rPr>
              <a:t>saphenous</a:t>
            </a:r>
            <a:r>
              <a:rPr lang="en-US" altLang="ko-KR" dirty="0" smtClean="0">
                <a:solidFill>
                  <a:srgbClr val="000000"/>
                </a:solidFill>
                <a:ea typeface="가는안상수체" pitchFamily="2" charset="-127"/>
              </a:rPr>
              <a:t> vein (SSV)</a:t>
            </a:r>
          </a:p>
          <a:p>
            <a:pPr>
              <a:lnSpc>
                <a:spcPct val="105000"/>
              </a:lnSpc>
              <a:buFontTx/>
              <a:buChar char="•"/>
            </a:pPr>
            <a:r>
              <a:rPr lang="en-US" altLang="ko-KR" dirty="0" smtClean="0">
                <a:solidFill>
                  <a:srgbClr val="000000"/>
                </a:solidFill>
                <a:ea typeface="가는안상수체" pitchFamily="2" charset="-127"/>
              </a:rPr>
              <a:t> Femoral vein</a:t>
            </a:r>
          </a:p>
          <a:p>
            <a:pPr>
              <a:lnSpc>
                <a:spcPct val="105000"/>
              </a:lnSpc>
              <a:buFontTx/>
              <a:buChar char="•"/>
            </a:pPr>
            <a:r>
              <a:rPr lang="en-US" altLang="ko-KR" dirty="0" smtClean="0">
                <a:solidFill>
                  <a:srgbClr val="000000"/>
                </a:solidFill>
                <a:ea typeface="가는안상수체" pitchFamily="2" charset="-127"/>
              </a:rPr>
              <a:t> </a:t>
            </a:r>
            <a:r>
              <a:rPr lang="en-US" altLang="ko-KR" dirty="0" err="1" smtClean="0">
                <a:solidFill>
                  <a:srgbClr val="000000"/>
                </a:solidFill>
                <a:ea typeface="가는안상수체" pitchFamily="2" charset="-127"/>
              </a:rPr>
              <a:t>Saphenous</a:t>
            </a:r>
            <a:r>
              <a:rPr lang="en-US" altLang="ko-KR" dirty="0" smtClean="0">
                <a:solidFill>
                  <a:srgbClr val="000000"/>
                </a:solidFill>
                <a:ea typeface="가는안상수체" pitchFamily="2" charset="-127"/>
              </a:rPr>
              <a:t> vein branch</a:t>
            </a:r>
          </a:p>
          <a:p>
            <a:pPr>
              <a:lnSpc>
                <a:spcPct val="105000"/>
              </a:lnSpc>
              <a:buFontTx/>
              <a:buChar char="•"/>
            </a:pPr>
            <a:r>
              <a:rPr lang="en-US" altLang="ko-KR" dirty="0" smtClean="0">
                <a:solidFill>
                  <a:srgbClr val="000000"/>
                </a:solidFill>
                <a:ea typeface="가는안상수체" pitchFamily="2" charset="-127"/>
              </a:rPr>
              <a:t> </a:t>
            </a:r>
            <a:r>
              <a:rPr lang="en-US" altLang="ko-KR" dirty="0" err="1" smtClean="0">
                <a:solidFill>
                  <a:srgbClr val="000000"/>
                </a:solidFill>
                <a:ea typeface="가는안상수체" pitchFamily="2" charset="-127"/>
              </a:rPr>
              <a:t>Cryopreserved</a:t>
            </a:r>
            <a:r>
              <a:rPr lang="en-US" altLang="ko-KR" dirty="0" smtClean="0">
                <a:solidFill>
                  <a:srgbClr val="000000"/>
                </a:solidFill>
                <a:ea typeface="가는안상수체" pitchFamily="2" charset="-127"/>
              </a:rPr>
              <a:t> homograft</a:t>
            </a:r>
          </a:p>
          <a:p>
            <a:pPr>
              <a:lnSpc>
                <a:spcPct val="105000"/>
              </a:lnSpc>
              <a:buFontTx/>
              <a:buChar char="•"/>
            </a:pPr>
            <a:r>
              <a:rPr lang="en-US" altLang="ko-KR" dirty="0" smtClean="0">
                <a:solidFill>
                  <a:srgbClr val="000000"/>
                </a:solidFill>
                <a:ea typeface="가는안상수체" pitchFamily="2" charset="-127"/>
              </a:rPr>
              <a:t> Human umbilical vein PTFE(</a:t>
            </a:r>
            <a:r>
              <a:rPr lang="en-US" altLang="ko-KR" dirty="0" err="1" smtClean="0">
                <a:solidFill>
                  <a:srgbClr val="000000"/>
                </a:solidFill>
                <a:ea typeface="가는안상수체" pitchFamily="2" charset="-127"/>
              </a:rPr>
              <a:t>polytetrafluoroethylene</a:t>
            </a:r>
            <a:r>
              <a:rPr lang="en-US" altLang="ko-KR" dirty="0" smtClean="0">
                <a:solidFill>
                  <a:srgbClr val="000000"/>
                </a:solidFill>
                <a:ea typeface="가는안상수체" pitchFamily="2" charset="-127"/>
              </a:rPr>
              <a:t>) graft</a:t>
            </a:r>
          </a:p>
          <a:p>
            <a:pPr>
              <a:lnSpc>
                <a:spcPct val="105000"/>
              </a:lnSpc>
              <a:buFontTx/>
              <a:buChar char="•"/>
            </a:pPr>
            <a:r>
              <a:rPr lang="en-US" altLang="ko-KR" dirty="0" smtClean="0">
                <a:solidFill>
                  <a:srgbClr val="000000"/>
                </a:solidFill>
                <a:ea typeface="가는안상수체" pitchFamily="2" charset="-127"/>
              </a:rPr>
              <a:t> Dacron graft</a:t>
            </a:r>
          </a:p>
          <a:p>
            <a:pPr>
              <a:lnSpc>
                <a:spcPct val="105000"/>
              </a:lnSpc>
              <a:buFontTx/>
              <a:buChar char="•"/>
            </a:pPr>
            <a:endParaRPr lang="en-US" altLang="ko-KR" sz="1800" dirty="0" smtClean="0">
              <a:solidFill>
                <a:srgbClr val="000000"/>
              </a:solidFill>
              <a:ea typeface="가는안상수체" pitchFamily="2" charset="-127"/>
            </a:endParaRPr>
          </a:p>
          <a:p>
            <a:pPr>
              <a:lnSpc>
                <a:spcPct val="105000"/>
              </a:lnSpc>
              <a:buFontTx/>
              <a:buChar char="•"/>
            </a:pPr>
            <a:r>
              <a:rPr lang="en-US" altLang="ko-KR" dirty="0" smtClean="0">
                <a:solidFill>
                  <a:srgbClr val="000000"/>
                </a:solidFill>
                <a:ea typeface="가는안상수체" pitchFamily="2" charset="-127"/>
              </a:rPr>
              <a:t> Prosthetic graft + vein patch/cuff</a:t>
            </a:r>
          </a:p>
          <a:p>
            <a:pPr>
              <a:lnSpc>
                <a:spcPct val="105000"/>
              </a:lnSpc>
              <a:buFontTx/>
              <a:buChar char="•"/>
            </a:pPr>
            <a:r>
              <a:rPr lang="en-US" altLang="ko-KR" dirty="0" smtClean="0">
                <a:solidFill>
                  <a:srgbClr val="000000"/>
                </a:solidFill>
                <a:ea typeface="가는안상수체" pitchFamily="2" charset="-127"/>
              </a:rPr>
              <a:t> Prosthetic graft + heparin</a:t>
            </a:r>
          </a:p>
          <a:p>
            <a:pPr>
              <a:lnSpc>
                <a:spcPct val="105000"/>
              </a:lnSpc>
              <a:buFontTx/>
              <a:buChar char="•"/>
            </a:pPr>
            <a:r>
              <a:rPr lang="en-US" altLang="ko-KR" dirty="0" smtClean="0">
                <a:solidFill>
                  <a:srgbClr val="000000"/>
                </a:solidFill>
                <a:ea typeface="가는안상수체" pitchFamily="2" charset="-127"/>
              </a:rPr>
              <a:t> Prosthetic graft + endothelial cell</a:t>
            </a:r>
          </a:p>
          <a:p>
            <a:pPr>
              <a:lnSpc>
                <a:spcPct val="105000"/>
              </a:lnSpc>
              <a:buFontTx/>
              <a:buChar char="•"/>
            </a:pPr>
            <a:r>
              <a:rPr lang="en-US" altLang="ko-KR" dirty="0" smtClean="0">
                <a:solidFill>
                  <a:srgbClr val="000000"/>
                </a:solidFill>
                <a:ea typeface="가는안상수체" pitchFamily="2" charset="-127"/>
              </a:rPr>
              <a:t> Modified graft design</a:t>
            </a:r>
          </a:p>
          <a:p>
            <a:pPr>
              <a:lnSpc>
                <a:spcPct val="105000"/>
              </a:lnSpc>
              <a:buFontTx/>
              <a:buChar char="•"/>
            </a:pPr>
            <a:endParaRPr lang="en-US" altLang="ko-KR" b="1" dirty="0" smtClean="0">
              <a:solidFill>
                <a:srgbClr val="000000"/>
              </a:solidFill>
              <a:latin typeface="바탕" pitchFamily="18" charset="-127"/>
            </a:endParaRPr>
          </a:p>
          <a:p>
            <a:pPr>
              <a:lnSpc>
                <a:spcPct val="105000"/>
              </a:lnSpc>
              <a:buFontTx/>
              <a:buChar char="•"/>
            </a:pPr>
            <a:endParaRPr lang="en-US" altLang="ko-KR" b="1" dirty="0" smtClean="0">
              <a:solidFill>
                <a:srgbClr val="000000"/>
              </a:solidFill>
              <a:latin typeface="바탕" pitchFamily="18" charset="-127"/>
            </a:endParaRPr>
          </a:p>
          <a:p>
            <a:endParaRPr lang="ko-KR" altLang="en-US" dirty="0"/>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428596" y="1142984"/>
            <a:ext cx="8229600" cy="5143536"/>
          </a:xfrm>
        </p:spPr>
        <p:txBody>
          <a:bodyPr>
            <a:normAutofit/>
          </a:bodyPr>
          <a:lstStyle/>
          <a:p>
            <a:pPr>
              <a:buNone/>
            </a:pPr>
            <a:endParaRPr lang="en-US" altLang="ko-KR" sz="2400" b="1" i="1" dirty="0" smtClean="0">
              <a:solidFill>
                <a:schemeClr val="tx2"/>
              </a:solidFill>
              <a:latin typeface="Arial" pitchFamily="34" charset="0"/>
              <a:cs typeface="Arial" pitchFamily="34" charset="0"/>
            </a:endParaRPr>
          </a:p>
          <a:p>
            <a:pPr lvl="1">
              <a:buNone/>
            </a:pPr>
            <a:endParaRPr lang="en-US" altLang="ko-KR" sz="2400" b="1" i="1" dirty="0" smtClean="0">
              <a:solidFill>
                <a:schemeClr val="tx2"/>
              </a:solidFill>
              <a:latin typeface="Arial" pitchFamily="34" charset="0"/>
              <a:cs typeface="Arial" pitchFamily="34" charset="0"/>
            </a:endParaRPr>
          </a:p>
          <a:p>
            <a:pPr>
              <a:buNone/>
            </a:pPr>
            <a:endParaRPr lang="en-US" altLang="ko-KR" sz="2400" b="1" i="1" dirty="0" smtClean="0">
              <a:solidFill>
                <a:schemeClr val="tx2"/>
              </a:solidFill>
              <a:latin typeface="Arial" pitchFamily="34" charset="0"/>
              <a:cs typeface="Arial" pitchFamily="34" charset="0"/>
            </a:endParaRPr>
          </a:p>
          <a:p>
            <a:pPr>
              <a:buNone/>
            </a:pPr>
            <a:endParaRPr lang="en-US" altLang="ko-KR" i="1" dirty="0" smtClean="0">
              <a:latin typeface="Arial" pitchFamily="34" charset="0"/>
              <a:cs typeface="Arial" pitchFamily="34" charset="0"/>
            </a:endParaRPr>
          </a:p>
          <a:p>
            <a:pPr>
              <a:buNone/>
            </a:pPr>
            <a:endParaRPr lang="ko-KR" altLang="en-US" i="1" dirty="0">
              <a:latin typeface="Arial" pitchFamily="34" charset="0"/>
              <a:cs typeface="Arial" pitchFamily="34" charset="0"/>
            </a:endParaRPr>
          </a:p>
        </p:txBody>
      </p:sp>
      <p:sp>
        <p:nvSpPr>
          <p:cNvPr id="6" name="제목 1"/>
          <p:cNvSpPr>
            <a:spLocks noGrp="1"/>
          </p:cNvSpPr>
          <p:nvPr>
            <p:ph type="title"/>
          </p:nvPr>
        </p:nvSpPr>
        <p:spPr>
          <a:xfrm>
            <a:off x="428596" y="0"/>
            <a:ext cx="8229600" cy="725470"/>
          </a:xfrm>
        </p:spPr>
        <p:txBody>
          <a:bodyPr>
            <a:normAutofit/>
          </a:bodyPr>
          <a:lstStyle/>
          <a:p>
            <a:r>
              <a:rPr lang="en-US" altLang="ko-KR" sz="3200" b="1" dirty="0" smtClean="0">
                <a:cs typeface="Arial" pitchFamily="34" charset="0"/>
              </a:rPr>
              <a:t>Bypass </a:t>
            </a:r>
            <a:r>
              <a:rPr lang="en-US" altLang="ko-KR" sz="3200" b="1" dirty="0" err="1" smtClean="0">
                <a:cs typeface="Arial" pitchFamily="34" charset="0"/>
              </a:rPr>
              <a:t>vs</a:t>
            </a:r>
            <a:r>
              <a:rPr lang="en-US" altLang="ko-KR" sz="3200" b="1" dirty="0" smtClean="0">
                <a:cs typeface="Arial" pitchFamily="34" charset="0"/>
              </a:rPr>
              <a:t> Angioplasty</a:t>
            </a:r>
            <a:endParaRPr lang="ko-KR" altLang="en-US" sz="3200" b="1" dirty="0">
              <a:cs typeface="Arial" pitchFamily="34" charset="0"/>
            </a:endParaRPr>
          </a:p>
        </p:txBody>
      </p:sp>
      <p:pic>
        <p:nvPicPr>
          <p:cNvPr id="9218" name="Picture 2"/>
          <p:cNvPicPr>
            <a:picLocks noChangeAspect="1" noChangeArrowheads="1"/>
          </p:cNvPicPr>
          <p:nvPr/>
        </p:nvPicPr>
        <p:blipFill>
          <a:blip r:embed="rId2" cstate="email"/>
          <a:srcRect/>
          <a:stretch>
            <a:fillRect/>
          </a:stretch>
        </p:blipFill>
        <p:spPr bwMode="auto">
          <a:xfrm>
            <a:off x="357158" y="1142984"/>
            <a:ext cx="8372475" cy="4714908"/>
          </a:xfrm>
          <a:prstGeom prst="rect">
            <a:avLst/>
          </a:prstGeom>
          <a:noFill/>
          <a:ln w="9525">
            <a:noFill/>
            <a:miter lim="800000"/>
            <a:headEnd/>
            <a:tailEnd/>
          </a:ln>
          <a:effectLst/>
        </p:spPr>
      </p:pic>
      <p:sp>
        <p:nvSpPr>
          <p:cNvPr id="5" name="직사각형 4"/>
          <p:cNvSpPr/>
          <p:nvPr/>
        </p:nvSpPr>
        <p:spPr>
          <a:xfrm>
            <a:off x="2714612" y="6060064"/>
            <a:ext cx="6357982" cy="307777"/>
          </a:xfrm>
          <a:prstGeom prst="rect">
            <a:avLst/>
          </a:prstGeom>
        </p:spPr>
        <p:txBody>
          <a:bodyPr wrap="square">
            <a:spAutoFit/>
          </a:bodyPr>
          <a:lstStyle/>
          <a:p>
            <a:pPr marL="342900" lvl="0" indent="-342900">
              <a:spcBef>
                <a:spcPct val="20000"/>
              </a:spcBef>
              <a:buClr>
                <a:srgbClr val="C00000"/>
              </a:buClr>
            </a:pPr>
            <a:r>
              <a:rPr lang="en-US" altLang="ko-KR" sz="1400" b="1" i="1" dirty="0" smtClean="0">
                <a:solidFill>
                  <a:srgbClr val="1F497D"/>
                </a:solidFill>
                <a:latin typeface="Arial" pitchFamily="34" charset="0"/>
                <a:cs typeface="Arial" pitchFamily="34" charset="0"/>
              </a:rPr>
              <a:t>BASIL trial (Bypass versus Angioplasty for Severe </a:t>
            </a:r>
            <a:r>
              <a:rPr lang="en-US" altLang="ko-KR" sz="1400" b="1" i="1" dirty="0" err="1" smtClean="0">
                <a:solidFill>
                  <a:srgbClr val="1F497D"/>
                </a:solidFill>
                <a:latin typeface="Arial" pitchFamily="34" charset="0"/>
                <a:cs typeface="Arial" pitchFamily="34" charset="0"/>
              </a:rPr>
              <a:t>Ischaemia</a:t>
            </a:r>
            <a:r>
              <a:rPr lang="en-US" altLang="ko-KR" sz="1400" b="1" i="1" dirty="0" smtClean="0">
                <a:solidFill>
                  <a:srgbClr val="1F497D"/>
                </a:solidFill>
                <a:latin typeface="Arial" pitchFamily="34" charset="0"/>
                <a:cs typeface="Arial" pitchFamily="34" charset="0"/>
              </a:rPr>
              <a:t> of the Leg) </a:t>
            </a:r>
          </a:p>
        </p:txBody>
      </p:sp>
      <p:sp>
        <p:nvSpPr>
          <p:cNvPr id="7" name="직사각형 6"/>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8" name="바닥글 개체 틀 7"/>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Bypass with Vein Graft</a:t>
            </a:r>
            <a:endParaRPr lang="ko-KR" altLang="en-US" dirty="0"/>
          </a:p>
        </p:txBody>
      </p:sp>
      <p:sp>
        <p:nvSpPr>
          <p:cNvPr id="3" name="내용 개체 틀 2"/>
          <p:cNvSpPr>
            <a:spLocks noGrp="1"/>
          </p:cNvSpPr>
          <p:nvPr>
            <p:ph idx="1"/>
          </p:nvPr>
        </p:nvSpPr>
        <p:spPr>
          <a:xfrm>
            <a:off x="457200" y="1600200"/>
            <a:ext cx="3754760" cy="4525963"/>
          </a:xfrm>
        </p:spPr>
        <p:txBody>
          <a:bodyPr/>
          <a:lstStyle/>
          <a:p>
            <a:pPr>
              <a:lnSpc>
                <a:spcPct val="135000"/>
              </a:lnSpc>
              <a:buFontTx/>
              <a:buChar char="•"/>
            </a:pPr>
            <a:r>
              <a:rPr lang="en-US" altLang="ko-KR" dirty="0" smtClean="0">
                <a:solidFill>
                  <a:srgbClr val="000000"/>
                </a:solidFill>
                <a:latin typeface="Times New Roman" pitchFamily="18" charset="0"/>
              </a:rPr>
              <a:t>Reversed vein </a:t>
            </a:r>
          </a:p>
          <a:p>
            <a:pPr>
              <a:lnSpc>
                <a:spcPct val="135000"/>
              </a:lnSpc>
              <a:buFontTx/>
              <a:buChar char="•"/>
            </a:pPr>
            <a:r>
              <a:rPr lang="en-US" altLang="ko-KR" dirty="0" smtClean="0">
                <a:solidFill>
                  <a:srgbClr val="000000"/>
                </a:solidFill>
                <a:latin typeface="Times New Roman" pitchFamily="18" charset="0"/>
              </a:rPr>
              <a:t>In situ vein</a:t>
            </a:r>
          </a:p>
          <a:p>
            <a:pPr>
              <a:lnSpc>
                <a:spcPct val="135000"/>
              </a:lnSpc>
              <a:buFontTx/>
              <a:buChar char="•"/>
            </a:pPr>
            <a:r>
              <a:rPr lang="en-US" altLang="ko-KR" dirty="0" smtClean="0">
                <a:solidFill>
                  <a:srgbClr val="000000"/>
                </a:solidFill>
                <a:latin typeface="Times New Roman" pitchFamily="18" charset="0"/>
              </a:rPr>
              <a:t>Non-reversed </a:t>
            </a:r>
            <a:r>
              <a:rPr lang="en-US" altLang="ko-KR" dirty="0" err="1" smtClean="0">
                <a:solidFill>
                  <a:srgbClr val="000000"/>
                </a:solidFill>
                <a:latin typeface="Times New Roman" pitchFamily="18" charset="0"/>
              </a:rPr>
              <a:t>translocated</a:t>
            </a:r>
            <a:r>
              <a:rPr lang="en-US" altLang="ko-KR" dirty="0" smtClean="0">
                <a:solidFill>
                  <a:srgbClr val="000000"/>
                </a:solidFill>
                <a:latin typeface="Times New Roman" pitchFamily="18" charset="0"/>
              </a:rPr>
              <a:t>  vein</a:t>
            </a:r>
          </a:p>
          <a:p>
            <a:pPr>
              <a:lnSpc>
                <a:spcPct val="135000"/>
              </a:lnSpc>
              <a:buFontTx/>
              <a:buChar char="•"/>
            </a:pPr>
            <a:r>
              <a:rPr lang="en-US" altLang="ko-KR" dirty="0" smtClean="0">
                <a:solidFill>
                  <a:srgbClr val="000000"/>
                </a:solidFill>
                <a:latin typeface="Times New Roman" pitchFamily="18" charset="0"/>
              </a:rPr>
              <a:t>Spliced vein  </a:t>
            </a:r>
          </a:p>
          <a:p>
            <a:endParaRPr lang="ko-KR" altLang="en-US" dirty="0"/>
          </a:p>
        </p:txBody>
      </p:sp>
      <p:pic>
        <p:nvPicPr>
          <p:cNvPr id="4" name="Picture 3" descr="P0001181"/>
          <p:cNvPicPr>
            <a:picLocks noChangeAspect="1" noChangeArrowheads="1"/>
          </p:cNvPicPr>
          <p:nvPr/>
        </p:nvPicPr>
        <p:blipFill>
          <a:blip r:embed="rId3" cstate="email"/>
          <a:srcRect/>
          <a:stretch>
            <a:fillRect/>
          </a:stretch>
        </p:blipFill>
        <p:spPr bwMode="auto">
          <a:xfrm>
            <a:off x="6300192" y="1484784"/>
            <a:ext cx="2489200" cy="4495800"/>
          </a:xfrm>
          <a:prstGeom prst="rect">
            <a:avLst/>
          </a:prstGeom>
          <a:noFill/>
          <a:ln w="9525">
            <a:solidFill>
              <a:schemeClr val="tx1"/>
            </a:solidFill>
            <a:miter lim="800000"/>
            <a:headEnd/>
            <a:tailEnd/>
          </a:ln>
        </p:spPr>
      </p:pic>
      <p:grpSp>
        <p:nvGrpSpPr>
          <p:cNvPr id="5" name="Group 5"/>
          <p:cNvGrpSpPr>
            <a:grpSpLocks/>
          </p:cNvGrpSpPr>
          <p:nvPr/>
        </p:nvGrpSpPr>
        <p:grpSpPr bwMode="auto">
          <a:xfrm>
            <a:off x="4204692" y="1530822"/>
            <a:ext cx="1978025" cy="4308475"/>
            <a:chOff x="3482" y="874"/>
            <a:chExt cx="1122" cy="3100"/>
          </a:xfrm>
        </p:grpSpPr>
        <p:graphicFrame>
          <p:nvGraphicFramePr>
            <p:cNvPr id="6" name="Object 6"/>
            <p:cNvGraphicFramePr>
              <a:graphicFrameLocks noChangeAspect="1"/>
            </p:cNvGraphicFramePr>
            <p:nvPr/>
          </p:nvGraphicFramePr>
          <p:xfrm>
            <a:off x="3482" y="874"/>
            <a:ext cx="1014" cy="1014"/>
          </p:xfrm>
          <a:graphic>
            <a:graphicData uri="http://schemas.openxmlformats.org/presentationml/2006/ole">
              <p:oleObj spid="_x0000_s70658" name="Image" r:id="rId4" imgW="6243902" imgH="6243902" progId="">
                <p:embed/>
              </p:oleObj>
            </a:graphicData>
          </a:graphic>
        </p:graphicFrame>
        <p:pic>
          <p:nvPicPr>
            <p:cNvPr id="7" name="Picture 7"/>
            <p:cNvPicPr>
              <a:picLocks noChangeAspect="1" noChangeArrowheads="1"/>
            </p:cNvPicPr>
            <p:nvPr/>
          </p:nvPicPr>
          <p:blipFill>
            <a:blip r:embed="rId5" cstate="email"/>
            <a:srcRect/>
            <a:stretch>
              <a:fillRect/>
            </a:stretch>
          </p:blipFill>
          <p:spPr bwMode="auto">
            <a:xfrm>
              <a:off x="3551" y="1640"/>
              <a:ext cx="1053" cy="828"/>
            </a:xfrm>
            <a:prstGeom prst="rect">
              <a:avLst/>
            </a:prstGeom>
            <a:noFill/>
          </p:spPr>
        </p:pic>
        <p:graphicFrame>
          <p:nvGraphicFramePr>
            <p:cNvPr id="8" name="Object 8"/>
            <p:cNvGraphicFramePr>
              <a:graphicFrameLocks noChangeAspect="1"/>
            </p:cNvGraphicFramePr>
            <p:nvPr/>
          </p:nvGraphicFramePr>
          <p:xfrm>
            <a:off x="3579" y="2205"/>
            <a:ext cx="1014" cy="1014"/>
          </p:xfrm>
          <a:graphic>
            <a:graphicData uri="http://schemas.openxmlformats.org/presentationml/2006/ole">
              <p:oleObj spid="_x0000_s70659" name="Image" r:id="rId6" imgW="6243902" imgH="6243902" progId="">
                <p:embed/>
              </p:oleObj>
            </a:graphicData>
          </a:graphic>
        </p:graphicFrame>
        <p:graphicFrame>
          <p:nvGraphicFramePr>
            <p:cNvPr id="9" name="Object 9"/>
            <p:cNvGraphicFramePr>
              <a:graphicFrameLocks noChangeAspect="1"/>
            </p:cNvGraphicFramePr>
            <p:nvPr/>
          </p:nvGraphicFramePr>
          <p:xfrm>
            <a:off x="3642" y="3066"/>
            <a:ext cx="953" cy="908"/>
          </p:xfrm>
          <a:graphic>
            <a:graphicData uri="http://schemas.openxmlformats.org/presentationml/2006/ole">
              <p:oleObj spid="_x0000_s70660" name="Image" r:id="rId7" imgW="5682927" imgH="5219512" progId="">
                <p:embed/>
              </p:oleObj>
            </a:graphicData>
          </a:graphic>
        </p:graphicFrame>
        <p:sp>
          <p:nvSpPr>
            <p:cNvPr id="10" name="Line 10"/>
            <p:cNvSpPr>
              <a:spLocks noChangeShapeType="1"/>
            </p:cNvSpPr>
            <p:nvPr/>
          </p:nvSpPr>
          <p:spPr bwMode="auto">
            <a:xfrm flipH="1">
              <a:off x="4014" y="3521"/>
              <a:ext cx="91" cy="91"/>
            </a:xfrm>
            <a:prstGeom prst="line">
              <a:avLst/>
            </a:prstGeom>
            <a:noFill/>
            <a:ln w="9525">
              <a:solidFill>
                <a:srgbClr val="003300"/>
              </a:solidFill>
              <a:round/>
              <a:headEnd/>
              <a:tailEnd type="triangle" w="med" len="med"/>
            </a:ln>
            <a:effectLst/>
          </p:spPr>
          <p:txBody>
            <a:bodyPr/>
            <a:lstStyle/>
            <a:p>
              <a:endParaRPr lang="ko-KR" altLang="en-US"/>
            </a:p>
          </p:txBody>
        </p:sp>
      </p:grpSp>
      <p:sp>
        <p:nvSpPr>
          <p:cNvPr id="11" name="TextBox 10"/>
          <p:cNvSpPr txBox="1"/>
          <p:nvPr/>
        </p:nvSpPr>
        <p:spPr>
          <a:xfrm>
            <a:off x="5652120" y="6381328"/>
            <a:ext cx="3240360" cy="369332"/>
          </a:xfrm>
          <a:prstGeom prst="rect">
            <a:avLst/>
          </a:prstGeom>
          <a:noFill/>
        </p:spPr>
        <p:txBody>
          <a:bodyPr wrap="square" rtlCol="0">
            <a:spAutoFit/>
          </a:bodyPr>
          <a:lstStyle/>
          <a:p>
            <a:r>
              <a:rPr lang="en-US" altLang="ko-KR" dirty="0" smtClean="0"/>
              <a:t>By </a:t>
            </a:r>
            <a:r>
              <a:rPr lang="en-US" altLang="ko-KR" dirty="0" err="1" smtClean="0"/>
              <a:t>Courtery</a:t>
            </a:r>
            <a:r>
              <a:rPr lang="en-US" altLang="ko-KR" dirty="0" smtClean="0"/>
              <a:t> of Prof. WY Kim</a:t>
            </a:r>
            <a:endParaRPr lang="ko-KR" altLang="en-US" dirty="0"/>
          </a:p>
        </p:txBody>
      </p:sp>
      <p:sp>
        <p:nvSpPr>
          <p:cNvPr id="12" name="직사각형 11"/>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13" name="바닥글 개체 틀 12"/>
          <p:cNvSpPr>
            <a:spLocks noGrp="1"/>
          </p:cNvSpPr>
          <p:nvPr>
            <p:ph type="ftr" sz="quarter" idx="11"/>
          </p:nvPr>
        </p:nvSpPr>
        <p:spPr>
          <a:xfrm>
            <a:off x="251520" y="6356350"/>
            <a:ext cx="2895600" cy="365125"/>
          </a:xfrm>
        </p:spPr>
        <p:txBody>
          <a:bodyPr/>
          <a:lstStyle/>
          <a:p>
            <a:r>
              <a:rPr lang="en-US" altLang="ko-KR" dirty="0" smtClean="0"/>
              <a:t>2012</a:t>
            </a:r>
            <a:r>
              <a:rPr lang="ko-KR" altLang="en-US" dirty="0" smtClean="0"/>
              <a:t>년 제 </a:t>
            </a:r>
            <a:r>
              <a:rPr lang="en-US" altLang="ko-KR" dirty="0" smtClean="0"/>
              <a:t>5</a:t>
            </a:r>
            <a:r>
              <a:rPr lang="ko-KR" altLang="en-US" dirty="0" smtClean="0"/>
              <a:t>차 전공의 학술세미나</a:t>
            </a:r>
            <a:endParaRPr lang="ko-KR" altLang="en-US"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Bypass with Vein Graft</a:t>
            </a:r>
            <a:endParaRPr lang="ko-KR" altLang="en-US" dirty="0"/>
          </a:p>
        </p:txBody>
      </p:sp>
      <p:sp>
        <p:nvSpPr>
          <p:cNvPr id="11" name="내용 개체 틀 10"/>
          <p:cNvSpPr>
            <a:spLocks noGrp="1"/>
          </p:cNvSpPr>
          <p:nvPr>
            <p:ph idx="1"/>
          </p:nvPr>
        </p:nvSpPr>
        <p:spPr/>
        <p:txBody>
          <a:bodyPr/>
          <a:lstStyle/>
          <a:p>
            <a:r>
              <a:rPr lang="en-US" altLang="ko-KR" dirty="0" err="1" smtClean="0"/>
              <a:t>Inframalleolar</a:t>
            </a:r>
            <a:r>
              <a:rPr lang="en-US" altLang="ko-KR" dirty="0" smtClean="0"/>
              <a:t> bypass</a:t>
            </a:r>
            <a:endParaRPr lang="ko-KR" altLang="en-US" dirty="0"/>
          </a:p>
        </p:txBody>
      </p:sp>
      <p:pic>
        <p:nvPicPr>
          <p:cNvPr id="12" name="Picture 3" descr="BKpop_PTA_12"/>
          <p:cNvPicPr>
            <a:picLocks noChangeAspect="1" noChangeArrowheads="1"/>
          </p:cNvPicPr>
          <p:nvPr/>
        </p:nvPicPr>
        <p:blipFill>
          <a:blip r:embed="rId2" cstate="email"/>
          <a:srcRect/>
          <a:stretch>
            <a:fillRect/>
          </a:stretch>
        </p:blipFill>
        <p:spPr bwMode="auto">
          <a:xfrm>
            <a:off x="971600" y="2420888"/>
            <a:ext cx="3892277" cy="3892277"/>
          </a:xfrm>
          <a:prstGeom prst="rect">
            <a:avLst/>
          </a:prstGeom>
          <a:noFill/>
          <a:ln w="9525">
            <a:solidFill>
              <a:schemeClr val="tx1"/>
            </a:solidFill>
            <a:miter lim="800000"/>
            <a:headEnd/>
            <a:tailEnd/>
          </a:ln>
        </p:spPr>
      </p:pic>
      <p:pic>
        <p:nvPicPr>
          <p:cNvPr id="13" name="Picture 5" descr="발사진"/>
          <p:cNvPicPr>
            <a:picLocks noChangeAspect="1" noChangeArrowheads="1"/>
          </p:cNvPicPr>
          <p:nvPr/>
        </p:nvPicPr>
        <p:blipFill>
          <a:blip r:embed="rId3" cstate="email"/>
          <a:srcRect/>
          <a:stretch>
            <a:fillRect/>
          </a:stretch>
        </p:blipFill>
        <p:spPr bwMode="auto">
          <a:xfrm>
            <a:off x="5369197" y="2420888"/>
            <a:ext cx="2628405" cy="3892277"/>
          </a:xfrm>
          <a:prstGeom prst="rect">
            <a:avLst/>
          </a:prstGeom>
          <a:noFill/>
          <a:ln w="9525">
            <a:solidFill>
              <a:schemeClr val="tx1"/>
            </a:solidFill>
            <a:miter lim="800000"/>
            <a:headEnd/>
            <a:tailEnd/>
          </a:ln>
        </p:spPr>
      </p:pic>
      <p:sp>
        <p:nvSpPr>
          <p:cNvPr id="14" name="TextBox 13"/>
          <p:cNvSpPr txBox="1"/>
          <p:nvPr/>
        </p:nvSpPr>
        <p:spPr>
          <a:xfrm>
            <a:off x="5652120" y="6381328"/>
            <a:ext cx="3240360" cy="369332"/>
          </a:xfrm>
          <a:prstGeom prst="rect">
            <a:avLst/>
          </a:prstGeom>
          <a:noFill/>
        </p:spPr>
        <p:txBody>
          <a:bodyPr wrap="square" rtlCol="0">
            <a:spAutoFit/>
          </a:bodyPr>
          <a:lstStyle/>
          <a:p>
            <a:r>
              <a:rPr lang="en-US" altLang="ko-KR" dirty="0" smtClean="0"/>
              <a:t>By </a:t>
            </a:r>
            <a:r>
              <a:rPr lang="en-US" altLang="ko-KR" dirty="0" err="1" smtClean="0"/>
              <a:t>Courtery</a:t>
            </a:r>
            <a:r>
              <a:rPr lang="en-US" altLang="ko-KR" dirty="0" smtClean="0"/>
              <a:t> of Prof. WY Kim</a:t>
            </a:r>
            <a:endParaRPr lang="ko-KR" altLang="en-US" dirty="0"/>
          </a:p>
        </p:txBody>
      </p:sp>
      <p:sp>
        <p:nvSpPr>
          <p:cNvPr id="7" name="직사각형 6"/>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8" name="바닥글 개체 틀 7"/>
          <p:cNvSpPr>
            <a:spLocks noGrp="1"/>
          </p:cNvSpPr>
          <p:nvPr>
            <p:ph type="ftr" sz="quarter" idx="11"/>
          </p:nvPr>
        </p:nvSpPr>
        <p:spPr>
          <a:xfrm>
            <a:off x="251520" y="6376243"/>
            <a:ext cx="2895600" cy="365125"/>
          </a:xfrm>
        </p:spPr>
        <p:txBody>
          <a:bodyPr/>
          <a:lstStyle/>
          <a:p>
            <a:r>
              <a:rPr lang="en-US" altLang="ko-KR" dirty="0" smtClean="0"/>
              <a:t>2012</a:t>
            </a:r>
            <a:r>
              <a:rPr lang="ko-KR" altLang="en-US" dirty="0" smtClean="0"/>
              <a:t>년 제 </a:t>
            </a:r>
            <a:r>
              <a:rPr lang="en-US" altLang="ko-KR" dirty="0" smtClean="0"/>
              <a:t>5</a:t>
            </a:r>
            <a:r>
              <a:rPr lang="ko-KR" altLang="en-US" dirty="0" smtClean="0"/>
              <a:t>차 전공의 학술세미나</a:t>
            </a:r>
            <a:endParaRPr lang="ko-KR" altLang="en-US"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smtClean="0"/>
              <a:t>Causes of Vein Graft Failure</a:t>
            </a:r>
            <a:endParaRPr lang="ko-KR" altLang="en-US" dirty="0"/>
          </a:p>
        </p:txBody>
      </p:sp>
      <p:sp>
        <p:nvSpPr>
          <p:cNvPr id="3" name="내용 개체 틀 2"/>
          <p:cNvSpPr>
            <a:spLocks noGrp="1"/>
          </p:cNvSpPr>
          <p:nvPr>
            <p:ph idx="1"/>
          </p:nvPr>
        </p:nvSpPr>
        <p:spPr/>
        <p:txBody>
          <a:bodyPr/>
          <a:lstStyle/>
          <a:p>
            <a:r>
              <a:rPr lang="en-US" altLang="ko-KR" dirty="0" smtClean="0"/>
              <a:t>Early (&lt;1mo): Technical failure, judgment failure</a:t>
            </a:r>
          </a:p>
          <a:p>
            <a:endParaRPr lang="en-US" altLang="ko-KR" dirty="0" smtClean="0"/>
          </a:p>
          <a:p>
            <a:r>
              <a:rPr lang="en-US" altLang="ko-KR" dirty="0" smtClean="0"/>
              <a:t>Intermediate (3-24 mo): </a:t>
            </a:r>
            <a:r>
              <a:rPr lang="en-US" altLang="ko-KR" dirty="0" err="1" smtClean="0"/>
              <a:t>Intimal</a:t>
            </a:r>
            <a:r>
              <a:rPr lang="en-US" altLang="ko-KR" dirty="0" smtClean="0"/>
              <a:t> hyperplasia</a:t>
            </a:r>
          </a:p>
          <a:p>
            <a:endParaRPr lang="en-US" altLang="ko-KR" dirty="0" smtClean="0"/>
          </a:p>
          <a:p>
            <a:r>
              <a:rPr lang="en-US" altLang="ko-KR" dirty="0" smtClean="0"/>
              <a:t>Late (&gt; 24 mo): Progression of atherosclerosis</a:t>
            </a:r>
          </a:p>
          <a:p>
            <a:endParaRPr lang="ko-KR" altLang="en-US" dirty="0"/>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Graft</a:t>
            </a:r>
            <a:endParaRPr lang="ko-KR" altLang="en-US" dirty="0"/>
          </a:p>
        </p:txBody>
      </p:sp>
      <p:pic>
        <p:nvPicPr>
          <p:cNvPr id="4" name="Picture 3" descr="dph_hemagld_400wx300h_02_cl_s7_us"/>
          <p:cNvPicPr>
            <a:picLocks noChangeAspect="1" noChangeArrowheads="1"/>
          </p:cNvPicPr>
          <p:nvPr/>
        </p:nvPicPr>
        <p:blipFill>
          <a:blip r:embed="rId2" cstate="email"/>
          <a:srcRect/>
          <a:stretch>
            <a:fillRect/>
          </a:stretch>
        </p:blipFill>
        <p:spPr bwMode="auto">
          <a:xfrm>
            <a:off x="395536" y="2276872"/>
            <a:ext cx="4217611" cy="2952328"/>
          </a:xfrm>
          <a:prstGeom prst="rect">
            <a:avLst/>
          </a:prstGeom>
          <a:noFill/>
        </p:spPr>
      </p:pic>
      <p:sp>
        <p:nvSpPr>
          <p:cNvPr id="5" name="Text Box 4"/>
          <p:cNvSpPr txBox="1">
            <a:spLocks noChangeArrowheads="1"/>
          </p:cNvSpPr>
          <p:nvPr/>
        </p:nvSpPr>
        <p:spPr bwMode="auto">
          <a:xfrm>
            <a:off x="1871465" y="5404445"/>
            <a:ext cx="2173287" cy="519113"/>
          </a:xfrm>
          <a:prstGeom prst="rect">
            <a:avLst/>
          </a:prstGeom>
          <a:noFill/>
          <a:ln w="9525">
            <a:noFill/>
            <a:miter lim="800000"/>
            <a:headEnd/>
            <a:tailEnd/>
          </a:ln>
          <a:effectLst/>
        </p:spPr>
        <p:txBody>
          <a:bodyPr wrap="none">
            <a:spAutoFit/>
          </a:bodyPr>
          <a:lstStyle/>
          <a:p>
            <a:r>
              <a:rPr lang="en-US" altLang="ko-KR" sz="2800" dirty="0">
                <a:latin typeface="Times New Roman" pitchFamily="18" charset="0"/>
              </a:rPr>
              <a:t>Dacron</a:t>
            </a:r>
            <a:r>
              <a:rPr lang="en-US" altLang="ko-KR" sz="2800" baseline="30000" dirty="0">
                <a:latin typeface="Times New Roman" pitchFamily="18" charset="0"/>
                <a:cs typeface="Times New Roman" pitchFamily="18" charset="0"/>
              </a:rPr>
              <a:t>®</a:t>
            </a:r>
            <a:r>
              <a:rPr lang="en-US" altLang="ko-KR" sz="2800" dirty="0">
                <a:latin typeface="Times New Roman" pitchFamily="18" charset="0"/>
              </a:rPr>
              <a:t> graft</a:t>
            </a:r>
          </a:p>
        </p:txBody>
      </p:sp>
      <p:sp>
        <p:nvSpPr>
          <p:cNvPr id="6" name="Text Box 4"/>
          <p:cNvSpPr txBox="1">
            <a:spLocks noChangeArrowheads="1"/>
          </p:cNvSpPr>
          <p:nvPr/>
        </p:nvSpPr>
        <p:spPr bwMode="auto">
          <a:xfrm>
            <a:off x="6444208" y="5445224"/>
            <a:ext cx="2289409" cy="523220"/>
          </a:xfrm>
          <a:prstGeom prst="rect">
            <a:avLst/>
          </a:prstGeom>
          <a:noFill/>
          <a:ln w="9525">
            <a:noFill/>
            <a:miter lim="800000"/>
            <a:headEnd/>
            <a:tailEnd/>
          </a:ln>
          <a:effectLst/>
        </p:spPr>
        <p:txBody>
          <a:bodyPr wrap="none">
            <a:spAutoFit/>
          </a:bodyPr>
          <a:lstStyle/>
          <a:p>
            <a:r>
              <a:rPr lang="en-US" altLang="ko-KR" sz="2800" dirty="0" err="1" smtClean="0">
                <a:latin typeface="Times New Roman" pitchFamily="18" charset="0"/>
              </a:rPr>
              <a:t>Goretex</a:t>
            </a:r>
            <a:r>
              <a:rPr lang="en-US" altLang="ko-KR" sz="2800" baseline="30000" dirty="0" smtClean="0">
                <a:latin typeface="Times New Roman" pitchFamily="18" charset="0"/>
                <a:cs typeface="Times New Roman" pitchFamily="18" charset="0"/>
              </a:rPr>
              <a:t>®</a:t>
            </a:r>
            <a:r>
              <a:rPr lang="en-US" altLang="ko-KR" sz="2800" dirty="0" smtClean="0">
                <a:latin typeface="Times New Roman" pitchFamily="18" charset="0"/>
              </a:rPr>
              <a:t> </a:t>
            </a:r>
            <a:r>
              <a:rPr lang="en-US" altLang="ko-KR" sz="2800" dirty="0">
                <a:latin typeface="Times New Roman" pitchFamily="18" charset="0"/>
              </a:rPr>
              <a:t>graft</a:t>
            </a:r>
          </a:p>
        </p:txBody>
      </p:sp>
      <p:pic>
        <p:nvPicPr>
          <p:cNvPr id="248834" name="Picture 2" descr="Image Detail"/>
          <p:cNvPicPr>
            <a:picLocks noChangeAspect="1" noChangeArrowheads="1"/>
          </p:cNvPicPr>
          <p:nvPr/>
        </p:nvPicPr>
        <p:blipFill>
          <a:blip r:embed="rId3" cstate="email"/>
          <a:srcRect/>
          <a:stretch>
            <a:fillRect/>
          </a:stretch>
        </p:blipFill>
        <p:spPr bwMode="auto">
          <a:xfrm>
            <a:off x="5004048" y="2204864"/>
            <a:ext cx="3995936" cy="2996952"/>
          </a:xfrm>
          <a:prstGeom prst="rect">
            <a:avLst/>
          </a:prstGeom>
          <a:noFill/>
        </p:spPr>
      </p:pic>
      <p:sp>
        <p:nvSpPr>
          <p:cNvPr id="7" name="직사각형 6"/>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8" name="바닥글 개체 틀 7"/>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smtClean="0"/>
              <a:t>Bypass with Artificial Graft</a:t>
            </a:r>
            <a:endParaRPr lang="ko-KR" altLang="en-US" dirty="0"/>
          </a:p>
        </p:txBody>
      </p:sp>
      <p:sp>
        <p:nvSpPr>
          <p:cNvPr id="3" name="내용 개체 틀 2"/>
          <p:cNvSpPr>
            <a:spLocks noGrp="1"/>
          </p:cNvSpPr>
          <p:nvPr>
            <p:ph idx="1"/>
          </p:nvPr>
        </p:nvSpPr>
        <p:spPr/>
        <p:txBody>
          <a:bodyPr/>
          <a:lstStyle/>
          <a:p>
            <a:r>
              <a:rPr lang="en-US" altLang="ko-KR" dirty="0" err="1" smtClean="0"/>
              <a:t>Femoropopliteal</a:t>
            </a:r>
            <a:r>
              <a:rPr lang="en-US" altLang="ko-KR" dirty="0" smtClean="0"/>
              <a:t> bypass</a:t>
            </a:r>
            <a:endParaRPr lang="ko-KR" altLang="en-US" dirty="0"/>
          </a:p>
        </p:txBody>
      </p:sp>
      <p:pic>
        <p:nvPicPr>
          <p:cNvPr id="4" name="Picture 7" descr="aorta-FP"/>
          <p:cNvPicPr>
            <a:picLocks noChangeAspect="1" noChangeArrowheads="1"/>
          </p:cNvPicPr>
          <p:nvPr/>
        </p:nvPicPr>
        <p:blipFill>
          <a:blip r:embed="rId2" cstate="email"/>
          <a:srcRect/>
          <a:stretch>
            <a:fillRect/>
          </a:stretch>
        </p:blipFill>
        <p:spPr bwMode="auto">
          <a:xfrm>
            <a:off x="1763713" y="2492375"/>
            <a:ext cx="5629275" cy="3571875"/>
          </a:xfrm>
          <a:prstGeom prst="rect">
            <a:avLst/>
          </a:prstGeom>
          <a:noFill/>
        </p:spPr>
      </p:pic>
      <p:sp>
        <p:nvSpPr>
          <p:cNvPr id="5" name="직사각형 4"/>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6" name="바닥글 개체 틀 5"/>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smtClean="0"/>
              <a:t>Bypass with Artificial Graft</a:t>
            </a:r>
            <a:endParaRPr lang="ko-KR" altLang="en-US" dirty="0"/>
          </a:p>
        </p:txBody>
      </p:sp>
      <p:sp>
        <p:nvSpPr>
          <p:cNvPr id="3" name="내용 개체 틀 2"/>
          <p:cNvSpPr>
            <a:spLocks noGrp="1"/>
          </p:cNvSpPr>
          <p:nvPr>
            <p:ph idx="1"/>
          </p:nvPr>
        </p:nvSpPr>
        <p:spPr/>
        <p:txBody>
          <a:bodyPr/>
          <a:lstStyle/>
          <a:p>
            <a:r>
              <a:rPr lang="en-US" altLang="ko-KR" dirty="0" err="1" smtClean="0"/>
              <a:t>Femoro</a:t>
            </a:r>
            <a:r>
              <a:rPr lang="en-US" altLang="ko-KR" dirty="0" smtClean="0"/>
              <a:t>-anterior </a:t>
            </a:r>
            <a:r>
              <a:rPr lang="en-US" altLang="ko-KR" dirty="0" err="1" smtClean="0"/>
              <a:t>tibial</a:t>
            </a:r>
            <a:r>
              <a:rPr lang="en-US" altLang="ko-KR" dirty="0" smtClean="0"/>
              <a:t> bypass</a:t>
            </a:r>
            <a:endParaRPr lang="ko-KR" altLang="en-US" dirty="0"/>
          </a:p>
        </p:txBody>
      </p:sp>
      <p:pic>
        <p:nvPicPr>
          <p:cNvPr id="4" name="Picture 2" descr="Img_0080"/>
          <p:cNvPicPr>
            <a:picLocks noChangeAspect="1" noChangeArrowheads="1"/>
          </p:cNvPicPr>
          <p:nvPr/>
        </p:nvPicPr>
        <p:blipFill>
          <a:blip r:embed="rId2" cstate="email"/>
          <a:srcRect/>
          <a:stretch>
            <a:fillRect/>
          </a:stretch>
        </p:blipFill>
        <p:spPr bwMode="auto">
          <a:xfrm>
            <a:off x="152400" y="2403698"/>
            <a:ext cx="4341813" cy="3255963"/>
          </a:xfrm>
          <a:prstGeom prst="rect">
            <a:avLst/>
          </a:prstGeom>
          <a:noFill/>
          <a:ln w="9525">
            <a:solidFill>
              <a:schemeClr val="tx2"/>
            </a:solidFill>
            <a:miter lim="800000"/>
            <a:headEnd/>
            <a:tailEnd/>
          </a:ln>
        </p:spPr>
      </p:pic>
      <p:pic>
        <p:nvPicPr>
          <p:cNvPr id="5" name="Picture 3" descr="Img_0086"/>
          <p:cNvPicPr>
            <a:picLocks noChangeAspect="1" noChangeArrowheads="1"/>
          </p:cNvPicPr>
          <p:nvPr/>
        </p:nvPicPr>
        <p:blipFill>
          <a:blip r:embed="rId3" cstate="email"/>
          <a:srcRect/>
          <a:stretch>
            <a:fillRect/>
          </a:stretch>
        </p:blipFill>
        <p:spPr bwMode="auto">
          <a:xfrm>
            <a:off x="4648200" y="2403698"/>
            <a:ext cx="4343400" cy="3257550"/>
          </a:xfrm>
          <a:prstGeom prst="rect">
            <a:avLst/>
          </a:prstGeom>
          <a:noFill/>
          <a:ln w="9525">
            <a:solidFill>
              <a:schemeClr val="tx2"/>
            </a:solidFill>
            <a:miter lim="800000"/>
            <a:headEnd/>
            <a:tailEnd/>
          </a:ln>
        </p:spPr>
      </p:pic>
      <p:sp>
        <p:nvSpPr>
          <p:cNvPr id="6" name="TextBox 5"/>
          <p:cNvSpPr txBox="1"/>
          <p:nvPr/>
        </p:nvSpPr>
        <p:spPr>
          <a:xfrm>
            <a:off x="5652120" y="6381328"/>
            <a:ext cx="3240360" cy="369332"/>
          </a:xfrm>
          <a:prstGeom prst="rect">
            <a:avLst/>
          </a:prstGeom>
          <a:noFill/>
        </p:spPr>
        <p:txBody>
          <a:bodyPr wrap="square" rtlCol="0">
            <a:spAutoFit/>
          </a:bodyPr>
          <a:lstStyle/>
          <a:p>
            <a:r>
              <a:rPr lang="en-US" altLang="ko-KR" dirty="0" smtClean="0"/>
              <a:t>By </a:t>
            </a:r>
            <a:r>
              <a:rPr lang="en-US" altLang="ko-KR" dirty="0" err="1" smtClean="0"/>
              <a:t>Courtery</a:t>
            </a:r>
            <a:r>
              <a:rPr lang="en-US" altLang="ko-KR" dirty="0" smtClean="0"/>
              <a:t> of Prof. WY Kim</a:t>
            </a:r>
            <a:endParaRPr lang="ko-KR" altLang="en-US" dirty="0"/>
          </a:p>
        </p:txBody>
      </p:sp>
      <p:sp>
        <p:nvSpPr>
          <p:cNvPr id="7" name="직사각형 6"/>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8" name="바닥글 개체 틀 7"/>
          <p:cNvSpPr>
            <a:spLocks noGrp="1"/>
          </p:cNvSpPr>
          <p:nvPr>
            <p:ph type="ftr" sz="quarter" idx="11"/>
          </p:nvPr>
        </p:nvSpPr>
        <p:spPr>
          <a:xfrm>
            <a:off x="251520" y="6356350"/>
            <a:ext cx="2895600" cy="365125"/>
          </a:xfrm>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457200" y="1268760"/>
            <a:ext cx="8229600" cy="4525963"/>
          </a:xfrm>
        </p:spPr>
        <p:txBody>
          <a:bodyPr/>
          <a:lstStyle/>
          <a:p>
            <a:r>
              <a:rPr lang="en-US" altLang="ko-KR" dirty="0" err="1" smtClean="0"/>
              <a:t>Aorto</a:t>
            </a:r>
            <a:r>
              <a:rPr lang="en-US" altLang="ko-KR" dirty="0" smtClean="0"/>
              <a:t>-Bi-</a:t>
            </a:r>
            <a:r>
              <a:rPr lang="en-US" altLang="ko-KR" dirty="0" err="1" smtClean="0"/>
              <a:t>Fermoal</a:t>
            </a:r>
            <a:r>
              <a:rPr lang="en-US" altLang="ko-KR" dirty="0" smtClean="0"/>
              <a:t> bypass</a:t>
            </a:r>
            <a:endParaRPr lang="ko-KR" altLang="en-US" dirty="0"/>
          </a:p>
        </p:txBody>
      </p:sp>
      <p:sp>
        <p:nvSpPr>
          <p:cNvPr id="4" name="제목 1"/>
          <p:cNvSpPr>
            <a:spLocks noGrp="1"/>
          </p:cNvSpPr>
          <p:nvPr>
            <p:ph type="title"/>
          </p:nvPr>
        </p:nvSpPr>
        <p:spPr/>
        <p:txBody>
          <a:bodyPr>
            <a:normAutofit fontScale="90000"/>
          </a:bodyPr>
          <a:lstStyle/>
          <a:p>
            <a:r>
              <a:rPr lang="en-US" altLang="ko-KR" dirty="0" smtClean="0"/>
              <a:t>Bypass with Artificial Graft</a:t>
            </a:r>
            <a:endParaRPr lang="ko-KR" altLang="en-US" dirty="0"/>
          </a:p>
        </p:txBody>
      </p:sp>
      <p:pic>
        <p:nvPicPr>
          <p:cNvPr id="5" name="Picture 2" descr="2"/>
          <p:cNvPicPr>
            <a:picLocks noChangeAspect="1" noChangeArrowheads="1"/>
          </p:cNvPicPr>
          <p:nvPr/>
        </p:nvPicPr>
        <p:blipFill>
          <a:blip r:embed="rId2" cstate="email"/>
          <a:srcRect l="6091" r="6599"/>
          <a:stretch>
            <a:fillRect/>
          </a:stretch>
        </p:blipFill>
        <p:spPr bwMode="auto">
          <a:xfrm>
            <a:off x="34925" y="1932707"/>
            <a:ext cx="3276600" cy="4438650"/>
          </a:xfrm>
          <a:prstGeom prst="rect">
            <a:avLst/>
          </a:prstGeom>
          <a:noFill/>
        </p:spPr>
      </p:pic>
      <p:pic>
        <p:nvPicPr>
          <p:cNvPr id="6" name="Picture 3" descr="Postop 1"/>
          <p:cNvPicPr>
            <a:picLocks noChangeAspect="1" noChangeArrowheads="1"/>
          </p:cNvPicPr>
          <p:nvPr/>
        </p:nvPicPr>
        <p:blipFill>
          <a:blip r:embed="rId3" cstate="email"/>
          <a:srcRect/>
          <a:stretch>
            <a:fillRect/>
          </a:stretch>
        </p:blipFill>
        <p:spPr bwMode="auto">
          <a:xfrm>
            <a:off x="6057900" y="1942232"/>
            <a:ext cx="2906713" cy="4419600"/>
          </a:xfrm>
          <a:prstGeom prst="rect">
            <a:avLst/>
          </a:prstGeom>
          <a:noFill/>
        </p:spPr>
      </p:pic>
      <p:pic>
        <p:nvPicPr>
          <p:cNvPr id="7" name="Picture 7" descr="DSC_7764"/>
          <p:cNvPicPr>
            <a:picLocks noChangeAspect="1" noChangeArrowheads="1"/>
          </p:cNvPicPr>
          <p:nvPr/>
        </p:nvPicPr>
        <p:blipFill>
          <a:blip r:embed="rId4" cstate="email"/>
          <a:srcRect/>
          <a:stretch>
            <a:fillRect/>
          </a:stretch>
        </p:blipFill>
        <p:spPr bwMode="auto">
          <a:xfrm>
            <a:off x="3167063" y="1916832"/>
            <a:ext cx="2989262" cy="4464050"/>
          </a:xfrm>
          <a:prstGeom prst="rect">
            <a:avLst/>
          </a:prstGeom>
          <a:noFill/>
        </p:spPr>
      </p:pic>
      <p:sp>
        <p:nvSpPr>
          <p:cNvPr id="8" name="TextBox 7"/>
          <p:cNvSpPr txBox="1"/>
          <p:nvPr/>
        </p:nvSpPr>
        <p:spPr>
          <a:xfrm>
            <a:off x="5652120" y="6381328"/>
            <a:ext cx="3240360" cy="369332"/>
          </a:xfrm>
          <a:prstGeom prst="rect">
            <a:avLst/>
          </a:prstGeom>
          <a:noFill/>
        </p:spPr>
        <p:txBody>
          <a:bodyPr wrap="square" rtlCol="0">
            <a:spAutoFit/>
          </a:bodyPr>
          <a:lstStyle/>
          <a:p>
            <a:r>
              <a:rPr lang="en-US" altLang="ko-KR" dirty="0" smtClean="0"/>
              <a:t>By </a:t>
            </a:r>
            <a:r>
              <a:rPr lang="en-US" altLang="ko-KR" dirty="0" err="1" smtClean="0"/>
              <a:t>Courtery</a:t>
            </a:r>
            <a:r>
              <a:rPr lang="en-US" altLang="ko-KR" dirty="0" smtClean="0"/>
              <a:t> of Prof. WY Kim</a:t>
            </a:r>
            <a:endParaRPr lang="ko-KR" altLang="en-US" dirty="0"/>
          </a:p>
        </p:txBody>
      </p:sp>
      <p:sp>
        <p:nvSpPr>
          <p:cNvPr id="9" name="직사각형 8"/>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10" name="바닥글 개체 틀 9"/>
          <p:cNvSpPr>
            <a:spLocks noGrp="1"/>
          </p:cNvSpPr>
          <p:nvPr>
            <p:ph type="ftr" sz="quarter" idx="11"/>
          </p:nvPr>
        </p:nvSpPr>
        <p:spPr>
          <a:xfrm>
            <a:off x="251520" y="6376243"/>
            <a:ext cx="2895600" cy="365125"/>
          </a:xfrm>
        </p:spPr>
        <p:txBody>
          <a:bodyPr/>
          <a:lstStyle/>
          <a:p>
            <a:r>
              <a:rPr lang="en-US" altLang="ko-KR" dirty="0" smtClean="0"/>
              <a:t>2012</a:t>
            </a:r>
            <a:r>
              <a:rPr lang="ko-KR" altLang="en-US" dirty="0" smtClean="0"/>
              <a:t>년 제 </a:t>
            </a:r>
            <a:r>
              <a:rPr lang="en-US" altLang="ko-KR" dirty="0" smtClean="0"/>
              <a:t>5</a:t>
            </a:r>
            <a:r>
              <a:rPr lang="ko-KR" altLang="en-US" dirty="0" smtClean="0"/>
              <a:t>차 전공의 학술세미나</a:t>
            </a:r>
            <a:endParaRPr lang="ko-KR" altLang="en-US"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smtClean="0"/>
              <a:t>Bypass with Artificial Graft</a:t>
            </a:r>
            <a:endParaRPr lang="ko-KR" altLang="en-US" dirty="0"/>
          </a:p>
        </p:txBody>
      </p:sp>
      <p:sp>
        <p:nvSpPr>
          <p:cNvPr id="3" name="내용 개체 틀 2"/>
          <p:cNvSpPr>
            <a:spLocks noGrp="1"/>
          </p:cNvSpPr>
          <p:nvPr>
            <p:ph idx="1"/>
          </p:nvPr>
        </p:nvSpPr>
        <p:spPr>
          <a:xfrm>
            <a:off x="457200" y="1196752"/>
            <a:ext cx="8229600" cy="4525963"/>
          </a:xfrm>
        </p:spPr>
        <p:txBody>
          <a:bodyPr/>
          <a:lstStyle/>
          <a:p>
            <a:r>
              <a:rPr lang="en-US" altLang="ko-KR" dirty="0" smtClean="0"/>
              <a:t>Extra-anatomical bypass</a:t>
            </a:r>
            <a:endParaRPr lang="ko-KR" altLang="en-US" dirty="0"/>
          </a:p>
        </p:txBody>
      </p:sp>
      <p:pic>
        <p:nvPicPr>
          <p:cNvPr id="4" name="Picture 4" descr="장병웅"/>
          <p:cNvPicPr>
            <a:picLocks noChangeAspect="1" noChangeArrowheads="1"/>
          </p:cNvPicPr>
          <p:nvPr/>
        </p:nvPicPr>
        <p:blipFill>
          <a:blip r:embed="rId2" cstate="email"/>
          <a:srcRect/>
          <a:stretch>
            <a:fillRect/>
          </a:stretch>
        </p:blipFill>
        <p:spPr bwMode="auto">
          <a:xfrm>
            <a:off x="755576" y="1772816"/>
            <a:ext cx="2895600" cy="4495800"/>
          </a:xfrm>
          <a:prstGeom prst="rect">
            <a:avLst/>
          </a:prstGeom>
          <a:noFill/>
        </p:spPr>
      </p:pic>
      <p:sp>
        <p:nvSpPr>
          <p:cNvPr id="5" name="Text Box 8"/>
          <p:cNvSpPr txBox="1">
            <a:spLocks noChangeArrowheads="1"/>
          </p:cNvSpPr>
          <p:nvPr/>
        </p:nvSpPr>
        <p:spPr bwMode="auto">
          <a:xfrm>
            <a:off x="838200" y="6343476"/>
            <a:ext cx="3451225" cy="457200"/>
          </a:xfrm>
          <a:prstGeom prst="rect">
            <a:avLst/>
          </a:prstGeom>
          <a:noFill/>
          <a:ln w="9525">
            <a:noFill/>
            <a:miter lim="800000"/>
            <a:headEnd/>
            <a:tailEnd/>
          </a:ln>
          <a:effectLst/>
        </p:spPr>
        <p:txBody>
          <a:bodyPr wrap="none">
            <a:spAutoFit/>
          </a:bodyPr>
          <a:lstStyle/>
          <a:p>
            <a:r>
              <a:rPr lang="en-US" altLang="ko-KR">
                <a:latin typeface="Times New Roman" pitchFamily="18" charset="0"/>
              </a:rPr>
              <a:t>Fem-fem crossover bypass</a:t>
            </a:r>
          </a:p>
        </p:txBody>
      </p:sp>
      <p:sp>
        <p:nvSpPr>
          <p:cNvPr id="6" name="Text Box 9"/>
          <p:cNvSpPr txBox="1">
            <a:spLocks noChangeArrowheads="1"/>
          </p:cNvSpPr>
          <p:nvPr/>
        </p:nvSpPr>
        <p:spPr bwMode="auto">
          <a:xfrm>
            <a:off x="5076825" y="6356176"/>
            <a:ext cx="3152775" cy="457200"/>
          </a:xfrm>
          <a:prstGeom prst="rect">
            <a:avLst/>
          </a:prstGeom>
          <a:noFill/>
          <a:ln w="9525">
            <a:noFill/>
            <a:miter lim="800000"/>
            <a:headEnd/>
            <a:tailEnd/>
          </a:ln>
          <a:effectLst/>
        </p:spPr>
        <p:txBody>
          <a:bodyPr wrap="none">
            <a:spAutoFit/>
          </a:bodyPr>
          <a:lstStyle/>
          <a:p>
            <a:r>
              <a:rPr lang="en-US" altLang="ko-KR">
                <a:latin typeface="Times New Roman" pitchFamily="18" charset="0"/>
              </a:rPr>
              <a:t>Axillo-bifemoral bypass</a:t>
            </a:r>
          </a:p>
        </p:txBody>
      </p:sp>
      <p:pic>
        <p:nvPicPr>
          <p:cNvPr id="7" name="Picture 10" descr="Axillobifem 3"/>
          <p:cNvPicPr>
            <a:picLocks noChangeAspect="1" noChangeArrowheads="1"/>
          </p:cNvPicPr>
          <p:nvPr/>
        </p:nvPicPr>
        <p:blipFill>
          <a:blip r:embed="rId3" cstate="email"/>
          <a:srcRect/>
          <a:stretch>
            <a:fillRect/>
          </a:stretch>
        </p:blipFill>
        <p:spPr bwMode="auto">
          <a:xfrm>
            <a:off x="4891014" y="1785516"/>
            <a:ext cx="2700337" cy="4495800"/>
          </a:xfrm>
          <a:prstGeom prst="rect">
            <a:avLst/>
          </a:prstGeom>
          <a:noFill/>
        </p:spPr>
      </p:pic>
      <p:sp>
        <p:nvSpPr>
          <p:cNvPr id="8" name="직사각형 7"/>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err="1" smtClean="0"/>
              <a:t>Endarterectomy</a:t>
            </a:r>
            <a:endParaRPr lang="ko-KR" altLang="en-US" dirty="0"/>
          </a:p>
        </p:txBody>
      </p:sp>
      <p:sp>
        <p:nvSpPr>
          <p:cNvPr id="3" name="내용 개체 틀 2"/>
          <p:cNvSpPr>
            <a:spLocks noGrp="1"/>
          </p:cNvSpPr>
          <p:nvPr>
            <p:ph idx="1"/>
          </p:nvPr>
        </p:nvSpPr>
        <p:spPr/>
        <p:txBody>
          <a:bodyPr/>
          <a:lstStyle/>
          <a:p>
            <a:endParaRPr lang="ko-KR" altLang="en-US"/>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err="1" smtClean="0"/>
              <a:t>Endarterectomy</a:t>
            </a:r>
            <a:endParaRPr lang="ko-KR" altLang="en-US" dirty="0"/>
          </a:p>
        </p:txBody>
      </p:sp>
      <p:sp>
        <p:nvSpPr>
          <p:cNvPr id="3" name="내용 개체 틀 2"/>
          <p:cNvSpPr>
            <a:spLocks noGrp="1"/>
          </p:cNvSpPr>
          <p:nvPr>
            <p:ph idx="1"/>
          </p:nvPr>
        </p:nvSpPr>
        <p:spPr/>
        <p:txBody>
          <a:bodyPr/>
          <a:lstStyle/>
          <a:p>
            <a:r>
              <a:rPr lang="en-US" altLang="ko-KR" dirty="0" smtClean="0"/>
              <a:t>Carotid</a:t>
            </a:r>
            <a:endParaRPr lang="ko-KR" altLang="en-US" dirty="0"/>
          </a:p>
        </p:txBody>
      </p:sp>
      <p:pic>
        <p:nvPicPr>
          <p:cNvPr id="4" name="Picture 2" descr="0703남석규end-1"/>
          <p:cNvPicPr>
            <a:picLocks noChangeAspect="1" noChangeArrowheads="1"/>
          </p:cNvPicPr>
          <p:nvPr/>
        </p:nvPicPr>
        <p:blipFill>
          <a:blip r:embed="rId2" cstate="email"/>
          <a:srcRect/>
          <a:stretch>
            <a:fillRect/>
          </a:stretch>
        </p:blipFill>
        <p:spPr bwMode="auto">
          <a:xfrm>
            <a:off x="0" y="2638400"/>
            <a:ext cx="4343400" cy="2590800"/>
          </a:xfrm>
          <a:prstGeom prst="rect">
            <a:avLst/>
          </a:prstGeom>
          <a:noFill/>
        </p:spPr>
      </p:pic>
      <p:pic>
        <p:nvPicPr>
          <p:cNvPr id="5" name="Picture 3" descr="0703남석규end-2"/>
          <p:cNvPicPr>
            <a:picLocks noChangeAspect="1" noChangeArrowheads="1"/>
          </p:cNvPicPr>
          <p:nvPr/>
        </p:nvPicPr>
        <p:blipFill>
          <a:blip r:embed="rId3" cstate="email"/>
          <a:srcRect/>
          <a:stretch>
            <a:fillRect/>
          </a:stretch>
        </p:blipFill>
        <p:spPr bwMode="auto">
          <a:xfrm>
            <a:off x="4800600" y="2566392"/>
            <a:ext cx="4343400" cy="2600325"/>
          </a:xfrm>
          <a:prstGeom prst="rect">
            <a:avLst/>
          </a:prstGeom>
          <a:noFill/>
        </p:spPr>
      </p:pic>
      <p:sp>
        <p:nvSpPr>
          <p:cNvPr id="6" name="TextBox 5"/>
          <p:cNvSpPr txBox="1"/>
          <p:nvPr/>
        </p:nvSpPr>
        <p:spPr>
          <a:xfrm>
            <a:off x="5652120" y="6381328"/>
            <a:ext cx="3240360" cy="369332"/>
          </a:xfrm>
          <a:prstGeom prst="rect">
            <a:avLst/>
          </a:prstGeom>
          <a:noFill/>
        </p:spPr>
        <p:txBody>
          <a:bodyPr wrap="square" rtlCol="0">
            <a:spAutoFit/>
          </a:bodyPr>
          <a:lstStyle/>
          <a:p>
            <a:r>
              <a:rPr lang="en-US" altLang="ko-KR" dirty="0" smtClean="0"/>
              <a:t>By </a:t>
            </a:r>
            <a:r>
              <a:rPr lang="en-US" altLang="ko-KR" dirty="0" err="1" smtClean="0"/>
              <a:t>Courtery</a:t>
            </a:r>
            <a:r>
              <a:rPr lang="en-US" altLang="ko-KR" dirty="0" smtClean="0"/>
              <a:t> of Prof. WY Kim</a:t>
            </a:r>
            <a:endParaRPr lang="ko-KR" altLang="en-US" dirty="0"/>
          </a:p>
        </p:txBody>
      </p:sp>
      <p:sp>
        <p:nvSpPr>
          <p:cNvPr id="7" name="직사각형 6"/>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8" name="바닥글 개체 틀 7"/>
          <p:cNvSpPr>
            <a:spLocks noGrp="1"/>
          </p:cNvSpPr>
          <p:nvPr>
            <p:ph type="ftr" sz="quarter" idx="11"/>
          </p:nvPr>
        </p:nvSpPr>
        <p:spPr>
          <a:xfrm>
            <a:off x="251520" y="6356350"/>
            <a:ext cx="2895600" cy="365125"/>
          </a:xfrm>
        </p:spPr>
        <p:txBody>
          <a:bodyPr/>
          <a:lstStyle/>
          <a:p>
            <a:r>
              <a:rPr lang="en-US" altLang="ko-KR" dirty="0" smtClean="0"/>
              <a:t>2012</a:t>
            </a:r>
            <a:r>
              <a:rPr lang="ko-KR" altLang="en-US" dirty="0" smtClean="0"/>
              <a:t>년 제 </a:t>
            </a:r>
            <a:r>
              <a:rPr lang="en-US" altLang="ko-KR" dirty="0" smtClean="0"/>
              <a:t>5</a:t>
            </a:r>
            <a:r>
              <a:rPr lang="ko-KR" altLang="en-US" dirty="0" smtClean="0"/>
              <a:t>차 전공의 학술세미나</a:t>
            </a:r>
            <a:endParaRPr lang="ko-KR" alt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II. Schema</a:t>
            </a:r>
            <a:endParaRPr lang="ko-KR" altLang="en-US" dirty="0"/>
          </a:p>
        </p:txBody>
      </p:sp>
      <p:sp>
        <p:nvSpPr>
          <p:cNvPr id="3" name="내용 개체 틀 2"/>
          <p:cNvSpPr>
            <a:spLocks noGrp="1"/>
          </p:cNvSpPr>
          <p:nvPr>
            <p:ph idx="1"/>
          </p:nvPr>
        </p:nvSpPr>
        <p:spPr>
          <a:xfrm>
            <a:off x="457200" y="1268760"/>
            <a:ext cx="8229600" cy="5257800"/>
          </a:xfrm>
        </p:spPr>
        <p:txBody>
          <a:bodyPr>
            <a:normAutofit fontScale="40000" lnSpcReduction="20000"/>
          </a:bodyPr>
          <a:lstStyle/>
          <a:p>
            <a:pPr>
              <a:buFont typeface="Wingdings" pitchFamily="2" charset="2"/>
              <a:buChar char="§"/>
            </a:pPr>
            <a:r>
              <a:rPr lang="ko-KR" altLang="en-US" sz="4500" b="1" dirty="0" smtClean="0">
                <a:solidFill>
                  <a:srgbClr val="000000"/>
                </a:solidFill>
              </a:rPr>
              <a:t> </a:t>
            </a:r>
            <a:r>
              <a:rPr lang="en-US" altLang="ko-KR" sz="4500" b="1" dirty="0" smtClean="0">
                <a:solidFill>
                  <a:srgbClr val="000000"/>
                </a:solidFill>
              </a:rPr>
              <a:t>Arterial occlusive disease</a:t>
            </a:r>
          </a:p>
          <a:p>
            <a:pPr lvl="1"/>
            <a:r>
              <a:rPr lang="en-US" altLang="ko-KR" sz="4000" dirty="0" smtClean="0">
                <a:solidFill>
                  <a:srgbClr val="000000"/>
                </a:solidFill>
              </a:rPr>
              <a:t>Clinical:</a:t>
            </a:r>
          </a:p>
          <a:p>
            <a:pPr lvl="2"/>
            <a:r>
              <a:rPr lang="en-US" altLang="ko-KR" sz="4000" b="1" dirty="0" smtClean="0">
                <a:solidFill>
                  <a:srgbClr val="FF0000"/>
                </a:solidFill>
              </a:rPr>
              <a:t>Acute arterial occlusion</a:t>
            </a:r>
          </a:p>
          <a:p>
            <a:pPr lvl="3"/>
            <a:r>
              <a:rPr lang="en-US" altLang="ko-KR" sz="2800" dirty="0" smtClean="0">
                <a:solidFill>
                  <a:srgbClr val="000000"/>
                </a:solidFill>
              </a:rPr>
              <a:t>Acute embolism</a:t>
            </a:r>
          </a:p>
          <a:p>
            <a:pPr lvl="3"/>
            <a:r>
              <a:rPr lang="en-US" altLang="ko-KR" sz="2800" dirty="0" smtClean="0">
                <a:solidFill>
                  <a:srgbClr val="000000"/>
                </a:solidFill>
              </a:rPr>
              <a:t>Acute thrombosis</a:t>
            </a:r>
          </a:p>
          <a:p>
            <a:pPr lvl="2"/>
            <a:r>
              <a:rPr lang="en-US" altLang="ko-KR" sz="4000" b="1" dirty="0" smtClean="0">
                <a:solidFill>
                  <a:srgbClr val="FF0000"/>
                </a:solidFill>
              </a:rPr>
              <a:t>Chronic arterial occlusion</a:t>
            </a:r>
          </a:p>
          <a:p>
            <a:endParaRPr lang="en-US" altLang="ko-KR" sz="4500" dirty="0" smtClean="0">
              <a:solidFill>
                <a:srgbClr val="000000"/>
              </a:solidFill>
            </a:endParaRPr>
          </a:p>
          <a:p>
            <a:pPr lvl="1"/>
            <a:r>
              <a:rPr lang="en-US" altLang="ko-KR" sz="4000" dirty="0" smtClean="0">
                <a:solidFill>
                  <a:srgbClr val="000000"/>
                </a:solidFill>
              </a:rPr>
              <a:t>Cause: </a:t>
            </a:r>
          </a:p>
          <a:p>
            <a:pPr lvl="2"/>
            <a:r>
              <a:rPr lang="en-US" altLang="ko-KR" sz="3000" dirty="0" err="1" smtClean="0">
                <a:solidFill>
                  <a:srgbClr val="000000"/>
                </a:solidFill>
              </a:rPr>
              <a:t>Aatherosclerosis</a:t>
            </a:r>
            <a:endParaRPr lang="en-US" altLang="ko-KR" sz="3000" dirty="0" smtClean="0">
              <a:solidFill>
                <a:srgbClr val="000000"/>
              </a:solidFill>
            </a:endParaRPr>
          </a:p>
          <a:p>
            <a:pPr lvl="2"/>
            <a:r>
              <a:rPr lang="en-US" altLang="ko-KR" sz="3000" dirty="0" err="1" smtClean="0">
                <a:solidFill>
                  <a:srgbClr val="000000"/>
                </a:solidFill>
              </a:rPr>
              <a:t>Vasculitis</a:t>
            </a:r>
            <a:r>
              <a:rPr lang="en-US" altLang="ko-KR" sz="3000" dirty="0" smtClean="0">
                <a:solidFill>
                  <a:srgbClr val="000000"/>
                </a:solidFill>
              </a:rPr>
              <a:t>, </a:t>
            </a:r>
            <a:r>
              <a:rPr lang="en-US" altLang="ko-KR" sz="3000" dirty="0" err="1" smtClean="0">
                <a:solidFill>
                  <a:srgbClr val="000000"/>
                </a:solidFill>
              </a:rPr>
              <a:t>Arteritis</a:t>
            </a:r>
            <a:endParaRPr lang="en-US" altLang="ko-KR" sz="3000" dirty="0" smtClean="0">
              <a:solidFill>
                <a:srgbClr val="000000"/>
              </a:solidFill>
            </a:endParaRPr>
          </a:p>
          <a:p>
            <a:pPr lvl="2"/>
            <a:r>
              <a:rPr lang="en-US" altLang="ko-KR" sz="3000" dirty="0" err="1" smtClean="0">
                <a:solidFill>
                  <a:srgbClr val="000000"/>
                </a:solidFill>
              </a:rPr>
              <a:t>Takayasu’s</a:t>
            </a:r>
            <a:r>
              <a:rPr lang="en-US" altLang="ko-KR" sz="3000" dirty="0" smtClean="0">
                <a:solidFill>
                  <a:srgbClr val="000000"/>
                </a:solidFill>
              </a:rPr>
              <a:t> </a:t>
            </a:r>
            <a:r>
              <a:rPr lang="en-US" altLang="ko-KR" sz="3000" dirty="0" err="1" smtClean="0">
                <a:solidFill>
                  <a:srgbClr val="000000"/>
                </a:solidFill>
              </a:rPr>
              <a:t>arteritis</a:t>
            </a:r>
            <a:endParaRPr lang="en-US" altLang="ko-KR" sz="3000" dirty="0" smtClean="0">
              <a:solidFill>
                <a:srgbClr val="000000"/>
              </a:solidFill>
            </a:endParaRPr>
          </a:p>
          <a:p>
            <a:pPr lvl="2"/>
            <a:r>
              <a:rPr lang="en-US" altLang="ko-KR" sz="3000" dirty="0" err="1" smtClean="0">
                <a:solidFill>
                  <a:srgbClr val="000000"/>
                </a:solidFill>
              </a:rPr>
              <a:t>Buerger’s</a:t>
            </a:r>
            <a:r>
              <a:rPr lang="en-US" altLang="ko-KR" sz="3000" dirty="0" smtClean="0">
                <a:solidFill>
                  <a:srgbClr val="000000"/>
                </a:solidFill>
              </a:rPr>
              <a:t> disease</a:t>
            </a:r>
          </a:p>
          <a:p>
            <a:pPr>
              <a:buNone/>
            </a:pPr>
            <a:r>
              <a:rPr lang="en-US" altLang="ko-KR" sz="4500" b="1" dirty="0" smtClean="0">
                <a:solidFill>
                  <a:srgbClr val="000000"/>
                </a:solidFill>
              </a:rPr>
              <a:t> </a:t>
            </a:r>
          </a:p>
          <a:p>
            <a:pPr>
              <a:buFont typeface="Wingdings" pitchFamily="2" charset="2"/>
              <a:buChar char="§"/>
            </a:pPr>
            <a:r>
              <a:rPr lang="en-US" altLang="ko-KR" sz="4500" b="1" dirty="0" smtClean="0">
                <a:solidFill>
                  <a:srgbClr val="000000"/>
                </a:solidFill>
              </a:rPr>
              <a:t>Arterial aneurysm</a:t>
            </a:r>
          </a:p>
          <a:p>
            <a:pPr>
              <a:buFont typeface="Wingdings" pitchFamily="2" charset="2"/>
              <a:buNone/>
            </a:pPr>
            <a:r>
              <a:rPr lang="en-US" altLang="ko-KR" sz="4500" dirty="0" smtClean="0">
                <a:solidFill>
                  <a:srgbClr val="000000"/>
                </a:solidFill>
              </a:rPr>
              <a:t> 		- Anatomical: Aortic, other arterial</a:t>
            </a:r>
          </a:p>
          <a:p>
            <a:pPr>
              <a:buFont typeface="Wingdings" pitchFamily="2" charset="2"/>
              <a:buNone/>
            </a:pPr>
            <a:r>
              <a:rPr lang="en-US" altLang="ko-KR" sz="4500" dirty="0" smtClean="0">
                <a:solidFill>
                  <a:srgbClr val="000000"/>
                </a:solidFill>
              </a:rPr>
              <a:t>       	- Cause: </a:t>
            </a:r>
          </a:p>
          <a:p>
            <a:pPr>
              <a:buFont typeface="Wingdings" pitchFamily="2" charset="2"/>
              <a:buNone/>
            </a:pPr>
            <a:r>
              <a:rPr lang="en-US" altLang="ko-KR" sz="4500" dirty="0" smtClean="0">
                <a:solidFill>
                  <a:srgbClr val="000000"/>
                </a:solidFill>
              </a:rPr>
              <a:t>			Nonspecific (degenerative), </a:t>
            </a:r>
          </a:p>
          <a:p>
            <a:pPr>
              <a:buFont typeface="Wingdings" pitchFamily="2" charset="2"/>
              <a:buNone/>
            </a:pPr>
            <a:r>
              <a:rPr lang="en-US" altLang="ko-KR" sz="4500" dirty="0" smtClean="0">
                <a:solidFill>
                  <a:srgbClr val="000000"/>
                </a:solidFill>
              </a:rPr>
              <a:t>			Connective tissue disease</a:t>
            </a:r>
          </a:p>
          <a:p>
            <a:pPr>
              <a:buFont typeface="Wingdings" pitchFamily="2" charset="2"/>
              <a:buNone/>
            </a:pPr>
            <a:r>
              <a:rPr lang="en-US" altLang="ko-KR" sz="4500" dirty="0" smtClean="0">
                <a:solidFill>
                  <a:srgbClr val="000000"/>
                </a:solidFill>
              </a:rPr>
              <a:t>                       	</a:t>
            </a:r>
            <a:r>
              <a:rPr lang="en-US" altLang="ko-KR" sz="4500" dirty="0" err="1" smtClean="0">
                <a:solidFill>
                  <a:srgbClr val="000000"/>
                </a:solidFill>
              </a:rPr>
              <a:t>Mycotic</a:t>
            </a:r>
            <a:r>
              <a:rPr lang="en-US" altLang="ko-KR" sz="4500" dirty="0" smtClean="0">
                <a:solidFill>
                  <a:srgbClr val="000000"/>
                </a:solidFill>
              </a:rPr>
              <a:t>,</a:t>
            </a:r>
          </a:p>
          <a:p>
            <a:pPr>
              <a:buFont typeface="Wingdings" pitchFamily="2" charset="2"/>
              <a:buNone/>
            </a:pPr>
            <a:r>
              <a:rPr lang="en-US" altLang="ko-KR" sz="4500" dirty="0" smtClean="0">
                <a:solidFill>
                  <a:srgbClr val="000000"/>
                </a:solidFill>
              </a:rPr>
              <a:t>			Others </a:t>
            </a:r>
          </a:p>
          <a:p>
            <a:pPr>
              <a:buFont typeface="Wingdings" pitchFamily="2" charset="2"/>
              <a:buNone/>
            </a:pPr>
            <a:r>
              <a:rPr lang="en-US" altLang="ko-KR" sz="4500" dirty="0" smtClean="0">
                <a:solidFill>
                  <a:srgbClr val="000000"/>
                </a:solidFill>
              </a:rPr>
              <a:t>      	 - </a:t>
            </a:r>
            <a:r>
              <a:rPr lang="en-US" altLang="ko-KR" sz="4500" dirty="0" err="1" smtClean="0">
                <a:solidFill>
                  <a:srgbClr val="000000"/>
                </a:solidFill>
              </a:rPr>
              <a:t>Patologic</a:t>
            </a:r>
            <a:r>
              <a:rPr lang="en-US" altLang="ko-KR" sz="4500" dirty="0" smtClean="0">
                <a:solidFill>
                  <a:srgbClr val="000000"/>
                </a:solidFill>
              </a:rPr>
              <a:t> : True vs. False aneurysm</a:t>
            </a:r>
          </a:p>
          <a:p>
            <a:endParaRPr lang="ko-KR" altLang="en-US" dirty="0"/>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err="1" smtClean="0"/>
              <a:t>Endarterectomy</a:t>
            </a:r>
            <a:endParaRPr lang="ko-KR" altLang="en-US" dirty="0"/>
          </a:p>
        </p:txBody>
      </p:sp>
      <p:sp>
        <p:nvSpPr>
          <p:cNvPr id="3" name="내용 개체 틀 2"/>
          <p:cNvSpPr>
            <a:spLocks noGrp="1"/>
          </p:cNvSpPr>
          <p:nvPr>
            <p:ph idx="1"/>
          </p:nvPr>
        </p:nvSpPr>
        <p:spPr/>
        <p:txBody>
          <a:bodyPr/>
          <a:lstStyle/>
          <a:p>
            <a:r>
              <a:rPr lang="en-US" altLang="ko-KR" dirty="0" smtClean="0"/>
              <a:t>Aortic </a:t>
            </a:r>
            <a:endParaRPr lang="ko-KR" altLang="en-US" dirty="0"/>
          </a:p>
        </p:txBody>
      </p:sp>
      <p:sp>
        <p:nvSpPr>
          <p:cNvPr id="6" name="TextBox 5"/>
          <p:cNvSpPr txBox="1"/>
          <p:nvPr/>
        </p:nvSpPr>
        <p:spPr>
          <a:xfrm>
            <a:off x="5652120" y="6381328"/>
            <a:ext cx="3240360" cy="369332"/>
          </a:xfrm>
          <a:prstGeom prst="rect">
            <a:avLst/>
          </a:prstGeom>
          <a:noFill/>
        </p:spPr>
        <p:txBody>
          <a:bodyPr wrap="square" rtlCol="0">
            <a:spAutoFit/>
          </a:bodyPr>
          <a:lstStyle/>
          <a:p>
            <a:r>
              <a:rPr lang="en-US" altLang="ko-KR" dirty="0" smtClean="0"/>
              <a:t>By </a:t>
            </a:r>
            <a:r>
              <a:rPr lang="en-US" altLang="ko-KR" dirty="0" err="1" smtClean="0"/>
              <a:t>Courtery</a:t>
            </a:r>
            <a:r>
              <a:rPr lang="en-US" altLang="ko-KR" dirty="0" smtClean="0"/>
              <a:t> of Prof. WY Kim</a:t>
            </a:r>
            <a:endParaRPr lang="ko-KR" altLang="en-US" dirty="0"/>
          </a:p>
        </p:txBody>
      </p:sp>
      <p:pic>
        <p:nvPicPr>
          <p:cNvPr id="7" name="Picture 2" descr="avs1"/>
          <p:cNvPicPr>
            <a:picLocks noChangeAspect="1" noChangeArrowheads="1"/>
          </p:cNvPicPr>
          <p:nvPr/>
        </p:nvPicPr>
        <p:blipFill>
          <a:blip r:embed="rId2" cstate="email"/>
          <a:srcRect/>
          <a:stretch>
            <a:fillRect/>
          </a:stretch>
        </p:blipFill>
        <p:spPr bwMode="auto">
          <a:xfrm>
            <a:off x="4588972" y="1988840"/>
            <a:ext cx="4276124" cy="3425252"/>
          </a:xfrm>
          <a:prstGeom prst="rect">
            <a:avLst/>
          </a:prstGeom>
          <a:noFill/>
        </p:spPr>
      </p:pic>
      <p:pic>
        <p:nvPicPr>
          <p:cNvPr id="8" name="Picture 2" descr="RVH2"/>
          <p:cNvPicPr>
            <a:picLocks noChangeAspect="1" noChangeArrowheads="1"/>
          </p:cNvPicPr>
          <p:nvPr/>
        </p:nvPicPr>
        <p:blipFill>
          <a:blip r:embed="rId3" cstate="email"/>
          <a:srcRect/>
          <a:stretch>
            <a:fillRect/>
          </a:stretch>
        </p:blipFill>
        <p:spPr bwMode="auto">
          <a:xfrm>
            <a:off x="971600" y="2348880"/>
            <a:ext cx="2514614" cy="3573016"/>
          </a:xfrm>
          <a:prstGeom prst="rect">
            <a:avLst/>
          </a:prstGeom>
          <a:noFill/>
        </p:spPr>
      </p:pic>
      <p:sp>
        <p:nvSpPr>
          <p:cNvPr id="9" name="직사각형 8"/>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10" name="바닥글 개체 틀 9"/>
          <p:cNvSpPr>
            <a:spLocks noGrp="1"/>
          </p:cNvSpPr>
          <p:nvPr>
            <p:ph type="ftr" sz="quarter" idx="11"/>
          </p:nvPr>
        </p:nvSpPr>
        <p:spPr>
          <a:xfrm>
            <a:off x="251520" y="6356350"/>
            <a:ext cx="2895600" cy="365125"/>
          </a:xfrm>
        </p:spPr>
        <p:txBody>
          <a:bodyPr/>
          <a:lstStyle/>
          <a:p>
            <a:r>
              <a:rPr lang="en-US" altLang="ko-KR" dirty="0" smtClean="0"/>
              <a:t>2012</a:t>
            </a:r>
            <a:r>
              <a:rPr lang="ko-KR" altLang="en-US" dirty="0" smtClean="0"/>
              <a:t>년 제 </a:t>
            </a:r>
            <a:r>
              <a:rPr lang="en-US" altLang="ko-KR" dirty="0" smtClean="0"/>
              <a:t>5</a:t>
            </a:r>
            <a:r>
              <a:rPr lang="ko-KR" altLang="en-US" dirty="0" smtClean="0"/>
              <a:t>차 전공의 학술세미나</a:t>
            </a:r>
            <a:endParaRPr lang="ko-KR" altLang="en-US"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PTA &amp; Stent</a:t>
            </a:r>
            <a:endParaRPr lang="ko-KR" altLang="en-US" dirty="0"/>
          </a:p>
        </p:txBody>
      </p:sp>
      <p:sp>
        <p:nvSpPr>
          <p:cNvPr id="3" name="내용 개체 틀 2"/>
          <p:cNvSpPr>
            <a:spLocks noGrp="1"/>
          </p:cNvSpPr>
          <p:nvPr>
            <p:ph idx="1"/>
          </p:nvPr>
        </p:nvSpPr>
        <p:spPr/>
        <p:txBody>
          <a:bodyPr/>
          <a:lstStyle/>
          <a:p>
            <a:endParaRPr lang="ko-KR" altLang="en-US"/>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Angiogram</a:t>
            </a:r>
            <a:endParaRPr lang="ko-KR" altLang="en-US" dirty="0"/>
          </a:p>
        </p:txBody>
      </p:sp>
      <p:sp>
        <p:nvSpPr>
          <p:cNvPr id="3" name="내용 개체 틀 2"/>
          <p:cNvSpPr>
            <a:spLocks noGrp="1"/>
          </p:cNvSpPr>
          <p:nvPr>
            <p:ph idx="1"/>
          </p:nvPr>
        </p:nvSpPr>
        <p:spPr>
          <a:xfrm>
            <a:off x="457200" y="1600200"/>
            <a:ext cx="4329114" cy="4525963"/>
          </a:xfrm>
        </p:spPr>
        <p:txBody>
          <a:bodyPr>
            <a:normAutofit lnSpcReduction="10000"/>
          </a:bodyPr>
          <a:lstStyle/>
          <a:p>
            <a:r>
              <a:rPr lang="en-US" altLang="ko-KR" dirty="0" smtClean="0"/>
              <a:t>Routine </a:t>
            </a:r>
            <a:r>
              <a:rPr lang="en-US" altLang="ko-KR" dirty="0" err="1" smtClean="0"/>
              <a:t>Flurography</a:t>
            </a:r>
            <a:endParaRPr lang="en-US" altLang="ko-KR" dirty="0" smtClean="0"/>
          </a:p>
          <a:p>
            <a:endParaRPr lang="en-US" altLang="ko-KR" dirty="0" smtClean="0"/>
          </a:p>
          <a:p>
            <a:endParaRPr lang="en-US" altLang="ko-KR" dirty="0" smtClean="0"/>
          </a:p>
          <a:p>
            <a:r>
              <a:rPr lang="en-US" altLang="ko-KR" dirty="0" smtClean="0"/>
              <a:t>DSA(</a:t>
            </a:r>
            <a:r>
              <a:rPr lang="en-US" altLang="ko-KR" dirty="0" err="1" smtClean="0"/>
              <a:t>digial</a:t>
            </a:r>
            <a:r>
              <a:rPr lang="en-US" altLang="ko-KR" dirty="0" smtClean="0"/>
              <a:t> subtraction</a:t>
            </a:r>
          </a:p>
          <a:p>
            <a:pPr>
              <a:buNone/>
            </a:pPr>
            <a:r>
              <a:rPr lang="en-US" altLang="ko-KR" dirty="0" smtClean="0"/>
              <a:t> angiography</a:t>
            </a:r>
          </a:p>
          <a:p>
            <a:endParaRPr lang="en-US" altLang="ko-KR" dirty="0" smtClean="0"/>
          </a:p>
          <a:p>
            <a:endParaRPr lang="en-US" altLang="ko-KR" dirty="0" smtClean="0"/>
          </a:p>
          <a:p>
            <a:r>
              <a:rPr lang="en-US" altLang="ko-KR" dirty="0" smtClean="0"/>
              <a:t>Roadmap</a:t>
            </a:r>
            <a:endParaRPr lang="ko-KR" altLang="en-US" dirty="0"/>
          </a:p>
        </p:txBody>
      </p:sp>
      <p:pic>
        <p:nvPicPr>
          <p:cNvPr id="4" name="Fluro.avi">
            <a:hlinkClick r:id="" action="ppaction://media"/>
          </p:cNvPr>
          <p:cNvPicPr>
            <a:picLocks noRot="1" noChangeAspect="1"/>
          </p:cNvPicPr>
          <p:nvPr>
            <a:videoFile r:link="rId1"/>
          </p:nvPr>
        </p:nvPicPr>
        <p:blipFill>
          <a:blip r:embed="rId5" cstate="email"/>
          <a:stretch>
            <a:fillRect/>
          </a:stretch>
        </p:blipFill>
        <p:spPr>
          <a:xfrm>
            <a:off x="5643570" y="1214422"/>
            <a:ext cx="2081647" cy="1800000"/>
          </a:xfrm>
          <a:prstGeom prst="rect">
            <a:avLst/>
          </a:prstGeom>
        </p:spPr>
      </p:pic>
      <p:pic>
        <p:nvPicPr>
          <p:cNvPr id="5" name="DSA.wmv">
            <a:hlinkClick r:id="" action="ppaction://media"/>
          </p:cNvPr>
          <p:cNvPicPr>
            <a:picLocks noRot="1" noChangeAspect="1"/>
          </p:cNvPicPr>
          <p:nvPr>
            <a:videoFile r:link="rId2"/>
          </p:nvPr>
        </p:nvPicPr>
        <p:blipFill>
          <a:blip r:embed="rId6" cstate="email"/>
          <a:stretch>
            <a:fillRect/>
          </a:stretch>
        </p:blipFill>
        <p:spPr>
          <a:xfrm>
            <a:off x="5429256" y="3143248"/>
            <a:ext cx="2400000" cy="1800000"/>
          </a:xfrm>
          <a:prstGeom prst="rect">
            <a:avLst/>
          </a:prstGeom>
        </p:spPr>
      </p:pic>
      <p:pic>
        <p:nvPicPr>
          <p:cNvPr id="6" name="Roadmap.wmv">
            <a:hlinkClick r:id="" action="ppaction://media"/>
          </p:cNvPr>
          <p:cNvPicPr>
            <a:picLocks noRot="1" noChangeAspect="1"/>
          </p:cNvPicPr>
          <p:nvPr>
            <a:videoFile r:link="rId3"/>
          </p:nvPr>
        </p:nvPicPr>
        <p:blipFill>
          <a:blip r:embed="rId7" cstate="email"/>
          <a:stretch>
            <a:fillRect/>
          </a:stretch>
        </p:blipFill>
        <p:spPr>
          <a:xfrm>
            <a:off x="5286380" y="4986586"/>
            <a:ext cx="2700000" cy="1800000"/>
          </a:xfrm>
          <a:prstGeom prst="rect">
            <a:avLst/>
          </a:prstGeom>
        </p:spPr>
      </p:pic>
      <p:sp>
        <p:nvSpPr>
          <p:cNvPr id="7" name="직사각형 6"/>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8" name="바닥글 개체 틀 7"/>
          <p:cNvSpPr>
            <a:spLocks noGrp="1"/>
          </p:cNvSpPr>
          <p:nvPr>
            <p:ph type="ftr" sz="quarter" idx="11"/>
          </p:nvPr>
        </p:nvSpPr>
        <p:spPr>
          <a:xfrm>
            <a:off x="251520" y="6356350"/>
            <a:ext cx="2895600" cy="365125"/>
          </a:xfrm>
        </p:spPr>
        <p:txBody>
          <a:bodyPr/>
          <a:lstStyle/>
          <a:p>
            <a:r>
              <a:rPr lang="en-US" altLang="ko-KR" dirty="0" smtClean="0"/>
              <a:t>2012</a:t>
            </a:r>
            <a:r>
              <a:rPr lang="ko-KR" altLang="en-US" dirty="0" smtClean="0"/>
              <a:t>년 제 </a:t>
            </a:r>
            <a:r>
              <a:rPr lang="en-US" altLang="ko-KR" dirty="0" smtClean="0"/>
              <a:t>5</a:t>
            </a:r>
            <a:r>
              <a:rPr lang="ko-KR" altLang="en-US" dirty="0" smtClean="0"/>
              <a:t>차 전공의 학술세미나</a:t>
            </a:r>
            <a:endParaRPr lang="ko-KR"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mediacall" presetSubtype="0" fill="hold" nodeType="withEffect">
                                  <p:stCondLst>
                                    <p:cond delay="0"/>
                                  </p:stCondLst>
                                  <p:childTnLst>
                                    <p:cmd type="call" cmd="playFrom(0.0)">
                                      <p:cBhvr>
                                        <p:cTn id="8" dur="1" fill="hold"/>
                                        <p:tgtEl>
                                          <p:spTgt spid="5"/>
                                        </p:tgtEl>
                                      </p:cBhvr>
                                    </p:cmd>
                                  </p:childTnLst>
                                </p:cTn>
                              </p:par>
                              <p:par>
                                <p:cTn id="9" presetID="1" presetClass="mediacall" presetSubtype="0" fill="hold" nodeType="with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repeatCount="indefinite" fill="hold" display="0">
                  <p:stCondLst>
                    <p:cond delay="indefinite"/>
                  </p:stCondLst>
                  <p:endCondLst>
                    <p:cond evt="onPrev" delay="0">
                      <p:tgtEl>
                        <p:sldTgt/>
                      </p:tgtEl>
                    </p:cond>
                  </p:end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p:cTn id="17" repeatCount="indefinite" fill="hold" display="0">
                  <p:stCondLst>
                    <p:cond delay="indefinite"/>
                  </p:stCondLst>
                  <p:endCondLst>
                    <p:cond evt="onPrev" delay="0">
                      <p:tgtEl>
                        <p:sldTgt/>
                      </p:tgtEl>
                    </p:cond>
                  </p:end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video>
              <p:cMediaNode>
                <p:cTn id="23" repeatCount="indefinite" fill="hold" display="0">
                  <p:stCondLst>
                    <p:cond delay="indefinite"/>
                  </p:stCondLst>
                  <p:endCondLst>
                    <p:cond evt="onPrev" delay="0">
                      <p:tgtEl>
                        <p:sldTgt/>
                      </p:tgtEl>
                    </p:cond>
                  </p:endCondLst>
                </p:cTn>
                <p:tgtEl>
                  <p:spTgt spid="6"/>
                </p:tgtEl>
              </p:cMediaNode>
            </p:video>
            <p:seq concurrent="1" nextAc="seek">
              <p:cTn id="24" restart="whenNotActive" fill="hold" evtFilter="cancelBubble" nodeType="interactiveSeq">
                <p:stCondLst>
                  <p:cond evt="onClick" delay="0">
                    <p:tgtEl>
                      <p:spTgt spid="6"/>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smtClean="0"/>
              <a:t>Positioning the patient </a:t>
            </a:r>
            <a:br>
              <a:rPr lang="en-US" altLang="ko-KR" dirty="0" smtClean="0"/>
            </a:br>
            <a:r>
              <a:rPr lang="en-US" altLang="ko-KR" sz="3100" dirty="0" smtClean="0">
                <a:solidFill>
                  <a:srgbClr val="FF0000"/>
                </a:solidFill>
              </a:rPr>
              <a:t>(for a right-handed operator)</a:t>
            </a:r>
            <a:endParaRPr lang="ko-KR" altLang="en-US" dirty="0">
              <a:solidFill>
                <a:srgbClr val="FF0000"/>
              </a:solidFill>
            </a:endParaRPr>
          </a:p>
        </p:txBody>
      </p:sp>
      <p:pic>
        <p:nvPicPr>
          <p:cNvPr id="9218" name="Picture 2"/>
          <p:cNvPicPr>
            <a:picLocks noGrp="1" noChangeAspect="1" noChangeArrowheads="1"/>
          </p:cNvPicPr>
          <p:nvPr>
            <p:ph idx="1"/>
          </p:nvPr>
        </p:nvPicPr>
        <p:blipFill>
          <a:blip r:embed="rId2" cstate="email"/>
          <a:srcRect/>
          <a:stretch>
            <a:fillRect/>
          </a:stretch>
        </p:blipFill>
        <p:spPr bwMode="auto">
          <a:xfrm>
            <a:off x="285720" y="2285992"/>
            <a:ext cx="4076700" cy="3067050"/>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email"/>
          <a:srcRect/>
          <a:stretch>
            <a:fillRect/>
          </a:stretch>
        </p:blipFill>
        <p:spPr bwMode="auto">
          <a:xfrm rot="10800000">
            <a:off x="4643438" y="2143116"/>
            <a:ext cx="3895725" cy="3209925"/>
          </a:xfrm>
          <a:prstGeom prst="rect">
            <a:avLst/>
          </a:prstGeom>
          <a:noFill/>
          <a:ln w="9525">
            <a:noFill/>
            <a:miter lim="800000"/>
            <a:headEnd/>
            <a:tailEnd/>
          </a:ln>
          <a:effectLst/>
        </p:spPr>
      </p:pic>
      <p:sp>
        <p:nvSpPr>
          <p:cNvPr id="5" name="직사각형 4"/>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7" name="바닥글 개체 틀 6"/>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Approach</a:t>
            </a:r>
            <a:endParaRPr lang="ko-KR" altLang="en-US" dirty="0"/>
          </a:p>
        </p:txBody>
      </p:sp>
      <p:sp>
        <p:nvSpPr>
          <p:cNvPr id="3" name="내용 개체 틀 2"/>
          <p:cNvSpPr>
            <a:spLocks noGrp="1"/>
          </p:cNvSpPr>
          <p:nvPr>
            <p:ph idx="1"/>
          </p:nvPr>
        </p:nvSpPr>
        <p:spPr/>
        <p:txBody>
          <a:bodyPr/>
          <a:lstStyle/>
          <a:p>
            <a:r>
              <a:rPr lang="en-US" dirty="0" smtClean="0"/>
              <a:t>Femoral</a:t>
            </a:r>
            <a:r>
              <a:rPr lang="fr-BE" dirty="0" smtClean="0"/>
              <a:t> (90 %)</a:t>
            </a:r>
            <a:endParaRPr lang="en-US" dirty="0" smtClean="0"/>
          </a:p>
          <a:p>
            <a:pPr lvl="1"/>
            <a:r>
              <a:rPr lang="en-US" dirty="0" err="1" smtClean="0"/>
              <a:t>Antegrade</a:t>
            </a:r>
            <a:endParaRPr lang="en-US" dirty="0" smtClean="0"/>
          </a:p>
          <a:p>
            <a:pPr lvl="1"/>
            <a:r>
              <a:rPr lang="en-US" dirty="0" smtClean="0"/>
              <a:t>Retrograde</a:t>
            </a:r>
          </a:p>
          <a:p>
            <a:r>
              <a:rPr lang="en-US" dirty="0" smtClean="0"/>
              <a:t>Brachial</a:t>
            </a:r>
          </a:p>
          <a:p>
            <a:r>
              <a:rPr lang="en-US" dirty="0" smtClean="0"/>
              <a:t>Radial</a:t>
            </a:r>
          </a:p>
          <a:p>
            <a:r>
              <a:rPr lang="en-US" dirty="0" err="1" smtClean="0"/>
              <a:t>Popliteal</a:t>
            </a:r>
            <a:endParaRPr lang="en-US" dirty="0" smtClean="0"/>
          </a:p>
          <a:p>
            <a:r>
              <a:rPr lang="en-US" dirty="0" smtClean="0"/>
              <a:t>Direct puncture</a:t>
            </a:r>
          </a:p>
          <a:p>
            <a:endParaRPr lang="ko-KR" altLang="en-US" dirty="0"/>
          </a:p>
        </p:txBody>
      </p:sp>
      <p:graphicFrame>
        <p:nvGraphicFramePr>
          <p:cNvPr id="2051" name="Object 3"/>
          <p:cNvGraphicFramePr>
            <a:graphicFrameLocks noChangeAspect="1"/>
          </p:cNvGraphicFramePr>
          <p:nvPr/>
        </p:nvGraphicFramePr>
        <p:xfrm>
          <a:off x="4953000" y="1295400"/>
          <a:ext cx="3689350" cy="5334000"/>
        </p:xfrm>
        <a:graphic>
          <a:graphicData uri="http://schemas.openxmlformats.org/presentationml/2006/ole">
            <p:oleObj spid="_x0000_s283650" name="비트맵 이미지" r:id="rId3" imgW="2800741" imgH="4048690" progId="PBrush">
              <p:embed/>
            </p:oleObj>
          </a:graphicData>
        </a:graphic>
      </p:graphicFrame>
      <p:sp>
        <p:nvSpPr>
          <p:cNvPr id="5" name="직사각형 4"/>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6" name="바닥글 개체 틀 5"/>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Unit</a:t>
            </a:r>
            <a:endParaRPr lang="ko-KR" altLang="en-US" dirty="0"/>
          </a:p>
        </p:txBody>
      </p:sp>
      <p:sp>
        <p:nvSpPr>
          <p:cNvPr id="3" name="내용 개체 틀 2"/>
          <p:cNvSpPr>
            <a:spLocks noGrp="1"/>
          </p:cNvSpPr>
          <p:nvPr>
            <p:ph idx="1"/>
          </p:nvPr>
        </p:nvSpPr>
        <p:spPr/>
        <p:txBody>
          <a:bodyPr/>
          <a:lstStyle/>
          <a:p>
            <a:r>
              <a:rPr lang="en-US" altLang="ko-KR" dirty="0" smtClean="0">
                <a:solidFill>
                  <a:srgbClr val="0070C0"/>
                </a:solidFill>
              </a:rPr>
              <a:t>Inch		- Wire</a:t>
            </a:r>
          </a:p>
          <a:p>
            <a:r>
              <a:rPr lang="en-US" altLang="ko-KR" dirty="0" smtClean="0">
                <a:solidFill>
                  <a:srgbClr val="0070C0"/>
                </a:solidFill>
              </a:rPr>
              <a:t>French		- Sheath, Catheter</a:t>
            </a:r>
          </a:p>
          <a:p>
            <a:r>
              <a:rPr lang="en-US" altLang="ko-KR" dirty="0" smtClean="0">
                <a:solidFill>
                  <a:srgbClr val="0070C0"/>
                </a:solidFill>
              </a:rPr>
              <a:t>mm		- Balloon, Stent</a:t>
            </a:r>
          </a:p>
          <a:p>
            <a:endParaRPr lang="en-US" altLang="ko-KR" dirty="0" smtClean="0"/>
          </a:p>
          <a:p>
            <a:r>
              <a:rPr lang="en-US" altLang="ko-KR" dirty="0" smtClean="0">
                <a:solidFill>
                  <a:srgbClr val="FF0000"/>
                </a:solidFill>
              </a:rPr>
              <a:t>1mm = 		0.039 inch = 		3F</a:t>
            </a:r>
          </a:p>
          <a:p>
            <a:r>
              <a:rPr lang="en-US" altLang="ko-KR" dirty="0" smtClean="0">
                <a:solidFill>
                  <a:srgbClr val="FF0000"/>
                </a:solidFill>
              </a:rPr>
              <a:t>25.2mm =	1 inch</a:t>
            </a:r>
            <a:endParaRPr lang="ko-KR" altLang="en-US" dirty="0">
              <a:solidFill>
                <a:srgbClr val="FF0000"/>
              </a:solidFill>
            </a:endParaRPr>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normAutofit/>
          </a:bodyPr>
          <a:lstStyle/>
          <a:p>
            <a:r>
              <a:rPr lang="en-US" altLang="ko-KR" sz="6000" dirty="0" smtClean="0"/>
              <a:t>Wire(</a:t>
            </a:r>
            <a:r>
              <a:rPr lang="en-US" altLang="ko-KR" sz="6000" dirty="0" smtClean="0">
                <a:solidFill>
                  <a:srgbClr val="0070C0"/>
                </a:solidFill>
              </a:rPr>
              <a:t>inch</a:t>
            </a:r>
            <a:r>
              <a:rPr lang="en-US" altLang="ko-KR" sz="6000" dirty="0" smtClean="0"/>
              <a:t>): </a:t>
            </a:r>
            <a:r>
              <a:rPr lang="en-US" altLang="ko-KR" sz="6000" dirty="0" smtClean="0">
                <a:solidFill>
                  <a:srgbClr val="FF0000"/>
                </a:solidFill>
              </a:rPr>
              <a:t>Outer wall</a:t>
            </a:r>
            <a:endParaRPr lang="ko-KR" altLang="en-US" sz="6000" dirty="0"/>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5"/>
          <p:cNvGrpSpPr/>
          <p:nvPr/>
        </p:nvGrpSpPr>
        <p:grpSpPr>
          <a:xfrm>
            <a:off x="0" y="0"/>
            <a:ext cx="9144000" cy="6858000"/>
            <a:chOff x="0" y="0"/>
            <a:chExt cx="9144000" cy="6858000"/>
          </a:xfrm>
        </p:grpSpPr>
        <p:pic>
          <p:nvPicPr>
            <p:cNvPr id="225282" name="Picture 2" descr="F:\DCIM\100MSDCF\DSC00053.JPG"/>
            <p:cNvPicPr>
              <a:picLocks noChangeAspect="1" noChangeArrowheads="1"/>
            </p:cNvPicPr>
            <p:nvPr/>
          </p:nvPicPr>
          <p:blipFill>
            <a:blip r:embed="rId2" cstate="email">
              <a:lum bright="28000" contrast="12000"/>
            </a:blip>
            <a:srcRect/>
            <a:stretch>
              <a:fillRect/>
            </a:stretch>
          </p:blipFill>
          <p:spPr bwMode="auto">
            <a:xfrm>
              <a:off x="0" y="0"/>
              <a:ext cx="9144000" cy="6858000"/>
            </a:xfrm>
            <a:prstGeom prst="rect">
              <a:avLst/>
            </a:prstGeom>
            <a:noFill/>
          </p:spPr>
        </p:pic>
        <p:sp>
          <p:nvSpPr>
            <p:cNvPr id="225283" name="Text Box 3"/>
            <p:cNvSpPr txBox="1">
              <a:spLocks noChangeArrowheads="1"/>
            </p:cNvSpPr>
            <p:nvPr/>
          </p:nvSpPr>
          <p:spPr bwMode="auto">
            <a:xfrm>
              <a:off x="1066800" y="2362200"/>
              <a:ext cx="762000" cy="393700"/>
            </a:xfrm>
            <a:prstGeom prst="rect">
              <a:avLst/>
            </a:prstGeom>
            <a:noFill/>
            <a:ln w="28575">
              <a:noFill/>
              <a:miter lim="800000"/>
              <a:headEnd/>
              <a:tailEnd/>
            </a:ln>
            <a:effectLst/>
          </p:spPr>
          <p:txBody>
            <a:bodyPr lIns="90488" tIns="44450" rIns="90488" bIns="44450" anchor="b">
              <a:spAutoFit/>
            </a:bodyPr>
            <a:lstStyle/>
            <a:p>
              <a:pPr>
                <a:spcBef>
                  <a:spcPct val="50000"/>
                </a:spcBef>
              </a:pPr>
              <a:r>
                <a:rPr lang="en-US" altLang="ko-KR" sz="2000" dirty="0">
                  <a:ea typeface="굴림" charset="-127"/>
                </a:rPr>
                <a:t>.</a:t>
              </a:r>
              <a:r>
                <a:rPr lang="en-US" altLang="ko-KR" sz="2000" dirty="0">
                  <a:solidFill>
                    <a:srgbClr val="2E6645"/>
                  </a:solidFill>
                  <a:ea typeface="굴림" charset="-127"/>
                </a:rPr>
                <a:t>035</a:t>
              </a:r>
            </a:p>
          </p:txBody>
        </p:sp>
        <p:sp>
          <p:nvSpPr>
            <p:cNvPr id="225284" name="Text Box 4"/>
            <p:cNvSpPr txBox="1">
              <a:spLocks noChangeArrowheads="1"/>
            </p:cNvSpPr>
            <p:nvPr/>
          </p:nvSpPr>
          <p:spPr bwMode="auto">
            <a:xfrm>
              <a:off x="3810000" y="3048000"/>
              <a:ext cx="762000" cy="393700"/>
            </a:xfrm>
            <a:prstGeom prst="rect">
              <a:avLst/>
            </a:prstGeom>
            <a:noFill/>
            <a:ln w="28575">
              <a:noFill/>
              <a:miter lim="800000"/>
              <a:headEnd/>
              <a:tailEnd/>
            </a:ln>
            <a:effectLst/>
          </p:spPr>
          <p:txBody>
            <a:bodyPr lIns="90488" tIns="44450" rIns="90488" bIns="44450" anchor="b">
              <a:spAutoFit/>
            </a:bodyPr>
            <a:lstStyle/>
            <a:p>
              <a:pPr>
                <a:spcBef>
                  <a:spcPct val="50000"/>
                </a:spcBef>
              </a:pPr>
              <a:r>
                <a:rPr lang="en-US" altLang="ko-KR" sz="2000" dirty="0">
                  <a:solidFill>
                    <a:srgbClr val="1F5675"/>
                  </a:solidFill>
                  <a:ea typeface="굴림" charset="-127"/>
                </a:rPr>
                <a:t>.018</a:t>
              </a:r>
            </a:p>
          </p:txBody>
        </p:sp>
        <p:sp>
          <p:nvSpPr>
            <p:cNvPr id="225285" name="Text Box 5"/>
            <p:cNvSpPr txBox="1">
              <a:spLocks noChangeArrowheads="1"/>
            </p:cNvSpPr>
            <p:nvPr/>
          </p:nvSpPr>
          <p:spPr bwMode="auto">
            <a:xfrm>
              <a:off x="6705600" y="3810000"/>
              <a:ext cx="762000" cy="393700"/>
            </a:xfrm>
            <a:prstGeom prst="rect">
              <a:avLst/>
            </a:prstGeom>
            <a:noFill/>
            <a:ln w="28575">
              <a:noFill/>
              <a:miter lim="800000"/>
              <a:headEnd/>
              <a:tailEnd/>
            </a:ln>
            <a:effectLst/>
          </p:spPr>
          <p:txBody>
            <a:bodyPr lIns="90488" tIns="44450" rIns="90488" bIns="44450" anchor="b">
              <a:spAutoFit/>
            </a:bodyPr>
            <a:lstStyle/>
            <a:p>
              <a:pPr>
                <a:spcBef>
                  <a:spcPct val="50000"/>
                </a:spcBef>
              </a:pPr>
              <a:r>
                <a:rPr lang="en-US" altLang="ko-KR" sz="2000">
                  <a:solidFill>
                    <a:schemeClr val="accent2"/>
                  </a:solidFill>
                  <a:ea typeface="굴림" charset="-127"/>
                </a:rPr>
                <a:t>.014</a:t>
              </a:r>
            </a:p>
          </p:txBody>
        </p:sp>
      </p:grpSp>
      <p:sp>
        <p:nvSpPr>
          <p:cNvPr id="7" name="직사각형 6"/>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normAutofit/>
          </a:bodyPr>
          <a:lstStyle/>
          <a:p>
            <a:r>
              <a:rPr lang="en-US" altLang="ko-KR" sz="6000" dirty="0" smtClean="0"/>
              <a:t>Catheter(</a:t>
            </a:r>
            <a:r>
              <a:rPr lang="en-US" altLang="ko-KR" sz="6000" dirty="0" smtClean="0">
                <a:solidFill>
                  <a:srgbClr val="0070C0"/>
                </a:solidFill>
              </a:rPr>
              <a:t>French</a:t>
            </a:r>
            <a:r>
              <a:rPr lang="en-US" altLang="ko-KR" sz="6000" dirty="0" smtClean="0"/>
              <a:t>):</a:t>
            </a:r>
            <a:r>
              <a:rPr lang="en-US" altLang="ko-KR" sz="6000" dirty="0" smtClean="0">
                <a:solidFill>
                  <a:srgbClr val="FF0000"/>
                </a:solidFill>
              </a:rPr>
              <a:t>Outer wall</a:t>
            </a:r>
            <a:endParaRPr lang="ko-KR" altLang="en-US" sz="6000" dirty="0"/>
          </a:p>
        </p:txBody>
      </p:sp>
      <p:sp>
        <p:nvSpPr>
          <p:cNvPr id="4" name="내용 개체 틀 3"/>
          <p:cNvSpPr txBox="1">
            <a:spLocks/>
          </p:cNvSpPr>
          <p:nvPr/>
        </p:nvSpPr>
        <p:spPr bwMode="auto">
          <a:xfrm>
            <a:off x="5508104" y="2924944"/>
            <a:ext cx="2880320" cy="3528392"/>
          </a:xfrm>
          <a:prstGeom prst="rect">
            <a:avLst/>
          </a:prstGeom>
          <a:solidFill>
            <a:schemeClr val="accent1"/>
          </a:solidFill>
          <a:ln w="9525">
            <a:noFill/>
            <a:miter lim="800000"/>
            <a:headEnd/>
            <a:tailEnd/>
          </a:ln>
        </p:spPr>
        <p:txBody>
          <a:bodyPr vert="horz" wrap="square" lIns="91440" tIns="45720" rIns="91440" bIns="45720" numCol="1" anchor="t" anchorCtr="0" compatLnSpc="1">
            <a:prstTxWarp prst="textNoShape">
              <a:avLst/>
            </a:prstTxWarp>
            <a:normAutofit fontScale="70000" lnSpcReduction="20000"/>
          </a:bodyPr>
          <a:lstStyle/>
          <a:p>
            <a:pPr marL="411480" marR="0" lvl="0" indent="-342900" algn="l" defTabSz="914400" rtl="0" eaLnBrk="0" fontAlgn="auto" latinLnBrk="1" hangingPunct="0">
              <a:lnSpc>
                <a:spcPct val="100000"/>
              </a:lnSpc>
              <a:spcBef>
                <a:spcPct val="20000"/>
              </a:spcBef>
              <a:spcAft>
                <a:spcPts val="0"/>
              </a:spcAft>
              <a:buClrTx/>
              <a:buSzTx/>
              <a:buFont typeface="Wingdings"/>
              <a:buChar char=""/>
              <a:tabLst/>
              <a:defRPr/>
            </a:pPr>
            <a:r>
              <a:rPr kumimoji="0" lang="en-US" altLang="ko-KR" sz="3200" b="0" i="0" u="none" strike="noStrike" kern="1200" cap="none" spc="0" normalizeH="0" baseline="0" noProof="0" dirty="0" smtClean="0">
                <a:ln>
                  <a:noFill/>
                </a:ln>
                <a:solidFill>
                  <a:srgbClr val="FF0000"/>
                </a:solidFill>
                <a:effectLst/>
                <a:uLnTx/>
                <a:uFillTx/>
                <a:latin typeface="+mn-lt"/>
                <a:ea typeface="+mn-ea"/>
                <a:cs typeface="+mn-cs"/>
              </a:rPr>
              <a:t>15F = 5mm</a:t>
            </a:r>
          </a:p>
          <a:p>
            <a:pPr marL="411480" marR="0" lvl="0" indent="-342900" algn="l" defTabSz="914400" rtl="0" eaLnBrk="0" fontAlgn="auto" latinLnBrk="1" hangingPunct="0">
              <a:lnSpc>
                <a:spcPct val="100000"/>
              </a:lnSpc>
              <a:spcBef>
                <a:spcPct val="20000"/>
              </a:spcBef>
              <a:spcAft>
                <a:spcPts val="0"/>
              </a:spcAft>
              <a:buClrTx/>
              <a:buSzTx/>
              <a:buFont typeface="Wingdings"/>
              <a:buChar char=""/>
              <a:tabLst/>
              <a:defRPr/>
            </a:pPr>
            <a:r>
              <a:rPr kumimoji="0" lang="en-US" altLang="ko-KR" sz="3200" b="0" i="0" u="none" strike="noStrike" kern="1200" cap="none" spc="0" normalizeH="0" baseline="0" noProof="0" dirty="0" smtClean="0">
                <a:ln>
                  <a:noFill/>
                </a:ln>
                <a:solidFill>
                  <a:schemeClr val="tx1"/>
                </a:solidFill>
                <a:effectLst/>
                <a:uLnTx/>
                <a:uFillTx/>
                <a:latin typeface="+mn-lt"/>
                <a:ea typeface="+mn-ea"/>
                <a:cs typeface="+mn-cs"/>
              </a:rPr>
              <a:t>16F = 5.333mm</a:t>
            </a:r>
          </a:p>
          <a:p>
            <a:pPr marL="411480" marR="0" lvl="0" indent="-342900" algn="l" defTabSz="914400" rtl="0" eaLnBrk="0" fontAlgn="auto" latinLnBrk="1" hangingPunct="0">
              <a:lnSpc>
                <a:spcPct val="100000"/>
              </a:lnSpc>
              <a:spcBef>
                <a:spcPct val="20000"/>
              </a:spcBef>
              <a:spcAft>
                <a:spcPts val="0"/>
              </a:spcAft>
              <a:buClrTx/>
              <a:buSzTx/>
              <a:buFont typeface="Wingdings"/>
              <a:buChar char=""/>
              <a:tabLst/>
              <a:defRPr/>
            </a:pPr>
            <a:r>
              <a:rPr kumimoji="0" lang="en-US" altLang="ko-KR" sz="3200" b="0" i="0" u="none" strike="noStrike" kern="1200" cap="none" spc="0" normalizeH="0" baseline="0" noProof="0" dirty="0" smtClean="0">
                <a:ln>
                  <a:noFill/>
                </a:ln>
                <a:solidFill>
                  <a:schemeClr val="tx1"/>
                </a:solidFill>
                <a:effectLst/>
                <a:uLnTx/>
                <a:uFillTx/>
                <a:latin typeface="+mn-lt"/>
                <a:ea typeface="+mn-ea"/>
                <a:cs typeface="+mn-cs"/>
              </a:rPr>
              <a:t>17F = 5.667mm</a:t>
            </a:r>
          </a:p>
          <a:p>
            <a:pPr marL="411480" marR="0" lvl="0" indent="-342900" algn="l" defTabSz="914400" rtl="0" eaLnBrk="0" fontAlgn="auto" latinLnBrk="1" hangingPunct="0">
              <a:lnSpc>
                <a:spcPct val="100000"/>
              </a:lnSpc>
              <a:spcBef>
                <a:spcPct val="20000"/>
              </a:spcBef>
              <a:spcAft>
                <a:spcPts val="0"/>
              </a:spcAft>
              <a:buClrTx/>
              <a:buSzTx/>
              <a:buFont typeface="Wingdings"/>
              <a:buChar char=""/>
              <a:tabLst/>
              <a:defRPr/>
            </a:pPr>
            <a:r>
              <a:rPr kumimoji="0" lang="en-US" altLang="ko-KR" sz="3200" b="0" i="0" u="none" strike="noStrike" kern="1200" cap="none" spc="0" normalizeH="0" baseline="0" noProof="0" dirty="0" smtClean="0">
                <a:ln>
                  <a:noFill/>
                </a:ln>
                <a:solidFill>
                  <a:srgbClr val="FF0000"/>
                </a:solidFill>
                <a:effectLst/>
                <a:uLnTx/>
                <a:uFillTx/>
                <a:latin typeface="+mn-lt"/>
                <a:ea typeface="+mn-ea"/>
                <a:cs typeface="+mn-cs"/>
              </a:rPr>
              <a:t>18F = 6mm</a:t>
            </a:r>
          </a:p>
          <a:p>
            <a:pPr marL="411480" marR="0" lvl="0" indent="-342900" algn="l" defTabSz="914400" rtl="0" eaLnBrk="0" fontAlgn="auto" latinLnBrk="1" hangingPunct="0">
              <a:lnSpc>
                <a:spcPct val="100000"/>
              </a:lnSpc>
              <a:spcBef>
                <a:spcPct val="20000"/>
              </a:spcBef>
              <a:spcAft>
                <a:spcPts val="0"/>
              </a:spcAft>
              <a:buClrTx/>
              <a:buSzTx/>
              <a:buFont typeface="Wingdings"/>
              <a:buChar char=""/>
              <a:tabLst/>
              <a:defRPr/>
            </a:pPr>
            <a:r>
              <a:rPr kumimoji="0" lang="en-US" altLang="ko-KR" sz="3200" b="0" i="0" u="none" strike="noStrike" kern="1200" cap="none" spc="0" normalizeH="0" baseline="0" noProof="0" dirty="0" smtClean="0">
                <a:ln>
                  <a:noFill/>
                </a:ln>
                <a:solidFill>
                  <a:schemeClr val="tx1"/>
                </a:solidFill>
                <a:effectLst/>
                <a:uLnTx/>
                <a:uFillTx/>
                <a:latin typeface="+mn-lt"/>
                <a:ea typeface="+mn-ea"/>
                <a:cs typeface="+mn-cs"/>
              </a:rPr>
              <a:t>19F = 6.333mm</a:t>
            </a:r>
          </a:p>
          <a:p>
            <a:pPr marL="411480" marR="0" lvl="0" indent="-342900" algn="l" defTabSz="914400" rtl="0" eaLnBrk="0" fontAlgn="auto" latinLnBrk="1" hangingPunct="0">
              <a:lnSpc>
                <a:spcPct val="100000"/>
              </a:lnSpc>
              <a:spcBef>
                <a:spcPct val="20000"/>
              </a:spcBef>
              <a:spcAft>
                <a:spcPts val="0"/>
              </a:spcAft>
              <a:buClrTx/>
              <a:buSzTx/>
              <a:buFont typeface="Wingdings"/>
              <a:buChar char=""/>
              <a:tabLst/>
              <a:defRPr/>
            </a:pPr>
            <a:r>
              <a:rPr kumimoji="0" lang="en-US" altLang="ko-KR" sz="3200" b="0" i="0" u="none" strike="noStrike" kern="1200" cap="none" spc="0" normalizeH="0" baseline="0" noProof="0" dirty="0" smtClean="0">
                <a:ln>
                  <a:noFill/>
                </a:ln>
                <a:solidFill>
                  <a:schemeClr val="tx1"/>
                </a:solidFill>
                <a:effectLst/>
                <a:uLnTx/>
                <a:uFillTx/>
                <a:latin typeface="+mn-lt"/>
                <a:ea typeface="+mn-ea"/>
                <a:cs typeface="+mn-cs"/>
              </a:rPr>
              <a:t>20F = 6.667mm</a:t>
            </a:r>
          </a:p>
          <a:p>
            <a:pPr marL="411480" marR="0" lvl="0" indent="-342900" algn="l" defTabSz="914400" rtl="0" eaLnBrk="0" fontAlgn="auto" latinLnBrk="1" hangingPunct="0">
              <a:lnSpc>
                <a:spcPct val="100000"/>
              </a:lnSpc>
              <a:spcBef>
                <a:spcPct val="20000"/>
              </a:spcBef>
              <a:spcAft>
                <a:spcPts val="0"/>
              </a:spcAft>
              <a:buClrTx/>
              <a:buSzTx/>
              <a:buFont typeface="Wingdings"/>
              <a:buChar char=""/>
              <a:tabLst/>
              <a:defRPr/>
            </a:pPr>
            <a:r>
              <a:rPr kumimoji="0" lang="en-US" altLang="ko-KR" sz="3200" b="0" i="0" u="none" strike="noStrike" kern="1200" cap="none" spc="0" normalizeH="0" baseline="0" noProof="0" dirty="0" smtClean="0">
                <a:ln>
                  <a:noFill/>
                </a:ln>
                <a:solidFill>
                  <a:srgbClr val="FF0000"/>
                </a:solidFill>
                <a:effectLst/>
                <a:uLnTx/>
                <a:uFillTx/>
                <a:latin typeface="+mn-lt"/>
                <a:ea typeface="+mn-ea"/>
                <a:cs typeface="+mn-cs"/>
              </a:rPr>
              <a:t>21F = 7mm</a:t>
            </a:r>
          </a:p>
          <a:p>
            <a:pPr marL="411480" marR="0" lvl="0" indent="-342900" algn="l" defTabSz="914400" rtl="0" eaLnBrk="0" fontAlgn="auto" latinLnBrk="1" hangingPunct="0">
              <a:lnSpc>
                <a:spcPct val="100000"/>
              </a:lnSpc>
              <a:spcBef>
                <a:spcPct val="20000"/>
              </a:spcBef>
              <a:spcAft>
                <a:spcPts val="0"/>
              </a:spcAft>
              <a:buClrTx/>
              <a:buSzTx/>
              <a:buFont typeface="Wingdings"/>
              <a:buChar char=""/>
              <a:tabLst/>
              <a:defRPr/>
            </a:pPr>
            <a:r>
              <a:rPr kumimoji="0" lang="en-US" altLang="ko-KR" sz="3200" b="0" i="0" u="none" strike="noStrike" kern="1200" cap="none" spc="0" normalizeH="0" baseline="0" noProof="0" dirty="0" smtClean="0">
                <a:ln>
                  <a:noFill/>
                </a:ln>
                <a:solidFill>
                  <a:schemeClr val="tx1"/>
                </a:solidFill>
                <a:effectLst/>
                <a:uLnTx/>
                <a:uFillTx/>
                <a:latin typeface="+mn-lt"/>
                <a:ea typeface="+mn-ea"/>
                <a:cs typeface="+mn-cs"/>
              </a:rPr>
              <a:t>22F = 7.333mm</a:t>
            </a:r>
          </a:p>
          <a:p>
            <a:pPr marL="411480" marR="0" lvl="0" indent="-342900" algn="l" defTabSz="914400" rtl="0" eaLnBrk="0" fontAlgn="auto" latinLnBrk="1" hangingPunct="0">
              <a:lnSpc>
                <a:spcPct val="100000"/>
              </a:lnSpc>
              <a:spcBef>
                <a:spcPct val="20000"/>
              </a:spcBef>
              <a:spcAft>
                <a:spcPts val="0"/>
              </a:spcAft>
              <a:buClrTx/>
              <a:buSzTx/>
              <a:buFont typeface="Wingdings"/>
              <a:buChar char=""/>
              <a:tabLst/>
              <a:defRPr/>
            </a:pPr>
            <a:r>
              <a:rPr kumimoji="0" lang="en-US" altLang="ko-KR" sz="3200" b="0" i="0" u="none" strike="noStrike" kern="1200" cap="none" spc="0" normalizeH="0" baseline="0" noProof="0" dirty="0" smtClean="0">
                <a:ln>
                  <a:noFill/>
                </a:ln>
                <a:solidFill>
                  <a:schemeClr val="tx1"/>
                </a:solidFill>
                <a:effectLst/>
                <a:uLnTx/>
                <a:uFillTx/>
                <a:latin typeface="+mn-lt"/>
                <a:ea typeface="+mn-ea"/>
                <a:cs typeface="+mn-cs"/>
              </a:rPr>
              <a:t>23F = 7.668mm</a:t>
            </a:r>
          </a:p>
          <a:p>
            <a:pPr marL="411480" marR="0" lvl="0" indent="-342900" algn="l" defTabSz="914400" rtl="0" eaLnBrk="0" fontAlgn="auto" latinLnBrk="1" hangingPunct="0">
              <a:lnSpc>
                <a:spcPct val="100000"/>
              </a:lnSpc>
              <a:spcBef>
                <a:spcPct val="20000"/>
              </a:spcBef>
              <a:spcAft>
                <a:spcPts val="0"/>
              </a:spcAft>
              <a:buClrTx/>
              <a:buSzTx/>
              <a:buFont typeface="Wingdings"/>
              <a:buChar char=""/>
              <a:tabLst/>
              <a:defRPr/>
            </a:pPr>
            <a:r>
              <a:rPr kumimoji="0" lang="en-US" altLang="ko-KR" sz="3200" b="0" i="0" u="none" strike="noStrike" kern="1200" cap="none" spc="0" normalizeH="0" baseline="0" noProof="0" dirty="0" smtClean="0">
                <a:ln>
                  <a:noFill/>
                </a:ln>
                <a:solidFill>
                  <a:srgbClr val="FF0000"/>
                </a:solidFill>
                <a:effectLst/>
                <a:uLnTx/>
                <a:uFillTx/>
                <a:latin typeface="+mn-lt"/>
                <a:ea typeface="+mn-ea"/>
                <a:cs typeface="+mn-cs"/>
              </a:rPr>
              <a:t>24F = 8mm</a:t>
            </a:r>
            <a:endParaRPr kumimoji="0" lang="ko-KR" alt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직사각형 4"/>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6" name="바닥글 개체 틀 5"/>
          <p:cNvSpPr>
            <a:spLocks noGrp="1"/>
          </p:cNvSpPr>
          <p:nvPr>
            <p:ph type="ftr" sz="quarter" idx="11"/>
          </p:nvPr>
        </p:nvSpPr>
        <p:spPr>
          <a:xfrm>
            <a:off x="251520" y="6356350"/>
            <a:ext cx="2895600" cy="365125"/>
          </a:xfrm>
        </p:spPr>
        <p:txBody>
          <a:bodyPr/>
          <a:lstStyle/>
          <a:p>
            <a:r>
              <a:rPr lang="en-US" altLang="ko-KR" dirty="0" smtClean="0"/>
              <a:t>2012</a:t>
            </a:r>
            <a:r>
              <a:rPr lang="ko-KR" altLang="en-US" dirty="0" smtClean="0"/>
              <a:t>년 제 </a:t>
            </a:r>
            <a:r>
              <a:rPr lang="en-US" altLang="ko-KR" dirty="0" smtClean="0"/>
              <a:t>5</a:t>
            </a:r>
            <a:r>
              <a:rPr lang="ko-KR" altLang="en-US" dirty="0" smtClean="0"/>
              <a:t>차 전공의 학술세미나</a:t>
            </a:r>
            <a:endParaRPr lang="ko-KR" altLang="en-US" dirty="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Classification of Catheter</a:t>
            </a:r>
            <a:endParaRPr lang="ko-KR" altLang="en-US" dirty="0"/>
          </a:p>
        </p:txBody>
      </p:sp>
      <p:graphicFrame>
        <p:nvGraphicFramePr>
          <p:cNvPr id="1026" name="Object 2"/>
          <p:cNvGraphicFramePr>
            <a:graphicFrameLocks noChangeAspect="1"/>
          </p:cNvGraphicFramePr>
          <p:nvPr/>
        </p:nvGraphicFramePr>
        <p:xfrm>
          <a:off x="17518" y="2285992"/>
          <a:ext cx="9126481" cy="2190966"/>
        </p:xfrm>
        <a:graphic>
          <a:graphicData uri="http://schemas.openxmlformats.org/presentationml/2006/ole">
            <p:oleObj spid="_x0000_s284674" name="MS Org Chart" r:id="rId3" imgW="7410240" imgH="1777680" progId="">
              <p:embed followColorScheme="full"/>
            </p:oleObj>
          </a:graphicData>
        </a:graphic>
      </p:graphicFrame>
      <p:sp>
        <p:nvSpPr>
          <p:cNvPr id="4" name="모서리가 둥근 직사각형 3"/>
          <p:cNvSpPr/>
          <p:nvPr/>
        </p:nvSpPr>
        <p:spPr>
          <a:xfrm>
            <a:off x="0" y="1643050"/>
            <a:ext cx="6143636" cy="3571900"/>
          </a:xfrm>
          <a:prstGeom prst="roundRect">
            <a:avLst/>
          </a:pr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6" name="바닥글 개체 틀 5"/>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II. Schema</a:t>
            </a:r>
            <a:endParaRPr lang="ko-KR" altLang="en-US" dirty="0"/>
          </a:p>
        </p:txBody>
      </p:sp>
      <p:sp>
        <p:nvSpPr>
          <p:cNvPr id="3" name="내용 개체 틀 2"/>
          <p:cNvSpPr>
            <a:spLocks noGrp="1"/>
          </p:cNvSpPr>
          <p:nvPr>
            <p:ph idx="1"/>
          </p:nvPr>
        </p:nvSpPr>
        <p:spPr/>
        <p:txBody>
          <a:bodyPr/>
          <a:lstStyle/>
          <a:p>
            <a:r>
              <a:rPr lang="en-US" altLang="ko-KR" dirty="0" smtClean="0"/>
              <a:t>Acute limb ischemia</a:t>
            </a:r>
          </a:p>
          <a:p>
            <a:endParaRPr lang="en-US" altLang="ko-KR" dirty="0" smtClean="0"/>
          </a:p>
          <a:p>
            <a:r>
              <a:rPr lang="en-US" altLang="ko-KR" dirty="0" smtClean="0"/>
              <a:t>Chronic limb </a:t>
            </a:r>
            <a:r>
              <a:rPr lang="en-US" altLang="ko-KR" dirty="0" err="1" smtClean="0"/>
              <a:t>ishemia</a:t>
            </a:r>
            <a:endParaRPr lang="ko-KR" altLang="en-US" dirty="0"/>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smtClean="0"/>
              <a:t>Catheter(</a:t>
            </a:r>
            <a:r>
              <a:rPr lang="en-US" altLang="ko-KR" dirty="0" smtClean="0">
                <a:solidFill>
                  <a:srgbClr val="0070C0"/>
                </a:solidFill>
              </a:rPr>
              <a:t>French</a:t>
            </a:r>
            <a:r>
              <a:rPr lang="en-US" altLang="ko-KR" dirty="0" smtClean="0"/>
              <a:t>):</a:t>
            </a:r>
            <a:r>
              <a:rPr lang="en-US" altLang="ko-KR" dirty="0" smtClean="0">
                <a:solidFill>
                  <a:srgbClr val="FF0000"/>
                </a:solidFill>
              </a:rPr>
              <a:t>Outer wall</a:t>
            </a:r>
            <a:endParaRPr lang="ko-KR" altLang="en-US" dirty="0">
              <a:solidFill>
                <a:srgbClr val="FF0000"/>
              </a:solidFill>
            </a:endParaRPr>
          </a:p>
        </p:txBody>
      </p:sp>
      <p:sp>
        <p:nvSpPr>
          <p:cNvPr id="3" name="내용 개체 틀 2"/>
          <p:cNvSpPr>
            <a:spLocks noGrp="1"/>
          </p:cNvSpPr>
          <p:nvPr>
            <p:ph idx="1"/>
          </p:nvPr>
        </p:nvSpPr>
        <p:spPr/>
        <p:txBody>
          <a:bodyPr/>
          <a:lstStyle/>
          <a:p>
            <a:r>
              <a:rPr lang="en-US" altLang="ko-KR" dirty="0" smtClean="0"/>
              <a:t>Diagnostic catheter:		flushing/selective</a:t>
            </a:r>
          </a:p>
          <a:p>
            <a:endParaRPr lang="en-US" altLang="ko-KR" dirty="0" smtClean="0"/>
          </a:p>
          <a:p>
            <a:endParaRPr lang="en-US" altLang="ko-KR" dirty="0" smtClean="0"/>
          </a:p>
          <a:p>
            <a:endParaRPr lang="en-US" altLang="ko-KR" dirty="0" smtClean="0"/>
          </a:p>
          <a:p>
            <a:endParaRPr lang="en-US" altLang="ko-KR" dirty="0" smtClean="0"/>
          </a:p>
          <a:p>
            <a:endParaRPr lang="en-US" altLang="ko-KR" dirty="0" smtClean="0"/>
          </a:p>
          <a:p>
            <a:r>
              <a:rPr lang="en-US" altLang="ko-KR" dirty="0" smtClean="0"/>
              <a:t>Guiding catheter:	</a:t>
            </a:r>
            <a:endParaRPr lang="ko-KR" altLang="en-US" dirty="0"/>
          </a:p>
        </p:txBody>
      </p:sp>
      <p:pic>
        <p:nvPicPr>
          <p:cNvPr id="4" name="내용 개체 틀 3" descr="03-catheter.jpg"/>
          <p:cNvPicPr>
            <a:picLocks noChangeAspect="1"/>
          </p:cNvPicPr>
          <p:nvPr/>
        </p:nvPicPr>
        <p:blipFill>
          <a:blip r:embed="rId2" cstate="email"/>
          <a:stretch>
            <a:fillRect/>
          </a:stretch>
        </p:blipFill>
        <p:spPr>
          <a:xfrm>
            <a:off x="6334128" y="2143116"/>
            <a:ext cx="2809872" cy="3760270"/>
          </a:xfrm>
          <a:prstGeom prst="rect">
            <a:avLst/>
          </a:prstGeom>
        </p:spPr>
      </p:pic>
      <p:sp>
        <p:nvSpPr>
          <p:cNvPr id="5" name="직사각형 4"/>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6" name="바닥글 개체 틀 5"/>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smtClean="0"/>
              <a:t>All Information on the Hub..</a:t>
            </a:r>
            <a:endParaRPr lang="ko-KR" altLang="en-US" dirty="0"/>
          </a:p>
        </p:txBody>
      </p:sp>
      <p:sp>
        <p:nvSpPr>
          <p:cNvPr id="21506" name="Rectangle 2"/>
          <p:cNvSpPr>
            <a:spLocks noChangeArrowheads="1"/>
          </p:cNvSpPr>
          <p:nvPr/>
        </p:nvSpPr>
        <p:spPr bwMode="auto">
          <a:xfrm>
            <a:off x="6400800" y="1828800"/>
            <a:ext cx="2590800" cy="3886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pPr>
            <a:r>
              <a:rPr kumimoji="0" lang="fr-BE" altLang="ko-KR" sz="2000" b="0" i="0" u="none" strike="noStrike" cap="none" normalizeH="0" baseline="0" dirty="0" smtClean="0">
                <a:ln>
                  <a:noFill/>
                </a:ln>
                <a:effectLst/>
                <a:latin typeface="Tahoma" pitchFamily="34" charset="0"/>
              </a:rPr>
              <a:t>1- PSI (max)</a:t>
            </a: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fr-BE" altLang="ko-KR" sz="2000" b="0" i="0" u="none" strike="noStrike" cap="none" normalizeH="0" baseline="0" dirty="0" smtClean="0">
              <a:ln>
                <a:noFill/>
              </a:ln>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pPr>
            <a:r>
              <a:rPr kumimoji="0" lang="fr-BE" altLang="ko-KR" sz="2000" b="0" i="0" u="none" strike="noStrike" cap="none" normalizeH="0" baseline="0" dirty="0" smtClean="0">
                <a:ln>
                  <a:noFill/>
                </a:ln>
                <a:effectLst/>
                <a:latin typeface="Tahoma" pitchFamily="34" charset="0"/>
              </a:rPr>
              <a:t>2-French size</a:t>
            </a: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fr-BE" altLang="ko-KR" sz="2000" b="0" i="0" u="none" strike="noStrike" cap="none" normalizeH="0" baseline="0" dirty="0" smtClean="0">
              <a:ln>
                <a:noFill/>
              </a:ln>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pPr>
            <a:r>
              <a:rPr kumimoji="0" lang="fr-BE" altLang="ko-KR" sz="2000" b="0" i="0" u="none" strike="noStrike" cap="none" normalizeH="0" baseline="0" dirty="0" smtClean="0">
                <a:ln>
                  <a:noFill/>
                </a:ln>
                <a:effectLst/>
                <a:latin typeface="Tahoma" pitchFamily="34" charset="0"/>
              </a:rPr>
              <a:t>3-Shaft length (usable)</a:t>
            </a: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fr-BE" altLang="ko-KR" sz="2000" b="0" i="0" u="none" strike="noStrike" cap="none" normalizeH="0" baseline="0" dirty="0" smtClean="0">
              <a:ln>
                <a:noFill/>
              </a:ln>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pPr>
            <a:r>
              <a:rPr kumimoji="0" lang="fr-BE" altLang="ko-KR" sz="2000" b="0" i="0" u="none" strike="noStrike" cap="none" normalizeH="0" baseline="0" dirty="0" smtClean="0">
                <a:ln>
                  <a:noFill/>
                </a:ln>
                <a:effectLst/>
                <a:latin typeface="Tahoma" pitchFamily="34" charset="0"/>
              </a:rPr>
              <a:t>4-GW accept.</a:t>
            </a: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fr-BE" altLang="ko-KR" sz="2800" b="0" i="0" u="none" strike="noStrike" cap="none" normalizeH="0" baseline="0" dirty="0" smtClean="0">
              <a:ln>
                <a:noFill/>
              </a:ln>
              <a:solidFill>
                <a:schemeClr val="bg1"/>
              </a:solidFill>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ko-KR" altLang="ko-KR" sz="2800" b="0" i="0" u="none" strike="noStrike" cap="none" normalizeH="0" baseline="0" dirty="0" smtClean="0">
              <a:ln>
                <a:noFill/>
              </a:ln>
              <a:solidFill>
                <a:schemeClr val="tx1"/>
              </a:solidFill>
              <a:effectLst/>
              <a:latin typeface="Arial" pitchFamily="34" charset="0"/>
            </a:endParaRPr>
          </a:p>
        </p:txBody>
      </p:sp>
      <p:pic>
        <p:nvPicPr>
          <p:cNvPr id="21507" name="Picture 3" descr="hub3"/>
          <p:cNvPicPr>
            <a:picLocks noChangeAspect="1" noChangeArrowheads="1"/>
          </p:cNvPicPr>
          <p:nvPr/>
        </p:nvPicPr>
        <p:blipFill>
          <a:blip r:embed="rId2" cstate="email"/>
          <a:srcRect/>
          <a:stretch>
            <a:fillRect/>
          </a:stretch>
        </p:blipFill>
        <p:spPr bwMode="auto">
          <a:xfrm>
            <a:off x="304800" y="1752600"/>
            <a:ext cx="5943600" cy="4554538"/>
          </a:xfrm>
          <a:prstGeom prst="rect">
            <a:avLst/>
          </a:prstGeom>
          <a:noFill/>
          <a:ln w="9525">
            <a:solidFill>
              <a:schemeClr val="tx1"/>
            </a:solidFill>
            <a:miter lim="800000"/>
            <a:headEnd/>
            <a:tailEnd/>
          </a:ln>
        </p:spPr>
      </p:pic>
      <p:sp>
        <p:nvSpPr>
          <p:cNvPr id="21508" name="Line 4"/>
          <p:cNvSpPr>
            <a:spLocks noChangeShapeType="1"/>
          </p:cNvSpPr>
          <p:nvPr/>
        </p:nvSpPr>
        <p:spPr bwMode="auto">
          <a:xfrm flipH="1">
            <a:off x="3505200" y="2133600"/>
            <a:ext cx="2895600" cy="1066800"/>
          </a:xfrm>
          <a:prstGeom prst="line">
            <a:avLst/>
          </a:prstGeom>
          <a:noFill/>
          <a:ln w="28575">
            <a:solidFill>
              <a:schemeClr val="tx1"/>
            </a:solidFill>
            <a:round/>
            <a:headEnd/>
            <a:tailEnd type="triangle" w="lg" len="lg"/>
          </a:ln>
          <a:effectLst/>
        </p:spPr>
        <p:txBody>
          <a:bodyPr vert="horz" wrap="square" lIns="91440" tIns="45720" rIns="91440" bIns="45720" numCol="1" anchor="t" anchorCtr="0" compatLnSpc="1">
            <a:prstTxWarp prst="textNoShape">
              <a:avLst/>
            </a:prstTxWarp>
          </a:bodyPr>
          <a:lstStyle/>
          <a:p>
            <a:endParaRPr lang="ko-KR" altLang="en-US"/>
          </a:p>
        </p:txBody>
      </p:sp>
      <p:sp>
        <p:nvSpPr>
          <p:cNvPr id="21509" name="Line 5"/>
          <p:cNvSpPr>
            <a:spLocks noChangeShapeType="1"/>
          </p:cNvSpPr>
          <p:nvPr/>
        </p:nvSpPr>
        <p:spPr bwMode="auto">
          <a:xfrm flipH="1">
            <a:off x="3962400" y="2743200"/>
            <a:ext cx="2362200" cy="1295400"/>
          </a:xfrm>
          <a:prstGeom prst="line">
            <a:avLst/>
          </a:prstGeom>
          <a:noFill/>
          <a:ln w="28575">
            <a:solidFill>
              <a:schemeClr val="tx1"/>
            </a:solidFill>
            <a:round/>
            <a:headEnd/>
            <a:tailEnd type="triangle" w="lg" len="lg"/>
          </a:ln>
          <a:effectLst/>
        </p:spPr>
        <p:txBody>
          <a:bodyPr vert="horz" wrap="square" lIns="91440" tIns="45720" rIns="91440" bIns="45720" numCol="1" anchor="t" anchorCtr="0" compatLnSpc="1">
            <a:prstTxWarp prst="textNoShape">
              <a:avLst/>
            </a:prstTxWarp>
          </a:bodyPr>
          <a:lstStyle/>
          <a:p>
            <a:endParaRPr lang="ko-KR" altLang="en-US"/>
          </a:p>
        </p:txBody>
      </p:sp>
      <p:sp>
        <p:nvSpPr>
          <p:cNvPr id="21510" name="Line 6"/>
          <p:cNvSpPr>
            <a:spLocks noChangeShapeType="1"/>
          </p:cNvSpPr>
          <p:nvPr/>
        </p:nvSpPr>
        <p:spPr bwMode="auto">
          <a:xfrm flipH="1">
            <a:off x="4953000" y="3352800"/>
            <a:ext cx="1447800" cy="914400"/>
          </a:xfrm>
          <a:prstGeom prst="line">
            <a:avLst/>
          </a:prstGeom>
          <a:noFill/>
          <a:ln w="28575">
            <a:solidFill>
              <a:schemeClr val="tx1"/>
            </a:solidFill>
            <a:round/>
            <a:headEnd/>
            <a:tailEnd type="triangle" w="lg" len="lg"/>
          </a:ln>
          <a:effectLst/>
        </p:spPr>
        <p:txBody>
          <a:bodyPr vert="horz" wrap="square" lIns="91440" tIns="45720" rIns="91440" bIns="45720" numCol="1" anchor="t" anchorCtr="0" compatLnSpc="1">
            <a:prstTxWarp prst="textNoShape">
              <a:avLst/>
            </a:prstTxWarp>
          </a:bodyPr>
          <a:lstStyle/>
          <a:p>
            <a:endParaRPr lang="ko-KR" altLang="en-US"/>
          </a:p>
        </p:txBody>
      </p:sp>
      <p:sp>
        <p:nvSpPr>
          <p:cNvPr id="21511" name="Line 7"/>
          <p:cNvSpPr>
            <a:spLocks noChangeShapeType="1"/>
          </p:cNvSpPr>
          <p:nvPr/>
        </p:nvSpPr>
        <p:spPr bwMode="auto">
          <a:xfrm flipH="1">
            <a:off x="3810000" y="4419600"/>
            <a:ext cx="2590800" cy="990600"/>
          </a:xfrm>
          <a:prstGeom prst="line">
            <a:avLst/>
          </a:prstGeom>
          <a:noFill/>
          <a:ln w="28575">
            <a:solidFill>
              <a:schemeClr val="tx1"/>
            </a:solidFill>
            <a:round/>
            <a:headEnd/>
            <a:tailEnd type="triangle" w="lg" len="lg"/>
          </a:ln>
          <a:effectLst/>
        </p:spPr>
        <p:txBody>
          <a:bodyPr vert="horz" wrap="square" lIns="91440" tIns="45720" rIns="91440" bIns="45720" numCol="1" anchor="t" anchorCtr="0" compatLnSpc="1">
            <a:prstTxWarp prst="textNoShape">
              <a:avLst/>
            </a:prstTxWarp>
          </a:bodyPr>
          <a:lstStyle/>
          <a:p>
            <a:endParaRPr lang="ko-KR" altLang="en-US"/>
          </a:p>
        </p:txBody>
      </p:sp>
      <p:sp>
        <p:nvSpPr>
          <p:cNvPr id="9" name="직사각형 8"/>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10" name="바닥글 개체 틀 9"/>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smtClean="0"/>
              <a:t>Choosing a Catheter Shape</a:t>
            </a:r>
            <a:endParaRPr lang="ko-KR" altLang="en-US" dirty="0"/>
          </a:p>
        </p:txBody>
      </p:sp>
      <p:pic>
        <p:nvPicPr>
          <p:cNvPr id="274434" name="Picture 2" descr="catheter shapes11"/>
          <p:cNvPicPr>
            <a:picLocks noChangeAspect="1" noChangeArrowheads="1"/>
          </p:cNvPicPr>
          <p:nvPr/>
        </p:nvPicPr>
        <p:blipFill>
          <a:blip r:embed="rId2" cstate="email"/>
          <a:srcRect/>
          <a:stretch>
            <a:fillRect/>
          </a:stretch>
        </p:blipFill>
        <p:spPr bwMode="auto">
          <a:xfrm>
            <a:off x="642910" y="1142984"/>
            <a:ext cx="3503455" cy="5286388"/>
          </a:xfrm>
          <a:prstGeom prst="rect">
            <a:avLst/>
          </a:prstGeom>
          <a:noFill/>
        </p:spPr>
      </p:pic>
      <p:pic>
        <p:nvPicPr>
          <p:cNvPr id="274435" name="Picture 3" descr="catheter shapes21"/>
          <p:cNvPicPr>
            <a:picLocks noChangeAspect="1" noChangeArrowheads="1"/>
          </p:cNvPicPr>
          <p:nvPr/>
        </p:nvPicPr>
        <p:blipFill>
          <a:blip r:embed="rId3" cstate="email"/>
          <a:srcRect/>
          <a:stretch>
            <a:fillRect/>
          </a:stretch>
        </p:blipFill>
        <p:spPr bwMode="auto">
          <a:xfrm>
            <a:off x="5072066" y="1214422"/>
            <a:ext cx="3000396" cy="2191902"/>
          </a:xfrm>
          <a:prstGeom prst="rect">
            <a:avLst/>
          </a:prstGeom>
          <a:noFill/>
        </p:spPr>
      </p:pic>
      <p:sp>
        <p:nvSpPr>
          <p:cNvPr id="6" name="내용 개체 틀 2"/>
          <p:cNvSpPr>
            <a:spLocks noGrp="1"/>
          </p:cNvSpPr>
          <p:nvPr>
            <p:ph idx="1"/>
          </p:nvPr>
        </p:nvSpPr>
        <p:spPr>
          <a:xfrm>
            <a:off x="5000628" y="3929066"/>
            <a:ext cx="3686172" cy="2197097"/>
          </a:xfrm>
        </p:spPr>
        <p:txBody>
          <a:bodyPr/>
          <a:lstStyle/>
          <a:p>
            <a:r>
              <a:rPr lang="fr-BE" b="1" dirty="0" smtClean="0"/>
              <a:t>…depends on the vessel angulation.</a:t>
            </a:r>
            <a:endParaRPr lang="ko-KR" altLang="en-US" dirty="0" smtClean="0"/>
          </a:p>
          <a:p>
            <a:endParaRPr lang="ko-KR" altLang="en-US" dirty="0"/>
          </a:p>
        </p:txBody>
      </p:sp>
      <p:sp>
        <p:nvSpPr>
          <p:cNvPr id="7" name="직사각형 6"/>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8" name="바닥글 개체 틀 7"/>
          <p:cNvSpPr>
            <a:spLocks noGrp="1"/>
          </p:cNvSpPr>
          <p:nvPr>
            <p:ph type="ftr" sz="quarter" idx="11"/>
          </p:nvPr>
        </p:nvSpPr>
        <p:spPr>
          <a:xfrm>
            <a:off x="3124200" y="6376243"/>
            <a:ext cx="2895600" cy="365125"/>
          </a:xfrm>
        </p:spPr>
        <p:txBody>
          <a:bodyPr/>
          <a:lstStyle/>
          <a:p>
            <a:r>
              <a:rPr lang="en-US" altLang="ko-KR" dirty="0" smtClean="0"/>
              <a:t>2012</a:t>
            </a:r>
            <a:r>
              <a:rPr lang="ko-KR" altLang="en-US" dirty="0" smtClean="0"/>
              <a:t>년 제 </a:t>
            </a:r>
            <a:r>
              <a:rPr lang="en-US" altLang="ko-KR" dirty="0" smtClean="0"/>
              <a:t>5</a:t>
            </a:r>
            <a:r>
              <a:rPr lang="ko-KR" altLang="en-US" dirty="0" smtClean="0"/>
              <a:t>차 전공의 학술세미나</a:t>
            </a:r>
            <a:endParaRPr lang="ko-KR" altLang="en-US" dirty="0"/>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normAutofit/>
          </a:bodyPr>
          <a:lstStyle/>
          <a:p>
            <a:r>
              <a:rPr lang="en-US" altLang="ko-KR" sz="6000" dirty="0" smtClean="0"/>
              <a:t>Sheath(</a:t>
            </a:r>
            <a:r>
              <a:rPr lang="en-US" altLang="ko-KR" sz="6000" dirty="0" smtClean="0">
                <a:solidFill>
                  <a:srgbClr val="0070C0"/>
                </a:solidFill>
              </a:rPr>
              <a:t>French</a:t>
            </a:r>
            <a:r>
              <a:rPr lang="en-US" altLang="ko-KR" sz="6000" dirty="0" smtClean="0"/>
              <a:t>): </a:t>
            </a:r>
            <a:r>
              <a:rPr lang="en-US" altLang="ko-KR" sz="6000" dirty="0" smtClean="0">
                <a:solidFill>
                  <a:srgbClr val="FF0000"/>
                </a:solidFill>
              </a:rPr>
              <a:t>Inner wall</a:t>
            </a:r>
            <a:endParaRPr lang="ko-KR" altLang="en-US" sz="6000" dirty="0"/>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Classification of Catheter</a:t>
            </a:r>
            <a:endParaRPr lang="ko-KR" altLang="en-US" dirty="0"/>
          </a:p>
        </p:txBody>
      </p:sp>
      <p:graphicFrame>
        <p:nvGraphicFramePr>
          <p:cNvPr id="1026" name="Object 2"/>
          <p:cNvGraphicFramePr>
            <a:graphicFrameLocks noChangeAspect="1"/>
          </p:cNvGraphicFramePr>
          <p:nvPr/>
        </p:nvGraphicFramePr>
        <p:xfrm>
          <a:off x="17518" y="2285992"/>
          <a:ext cx="9126481" cy="2190966"/>
        </p:xfrm>
        <a:graphic>
          <a:graphicData uri="http://schemas.openxmlformats.org/presentationml/2006/ole">
            <p:oleObj spid="_x0000_s285698" name="MS Org Chart" r:id="rId3" imgW="7410240" imgH="1777680" progId="">
              <p:embed followColorScheme="full"/>
            </p:oleObj>
          </a:graphicData>
        </a:graphic>
      </p:graphicFrame>
      <p:sp>
        <p:nvSpPr>
          <p:cNvPr id="4" name="모서리가 둥근 직사각형 3"/>
          <p:cNvSpPr/>
          <p:nvPr/>
        </p:nvSpPr>
        <p:spPr>
          <a:xfrm flipH="1">
            <a:off x="6143636" y="1643050"/>
            <a:ext cx="3000364" cy="3571900"/>
          </a:xfrm>
          <a:prstGeom prst="roundRect">
            <a:avLst/>
          </a:pr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6" name="바닥글 개체 틀 5"/>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smtClean="0"/>
              <a:t>Sheath(</a:t>
            </a:r>
            <a:r>
              <a:rPr lang="en-US" altLang="ko-KR" dirty="0" smtClean="0">
                <a:solidFill>
                  <a:srgbClr val="0070C0"/>
                </a:solidFill>
              </a:rPr>
              <a:t>French</a:t>
            </a:r>
            <a:r>
              <a:rPr lang="en-US" altLang="ko-KR" dirty="0" smtClean="0"/>
              <a:t>): </a:t>
            </a:r>
            <a:r>
              <a:rPr lang="en-US" altLang="ko-KR" dirty="0" smtClean="0">
                <a:solidFill>
                  <a:srgbClr val="FF0000"/>
                </a:solidFill>
              </a:rPr>
              <a:t>Inner wall</a:t>
            </a:r>
            <a:endParaRPr lang="ko-KR" altLang="en-US" dirty="0">
              <a:solidFill>
                <a:srgbClr val="FF0000"/>
              </a:solidFill>
            </a:endParaRPr>
          </a:p>
        </p:txBody>
      </p:sp>
      <p:pic>
        <p:nvPicPr>
          <p:cNvPr id="6" name="내용 개체 틀 3" descr="02-CSI.jpg"/>
          <p:cNvPicPr>
            <a:picLocks noGrp="1" noChangeAspect="1"/>
          </p:cNvPicPr>
          <p:nvPr>
            <p:ph idx="1"/>
          </p:nvPr>
        </p:nvPicPr>
        <p:blipFill>
          <a:blip r:embed="rId2" cstate="email"/>
          <a:stretch>
            <a:fillRect/>
          </a:stretch>
        </p:blipFill>
        <p:spPr>
          <a:xfrm>
            <a:off x="1789456" y="1600200"/>
            <a:ext cx="5565087" cy="4525963"/>
          </a:xfrm>
          <a:prstGeom prst="rect">
            <a:avLst/>
          </a:prstGeom>
        </p:spPr>
      </p:pic>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normAutofit/>
          </a:bodyPr>
          <a:lstStyle/>
          <a:p>
            <a:r>
              <a:rPr lang="en-US" altLang="ko-KR" sz="6000" dirty="0" smtClean="0"/>
              <a:t>Balloon(</a:t>
            </a:r>
            <a:r>
              <a:rPr lang="en-US" altLang="ko-KR" sz="6000" dirty="0" smtClean="0">
                <a:solidFill>
                  <a:srgbClr val="0070C0"/>
                </a:solidFill>
              </a:rPr>
              <a:t>mm</a:t>
            </a:r>
            <a:r>
              <a:rPr lang="en-US" altLang="ko-KR" sz="6000" dirty="0" smtClean="0"/>
              <a:t>): </a:t>
            </a:r>
            <a:r>
              <a:rPr lang="en-US" altLang="ko-KR" sz="6000" dirty="0" smtClean="0">
                <a:solidFill>
                  <a:srgbClr val="FF0000"/>
                </a:solidFill>
              </a:rPr>
              <a:t>Outer wall</a:t>
            </a:r>
          </a:p>
          <a:p>
            <a:r>
              <a:rPr lang="en-US" altLang="ko-KR" sz="6000" dirty="0" smtClean="0"/>
              <a:t>Stent(</a:t>
            </a:r>
            <a:r>
              <a:rPr lang="en-US" altLang="ko-KR" sz="6000" dirty="0" smtClean="0">
                <a:solidFill>
                  <a:srgbClr val="0070C0"/>
                </a:solidFill>
              </a:rPr>
              <a:t>mm</a:t>
            </a:r>
            <a:r>
              <a:rPr lang="en-US" altLang="ko-KR" sz="6000" dirty="0" smtClean="0"/>
              <a:t>):</a:t>
            </a:r>
            <a:r>
              <a:rPr lang="en-US" altLang="ko-KR" sz="6000" dirty="0" smtClean="0">
                <a:solidFill>
                  <a:srgbClr val="FF0000"/>
                </a:solidFill>
              </a:rPr>
              <a:t>Outer wall</a:t>
            </a:r>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Balloon(</a:t>
            </a:r>
            <a:r>
              <a:rPr lang="en-US" altLang="ko-KR" dirty="0" smtClean="0">
                <a:solidFill>
                  <a:srgbClr val="0070C0"/>
                </a:solidFill>
              </a:rPr>
              <a:t>mm</a:t>
            </a:r>
            <a:r>
              <a:rPr lang="en-US" altLang="ko-KR" dirty="0" smtClean="0"/>
              <a:t>): </a:t>
            </a:r>
            <a:r>
              <a:rPr lang="en-US" altLang="ko-KR" dirty="0" smtClean="0">
                <a:solidFill>
                  <a:srgbClr val="FF0000"/>
                </a:solidFill>
              </a:rPr>
              <a:t>Outer wall</a:t>
            </a:r>
            <a:endParaRPr lang="ko-KR" altLang="en-US" dirty="0">
              <a:solidFill>
                <a:srgbClr val="FF0000"/>
              </a:solidFill>
            </a:endParaRPr>
          </a:p>
        </p:txBody>
      </p:sp>
      <p:pic>
        <p:nvPicPr>
          <p:cNvPr id="4" name="Picture 2"/>
          <p:cNvPicPr>
            <a:picLocks noGrp="1" noChangeAspect="1" noChangeArrowheads="1"/>
          </p:cNvPicPr>
          <p:nvPr>
            <p:ph idx="1"/>
          </p:nvPr>
        </p:nvPicPr>
        <p:blipFill>
          <a:blip r:embed="rId2" cstate="email"/>
          <a:srcRect/>
          <a:stretch>
            <a:fillRect/>
          </a:stretch>
        </p:blipFill>
        <p:spPr bwMode="auto">
          <a:xfrm>
            <a:off x="1571604" y="1357298"/>
            <a:ext cx="6210300" cy="2438400"/>
          </a:xfrm>
          <a:prstGeom prst="rect">
            <a:avLst/>
          </a:prstGeom>
          <a:noFill/>
          <a:ln w="9525">
            <a:solidFill>
              <a:schemeClr val="tx1"/>
            </a:solidFill>
            <a:miter lim="800000"/>
            <a:headEnd/>
            <a:tailEnd/>
          </a:ln>
          <a:effectLst/>
        </p:spPr>
      </p:pic>
      <p:pic>
        <p:nvPicPr>
          <p:cNvPr id="5" name="Picture 2"/>
          <p:cNvPicPr>
            <a:picLocks noChangeAspect="1" noChangeArrowheads="1"/>
          </p:cNvPicPr>
          <p:nvPr/>
        </p:nvPicPr>
        <p:blipFill>
          <a:blip r:embed="rId3" cstate="email"/>
          <a:srcRect/>
          <a:stretch>
            <a:fillRect/>
          </a:stretch>
        </p:blipFill>
        <p:spPr bwMode="auto">
          <a:xfrm>
            <a:off x="500034" y="3857628"/>
            <a:ext cx="8229600" cy="2626309"/>
          </a:xfrm>
          <a:prstGeom prst="rect">
            <a:avLst/>
          </a:prstGeom>
          <a:noFill/>
          <a:ln w="9525">
            <a:solidFill>
              <a:schemeClr val="tx1"/>
            </a:solidFill>
            <a:miter lim="800000"/>
            <a:headEnd/>
            <a:tailEnd/>
          </a:ln>
          <a:effectLst/>
        </p:spPr>
      </p:pic>
      <p:sp>
        <p:nvSpPr>
          <p:cNvPr id="6" name="직사각형 5"/>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7" name="바닥글 개체 틀 6"/>
          <p:cNvSpPr>
            <a:spLocks noGrp="1"/>
          </p:cNvSpPr>
          <p:nvPr>
            <p:ph type="ftr" sz="quarter" idx="11"/>
          </p:nvPr>
        </p:nvSpPr>
        <p:spPr>
          <a:xfrm>
            <a:off x="3124200" y="6448251"/>
            <a:ext cx="2895600" cy="365125"/>
          </a:xfrm>
        </p:spPr>
        <p:txBody>
          <a:bodyPr/>
          <a:lstStyle/>
          <a:p>
            <a:r>
              <a:rPr lang="en-US" altLang="ko-KR" dirty="0" smtClean="0"/>
              <a:t>2012</a:t>
            </a:r>
            <a:r>
              <a:rPr lang="ko-KR" altLang="en-US" dirty="0" smtClean="0"/>
              <a:t>년 제 </a:t>
            </a:r>
            <a:r>
              <a:rPr lang="en-US" altLang="ko-KR" dirty="0" smtClean="0"/>
              <a:t>5</a:t>
            </a:r>
            <a:r>
              <a:rPr lang="ko-KR" altLang="en-US" dirty="0" smtClean="0"/>
              <a:t>차 전공의 학술세미나</a:t>
            </a:r>
            <a:endParaRPr lang="ko-KR" altLang="en-US" dirty="0"/>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Stent(</a:t>
            </a:r>
            <a:r>
              <a:rPr lang="en-US" altLang="ko-KR" dirty="0" smtClean="0">
                <a:solidFill>
                  <a:srgbClr val="0070C0"/>
                </a:solidFill>
              </a:rPr>
              <a:t>mm</a:t>
            </a:r>
            <a:r>
              <a:rPr lang="en-US" altLang="ko-KR" dirty="0" smtClean="0"/>
              <a:t>):</a:t>
            </a:r>
            <a:r>
              <a:rPr lang="en-US" altLang="ko-KR" dirty="0" smtClean="0">
                <a:solidFill>
                  <a:srgbClr val="FF0000"/>
                </a:solidFill>
              </a:rPr>
              <a:t>Outer wall</a:t>
            </a:r>
            <a:endParaRPr lang="ko-KR" altLang="en-US" dirty="0">
              <a:solidFill>
                <a:srgbClr val="FF0000"/>
              </a:solidFill>
            </a:endParaRPr>
          </a:p>
        </p:txBody>
      </p:sp>
      <p:pic>
        <p:nvPicPr>
          <p:cNvPr id="1026" name="Picture 2"/>
          <p:cNvPicPr>
            <a:picLocks noGrp="1" noChangeAspect="1" noChangeArrowheads="1"/>
          </p:cNvPicPr>
          <p:nvPr>
            <p:ph idx="1"/>
          </p:nvPr>
        </p:nvPicPr>
        <p:blipFill>
          <a:blip r:embed="rId2" cstate="email"/>
          <a:srcRect/>
          <a:stretch>
            <a:fillRect/>
          </a:stretch>
        </p:blipFill>
        <p:spPr bwMode="auto">
          <a:xfrm>
            <a:off x="1285852" y="2214554"/>
            <a:ext cx="1838325" cy="2038350"/>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email"/>
          <a:srcRect/>
          <a:stretch>
            <a:fillRect/>
          </a:stretch>
        </p:blipFill>
        <p:spPr bwMode="auto">
          <a:xfrm>
            <a:off x="5786446" y="2214554"/>
            <a:ext cx="1819275" cy="2162175"/>
          </a:xfrm>
          <a:prstGeom prst="rect">
            <a:avLst/>
          </a:prstGeom>
          <a:noFill/>
          <a:ln w="9525">
            <a:noFill/>
            <a:miter lim="800000"/>
            <a:headEnd/>
            <a:tailEnd/>
          </a:ln>
          <a:effectLst/>
        </p:spPr>
      </p:pic>
      <p:pic>
        <p:nvPicPr>
          <p:cNvPr id="6" name="Picture 2"/>
          <p:cNvPicPr>
            <a:picLocks noChangeAspect="1" noChangeArrowheads="1"/>
          </p:cNvPicPr>
          <p:nvPr/>
        </p:nvPicPr>
        <p:blipFill>
          <a:blip r:embed="rId4" cstate="email"/>
          <a:srcRect/>
          <a:stretch>
            <a:fillRect/>
          </a:stretch>
        </p:blipFill>
        <p:spPr bwMode="auto">
          <a:xfrm>
            <a:off x="285720" y="4714884"/>
            <a:ext cx="3925482" cy="1214446"/>
          </a:xfrm>
          <a:prstGeom prst="rect">
            <a:avLst/>
          </a:prstGeom>
          <a:noFill/>
          <a:ln w="9525">
            <a:noFill/>
            <a:miter lim="800000"/>
            <a:headEnd/>
            <a:tailEnd/>
          </a:ln>
          <a:effectLst/>
        </p:spPr>
      </p:pic>
      <p:pic>
        <p:nvPicPr>
          <p:cNvPr id="7" name="Picture 2"/>
          <p:cNvPicPr>
            <a:picLocks noChangeAspect="1" noChangeArrowheads="1"/>
          </p:cNvPicPr>
          <p:nvPr/>
        </p:nvPicPr>
        <p:blipFill>
          <a:blip r:embed="rId5" cstate="email"/>
          <a:srcRect/>
          <a:stretch>
            <a:fillRect/>
          </a:stretch>
        </p:blipFill>
        <p:spPr bwMode="auto">
          <a:xfrm>
            <a:off x="5214942" y="4500570"/>
            <a:ext cx="3338497" cy="1614848"/>
          </a:xfrm>
          <a:prstGeom prst="rect">
            <a:avLst/>
          </a:prstGeom>
          <a:noFill/>
          <a:ln w="9525">
            <a:noFill/>
            <a:miter lim="800000"/>
            <a:headEnd/>
            <a:tailEnd/>
          </a:ln>
          <a:effectLst/>
        </p:spPr>
      </p:pic>
      <p:sp>
        <p:nvSpPr>
          <p:cNvPr id="8" name="내용 개체 틀 4"/>
          <p:cNvSpPr txBox="1">
            <a:spLocks/>
          </p:cNvSpPr>
          <p:nvPr/>
        </p:nvSpPr>
        <p:spPr>
          <a:xfrm>
            <a:off x="457200" y="1600200"/>
            <a:ext cx="8229600" cy="4525963"/>
          </a:xfrm>
          <a:prstGeom prst="rect">
            <a:avLst/>
          </a:prstGeom>
        </p:spPr>
        <p:txBody>
          <a:bodyPr vert="horz" lIns="91440" tIns="45720" rIns="91440" bIns="45720" rtlCol="0">
            <a:normAutofit/>
          </a:bodyPr>
          <a:lstStyle/>
          <a:p>
            <a:pPr marL="342900" marR="0" lvl="0" indent="-342900" algn="l" defTabSz="914400" rtl="0" eaLnBrk="1" fontAlgn="auto" latinLnBrk="1" hangingPunct="1">
              <a:lnSpc>
                <a:spcPct val="100000"/>
              </a:lnSpc>
              <a:spcBef>
                <a:spcPct val="20000"/>
              </a:spcBef>
              <a:spcAft>
                <a:spcPts val="0"/>
              </a:spcAft>
              <a:buClrTx/>
              <a:buSzTx/>
              <a:tabLst/>
              <a:defRPr/>
            </a:pPr>
            <a:r>
              <a:rPr kumimoji="0" lang="en-US" altLang="ko-KR" sz="3200" b="0" i="0" u="none" strike="noStrike" kern="1200" cap="none" spc="0" normalizeH="0" baseline="0" noProof="0" dirty="0" smtClean="0">
                <a:ln>
                  <a:noFill/>
                </a:ln>
                <a:solidFill>
                  <a:schemeClr val="tx1"/>
                </a:solidFill>
                <a:effectLst/>
                <a:uLnTx/>
                <a:uFillTx/>
                <a:latin typeface="+mn-lt"/>
                <a:ea typeface="+mn-ea"/>
                <a:cs typeface="+mn-cs"/>
              </a:rPr>
              <a:t>  Balloon expandable		    Self expandable</a:t>
            </a:r>
            <a:endParaRPr kumimoji="0" lang="ko-KR" alt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직사각형 8"/>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10" name="바닥글 개체 틀 9"/>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Case – SFA short CTO</a:t>
            </a:r>
            <a:endParaRPr lang="ko-KR" altLang="en-US" dirty="0"/>
          </a:p>
        </p:txBody>
      </p:sp>
      <p:sp>
        <p:nvSpPr>
          <p:cNvPr id="3" name="내용 개체 틀 2"/>
          <p:cNvSpPr>
            <a:spLocks noGrp="1"/>
          </p:cNvSpPr>
          <p:nvPr>
            <p:ph idx="1"/>
          </p:nvPr>
        </p:nvSpPr>
        <p:spPr/>
        <p:txBody>
          <a:bodyPr/>
          <a:lstStyle/>
          <a:p>
            <a:r>
              <a:rPr lang="en-US" altLang="ko-KR" dirty="0" smtClean="0"/>
              <a:t>Lt SFA Focal CTO: </a:t>
            </a:r>
            <a:r>
              <a:rPr lang="en-US" altLang="ko-KR" dirty="0" err="1" smtClean="0"/>
              <a:t>subintimal</a:t>
            </a:r>
            <a:r>
              <a:rPr lang="en-US" altLang="ko-KR" dirty="0" smtClean="0"/>
              <a:t> dissection</a:t>
            </a:r>
            <a:endParaRPr lang="ko-KR" altLang="en-US" dirty="0"/>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II-1. Acute Limb Ischemia</a:t>
            </a:r>
            <a:endParaRPr lang="ko-KR" altLang="en-US" dirty="0"/>
          </a:p>
        </p:txBody>
      </p:sp>
      <p:sp>
        <p:nvSpPr>
          <p:cNvPr id="3" name="내용 개체 틀 2"/>
          <p:cNvSpPr>
            <a:spLocks noGrp="1"/>
          </p:cNvSpPr>
          <p:nvPr>
            <p:ph idx="1"/>
          </p:nvPr>
        </p:nvSpPr>
        <p:spPr/>
        <p:txBody>
          <a:bodyPr/>
          <a:lstStyle/>
          <a:p>
            <a:endParaRPr lang="ko-KR" altLang="en-US" dirty="0"/>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58370" name="Picture 2" descr="D:\110524-My Document\ing-110525-학부\110810-KBSMC-OPD\110810-2011-KBSMC-OpEndo\ing-KBSMC-arterial-Endo\Data-patient\done-110826-110818-01568647-백준성(LtSFACTO)\done-110818-0158647-백준성-AbdCT-jpg(LtSFAStenosis)\110818-lowerCT-jpg\I0017758.jpg"/>
          <p:cNvPicPr>
            <a:picLocks noChangeAspect="1" noChangeArrowheads="1"/>
          </p:cNvPicPr>
          <p:nvPr/>
        </p:nvPicPr>
        <p:blipFill>
          <a:blip r:embed="rId2" cstate="email"/>
          <a:srcRect/>
          <a:stretch>
            <a:fillRect/>
          </a:stretch>
        </p:blipFill>
        <p:spPr bwMode="auto">
          <a:xfrm>
            <a:off x="107504" y="332656"/>
            <a:ext cx="4352925" cy="5694363"/>
          </a:xfrm>
          <a:prstGeom prst="rect">
            <a:avLst/>
          </a:prstGeom>
          <a:noFill/>
        </p:spPr>
      </p:pic>
      <p:pic>
        <p:nvPicPr>
          <p:cNvPr id="58371" name="Picture 3" descr="D:\110524-My Document\ing-110525-학부\110810-KBSMC-OPD\110810-2011-KBSMC-OpEndo\ing-KBSMC-arterial-Endo\Data-patient\done-110826-110818-01568647-백준성(LtSFACTO)\done-110818-0158647-백준성-AbdCT-jpg(LtSFAStenosis)\110818-lowerCT-jpg\I0017778.jpg"/>
          <p:cNvPicPr>
            <a:picLocks noChangeAspect="1" noChangeArrowheads="1"/>
          </p:cNvPicPr>
          <p:nvPr/>
        </p:nvPicPr>
        <p:blipFill>
          <a:blip r:embed="rId3" cstate="email"/>
          <a:srcRect/>
          <a:stretch>
            <a:fillRect/>
          </a:stretch>
        </p:blipFill>
        <p:spPr bwMode="auto">
          <a:xfrm>
            <a:off x="4716016" y="332656"/>
            <a:ext cx="4352925" cy="5694363"/>
          </a:xfrm>
          <a:prstGeom prst="rect">
            <a:avLst/>
          </a:prstGeom>
          <a:noFill/>
        </p:spPr>
      </p:pic>
      <p:sp>
        <p:nvSpPr>
          <p:cNvPr id="6" name="직사각형 5"/>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7" name="바닥글 개체 틀 6"/>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smtClean="0"/>
              <a:t>Case – SFA – Long CTO</a:t>
            </a:r>
            <a:br>
              <a:rPr lang="en-US" altLang="ko-KR" dirty="0" smtClean="0"/>
            </a:br>
            <a:r>
              <a:rPr lang="en-US" altLang="ko-KR" dirty="0" smtClean="0">
                <a:solidFill>
                  <a:srgbClr val="FF0000"/>
                </a:solidFill>
              </a:rPr>
              <a:t>Outback case</a:t>
            </a:r>
            <a:endParaRPr lang="ko-KR" altLang="en-US" dirty="0">
              <a:solidFill>
                <a:srgbClr val="FF0000"/>
              </a:solidFill>
            </a:endParaRPr>
          </a:p>
        </p:txBody>
      </p:sp>
      <p:sp>
        <p:nvSpPr>
          <p:cNvPr id="3" name="내용 개체 틀 2"/>
          <p:cNvSpPr>
            <a:spLocks noGrp="1"/>
          </p:cNvSpPr>
          <p:nvPr>
            <p:ph idx="1"/>
          </p:nvPr>
        </p:nvSpPr>
        <p:spPr/>
        <p:txBody>
          <a:bodyPr/>
          <a:lstStyle/>
          <a:p>
            <a:r>
              <a:rPr lang="en-US" altLang="ko-KR" dirty="0" smtClean="0"/>
              <a:t>Lt SFA Long CTO: Outback</a:t>
            </a:r>
            <a:endParaRPr lang="ko-KR" altLang="en-US" dirty="0"/>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684213" y="503238"/>
            <a:ext cx="7621587" cy="792162"/>
          </a:xfrm>
          <a:prstGeom prst="rect">
            <a:avLst/>
          </a:prstGeom>
        </p:spPr>
        <p:txBody>
          <a:bodyPr anchor="ctr">
            <a:normAutofit fontScale="90000" lnSpcReduction="20000"/>
          </a:bodyPr>
          <a:lstStyle/>
          <a:p>
            <a:pPr algn="ctr" fontAlgn="auto">
              <a:spcAft>
                <a:spcPts val="0"/>
              </a:spcAft>
              <a:defRPr/>
            </a:pPr>
            <a:r>
              <a:rPr kumimoji="0" lang="en-US" altLang="ko-KR" sz="3400" b="1" dirty="0">
                <a:latin typeface="Arial Black" pitchFamily="34" charset="0"/>
                <a:ea typeface="+mj-ea"/>
                <a:cs typeface="Arial" pitchFamily="34" charset="0"/>
              </a:rPr>
              <a:t>Lower ext. CT </a:t>
            </a:r>
            <a:r>
              <a:rPr kumimoji="0" lang="en-US" altLang="ko-KR" sz="3400" b="1" dirty="0" err="1">
                <a:latin typeface="Arial Black" pitchFamily="34" charset="0"/>
                <a:ea typeface="+mj-ea"/>
                <a:cs typeface="Arial" pitchFamily="34" charset="0"/>
              </a:rPr>
              <a:t>angio</a:t>
            </a:r>
            <a:r>
              <a:rPr kumimoji="0" lang="en-US" altLang="ko-KR" sz="3400" b="1" dirty="0">
                <a:latin typeface="Arial Black" pitchFamily="34" charset="0"/>
                <a:ea typeface="+mj-ea"/>
                <a:cs typeface="Arial" pitchFamily="34" charset="0"/>
              </a:rPr>
              <a:t> (10/02/26)</a:t>
            </a:r>
            <a:r>
              <a:rPr kumimoji="0" lang="en-US" altLang="ko-KR" sz="3200" b="1" dirty="0">
                <a:latin typeface="Arial" pitchFamily="34" charset="0"/>
                <a:ea typeface="+mj-ea"/>
                <a:cs typeface="Arial" pitchFamily="34" charset="0"/>
              </a:rPr>
              <a:t/>
            </a:r>
            <a:br>
              <a:rPr kumimoji="0" lang="en-US" altLang="ko-KR" sz="3200" b="1" dirty="0">
                <a:latin typeface="Arial" pitchFamily="34" charset="0"/>
                <a:ea typeface="+mj-ea"/>
                <a:cs typeface="Arial" pitchFamily="34" charset="0"/>
              </a:rPr>
            </a:br>
            <a:endParaRPr kumimoji="0" lang="en-US" altLang="ko-KR" sz="2400" b="1" dirty="0">
              <a:latin typeface="Arial" pitchFamily="34" charset="0"/>
              <a:ea typeface="+mj-ea"/>
              <a:cs typeface="Arial" pitchFamily="34" charset="0"/>
            </a:endParaRPr>
          </a:p>
        </p:txBody>
      </p:sp>
      <p:grpSp>
        <p:nvGrpSpPr>
          <p:cNvPr id="2" name="그룹 10"/>
          <p:cNvGrpSpPr>
            <a:grpSpLocks/>
          </p:cNvGrpSpPr>
          <p:nvPr/>
        </p:nvGrpSpPr>
        <p:grpSpPr bwMode="auto">
          <a:xfrm>
            <a:off x="428625" y="1143000"/>
            <a:ext cx="2786063" cy="4929188"/>
            <a:chOff x="928688" y="1143000"/>
            <a:chExt cx="2786062" cy="4929188"/>
          </a:xfrm>
        </p:grpSpPr>
        <p:pic>
          <p:nvPicPr>
            <p:cNvPr id="8202" name="그림 7" descr="3D-0113.jpg"/>
            <p:cNvPicPr>
              <a:picLocks noChangeAspect="1"/>
            </p:cNvPicPr>
            <p:nvPr/>
          </p:nvPicPr>
          <p:blipFill>
            <a:blip r:embed="rId2" cstate="email"/>
            <a:srcRect/>
            <a:stretch>
              <a:fillRect/>
            </a:stretch>
          </p:blipFill>
          <p:spPr bwMode="auto">
            <a:xfrm>
              <a:off x="928688" y="3286125"/>
              <a:ext cx="2786062" cy="2786063"/>
            </a:xfrm>
            <a:prstGeom prst="rect">
              <a:avLst/>
            </a:prstGeom>
            <a:noFill/>
            <a:ln w="9525">
              <a:noFill/>
              <a:miter lim="800000"/>
              <a:headEnd/>
              <a:tailEnd/>
            </a:ln>
          </p:spPr>
        </p:pic>
        <p:pic>
          <p:nvPicPr>
            <p:cNvPr id="8203" name="그림 6" descr="3D-0076.jpg"/>
            <p:cNvPicPr>
              <a:picLocks noChangeAspect="1"/>
            </p:cNvPicPr>
            <p:nvPr/>
          </p:nvPicPr>
          <p:blipFill>
            <a:blip r:embed="rId3" cstate="email"/>
            <a:srcRect/>
            <a:stretch>
              <a:fillRect/>
            </a:stretch>
          </p:blipFill>
          <p:spPr bwMode="auto">
            <a:xfrm>
              <a:off x="928688" y="1143000"/>
              <a:ext cx="2786062" cy="2786063"/>
            </a:xfrm>
            <a:prstGeom prst="rect">
              <a:avLst/>
            </a:prstGeom>
            <a:noFill/>
            <a:ln w="9525">
              <a:noFill/>
              <a:miter lim="800000"/>
              <a:headEnd/>
              <a:tailEnd/>
            </a:ln>
          </p:spPr>
        </p:pic>
      </p:grpSp>
      <p:pic>
        <p:nvPicPr>
          <p:cNvPr id="8196" name="그림 6" descr="DSC03191.JPG"/>
          <p:cNvPicPr>
            <a:picLocks noChangeAspect="1"/>
          </p:cNvPicPr>
          <p:nvPr/>
        </p:nvPicPr>
        <p:blipFill>
          <a:blip r:embed="rId4" cstate="email"/>
          <a:srcRect/>
          <a:stretch>
            <a:fillRect/>
          </a:stretch>
        </p:blipFill>
        <p:spPr bwMode="auto">
          <a:xfrm>
            <a:off x="3357563" y="1571625"/>
            <a:ext cx="2762250" cy="2071688"/>
          </a:xfrm>
          <a:prstGeom prst="rect">
            <a:avLst/>
          </a:prstGeom>
          <a:noFill/>
          <a:ln w="9525">
            <a:noFill/>
            <a:miter lim="800000"/>
            <a:headEnd/>
            <a:tailEnd/>
          </a:ln>
        </p:spPr>
      </p:pic>
      <p:pic>
        <p:nvPicPr>
          <p:cNvPr id="8197" name="그림 7" descr="DSC03192.JPG"/>
          <p:cNvPicPr>
            <a:picLocks noChangeAspect="1"/>
          </p:cNvPicPr>
          <p:nvPr/>
        </p:nvPicPr>
        <p:blipFill>
          <a:blip r:embed="rId5" cstate="email"/>
          <a:srcRect/>
          <a:stretch>
            <a:fillRect/>
          </a:stretch>
        </p:blipFill>
        <p:spPr bwMode="auto">
          <a:xfrm>
            <a:off x="6215063" y="1554163"/>
            <a:ext cx="2786062" cy="2089150"/>
          </a:xfrm>
          <a:prstGeom prst="rect">
            <a:avLst/>
          </a:prstGeom>
          <a:noFill/>
          <a:ln w="9525">
            <a:noFill/>
            <a:miter lim="800000"/>
            <a:headEnd/>
            <a:tailEnd/>
          </a:ln>
        </p:spPr>
      </p:pic>
      <p:pic>
        <p:nvPicPr>
          <p:cNvPr id="8198" name="그림 8" descr="DSC03193.JPG"/>
          <p:cNvPicPr>
            <a:picLocks noChangeAspect="1"/>
          </p:cNvPicPr>
          <p:nvPr/>
        </p:nvPicPr>
        <p:blipFill>
          <a:blip r:embed="rId6" cstate="email"/>
          <a:srcRect/>
          <a:stretch>
            <a:fillRect/>
          </a:stretch>
        </p:blipFill>
        <p:spPr bwMode="auto">
          <a:xfrm>
            <a:off x="3357563" y="3857625"/>
            <a:ext cx="2762250" cy="2071688"/>
          </a:xfrm>
          <a:prstGeom prst="rect">
            <a:avLst/>
          </a:prstGeom>
          <a:noFill/>
          <a:ln w="9525">
            <a:noFill/>
            <a:miter lim="800000"/>
            <a:headEnd/>
            <a:tailEnd/>
          </a:ln>
        </p:spPr>
      </p:pic>
      <p:pic>
        <p:nvPicPr>
          <p:cNvPr id="8199" name="그림 9" descr="DSC03194.JPG"/>
          <p:cNvPicPr>
            <a:picLocks noChangeAspect="1"/>
          </p:cNvPicPr>
          <p:nvPr/>
        </p:nvPicPr>
        <p:blipFill>
          <a:blip r:embed="rId7" cstate="email"/>
          <a:srcRect/>
          <a:stretch>
            <a:fillRect/>
          </a:stretch>
        </p:blipFill>
        <p:spPr bwMode="auto">
          <a:xfrm>
            <a:off x="6215063" y="3857625"/>
            <a:ext cx="2762250" cy="2071688"/>
          </a:xfrm>
          <a:prstGeom prst="rect">
            <a:avLst/>
          </a:prstGeom>
          <a:noFill/>
          <a:ln w="9525">
            <a:noFill/>
            <a:miter lim="800000"/>
            <a:headEnd/>
            <a:tailEnd/>
          </a:ln>
        </p:spPr>
      </p:pic>
      <p:sp>
        <p:nvSpPr>
          <p:cNvPr id="10" name="타원 9"/>
          <p:cNvSpPr/>
          <p:nvPr/>
        </p:nvSpPr>
        <p:spPr>
          <a:xfrm>
            <a:off x="1139825" y="2054225"/>
            <a:ext cx="590550" cy="1785938"/>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1" name="타원 10"/>
          <p:cNvSpPr/>
          <p:nvPr/>
        </p:nvSpPr>
        <p:spPr>
          <a:xfrm>
            <a:off x="1912938" y="2068513"/>
            <a:ext cx="590550" cy="178593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2" name="직사각형 11"/>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13" name="바닥글 개체 틀 12"/>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ransition advClick="0"/>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Before &amp; After</a:t>
            </a:r>
            <a:endParaRPr lang="ko-KR" altLang="en-US" dirty="0"/>
          </a:p>
        </p:txBody>
      </p:sp>
      <p:pic>
        <p:nvPicPr>
          <p:cNvPr id="156674" name="Picture 2" descr="D:\111025-My Documents\ing-110525-병원\ing-110117-2011-논문\ing-100225-Outback\Data-patient\01-03-done-100303-00199446-박칠용(BothSFACTO)(outback-01-03)\100316-00199446-박칠용-CT\3D\3D-0001.jpg"/>
          <p:cNvPicPr>
            <a:picLocks noGrp="1" noChangeAspect="1" noChangeArrowheads="1"/>
          </p:cNvPicPr>
          <p:nvPr>
            <p:ph idx="1"/>
          </p:nvPr>
        </p:nvPicPr>
        <p:blipFill>
          <a:blip r:embed="rId2" cstate="email"/>
          <a:srcRect/>
          <a:stretch>
            <a:fillRect/>
          </a:stretch>
        </p:blipFill>
        <p:spPr bwMode="auto">
          <a:xfrm>
            <a:off x="4622560" y="2007823"/>
            <a:ext cx="4320000" cy="4320000"/>
          </a:xfrm>
          <a:prstGeom prst="rect">
            <a:avLst/>
          </a:prstGeom>
          <a:noFill/>
        </p:spPr>
      </p:pic>
      <p:pic>
        <p:nvPicPr>
          <p:cNvPr id="7" name="그림 6" descr="3D-0076.jpg"/>
          <p:cNvPicPr>
            <a:picLocks noChangeAspect="1"/>
          </p:cNvPicPr>
          <p:nvPr/>
        </p:nvPicPr>
        <p:blipFill>
          <a:blip r:embed="rId3" cstate="email"/>
          <a:srcRect/>
          <a:stretch>
            <a:fillRect/>
          </a:stretch>
        </p:blipFill>
        <p:spPr bwMode="auto">
          <a:xfrm>
            <a:off x="197271" y="2013335"/>
            <a:ext cx="4320000" cy="4320000"/>
          </a:xfrm>
          <a:prstGeom prst="rect">
            <a:avLst/>
          </a:prstGeom>
          <a:noFill/>
          <a:ln w="9525">
            <a:noFill/>
            <a:miter lim="800000"/>
            <a:headEnd/>
            <a:tailEnd/>
          </a:ln>
        </p:spPr>
      </p:pic>
      <p:sp>
        <p:nvSpPr>
          <p:cNvPr id="5" name="오른쪽 화살표 4"/>
          <p:cNvSpPr/>
          <p:nvPr/>
        </p:nvSpPr>
        <p:spPr>
          <a:xfrm>
            <a:off x="4143372" y="3857628"/>
            <a:ext cx="1000132" cy="12144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타원 5"/>
          <p:cNvSpPr/>
          <p:nvPr/>
        </p:nvSpPr>
        <p:spPr>
          <a:xfrm>
            <a:off x="1441433" y="3629025"/>
            <a:ext cx="1143008" cy="2286017"/>
          </a:xfrm>
          <a:prstGeom prst="ellipse">
            <a:avLst/>
          </a:prstGeom>
          <a:noFill/>
          <a:ln w="635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8" name="타원 7"/>
          <p:cNvSpPr/>
          <p:nvPr/>
        </p:nvSpPr>
        <p:spPr>
          <a:xfrm>
            <a:off x="2214546" y="3643314"/>
            <a:ext cx="1143008" cy="2286016"/>
          </a:xfrm>
          <a:prstGeom prst="ellipse">
            <a:avLst/>
          </a:prstGeom>
          <a:noFill/>
          <a:ln w="635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9" name="타원 8"/>
          <p:cNvSpPr/>
          <p:nvPr/>
        </p:nvSpPr>
        <p:spPr>
          <a:xfrm>
            <a:off x="5727713" y="3486149"/>
            <a:ext cx="1143008" cy="2286017"/>
          </a:xfrm>
          <a:prstGeom prst="ellipse">
            <a:avLst/>
          </a:prstGeom>
          <a:noFill/>
          <a:ln w="635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0" name="타원 9"/>
          <p:cNvSpPr/>
          <p:nvPr/>
        </p:nvSpPr>
        <p:spPr>
          <a:xfrm>
            <a:off x="6500826" y="3500438"/>
            <a:ext cx="1143008" cy="2286016"/>
          </a:xfrm>
          <a:prstGeom prst="ellipse">
            <a:avLst/>
          </a:prstGeom>
          <a:noFill/>
          <a:ln w="635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1" name="직사각형 10"/>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12" name="바닥글 개체 틀 11"/>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Hybrid</a:t>
            </a:r>
            <a:endParaRPr lang="ko-KR" altLang="en-US" dirty="0"/>
          </a:p>
        </p:txBody>
      </p:sp>
      <p:sp>
        <p:nvSpPr>
          <p:cNvPr id="3" name="내용 개체 틀 2"/>
          <p:cNvSpPr>
            <a:spLocks noGrp="1"/>
          </p:cNvSpPr>
          <p:nvPr>
            <p:ph idx="1"/>
          </p:nvPr>
        </p:nvSpPr>
        <p:spPr/>
        <p:txBody>
          <a:bodyPr/>
          <a:lstStyle/>
          <a:p>
            <a:endParaRPr lang="ko-KR" altLang="en-US"/>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Hybrid</a:t>
            </a:r>
            <a:endParaRPr lang="ko-KR" altLang="en-US" dirty="0"/>
          </a:p>
        </p:txBody>
      </p:sp>
      <p:grpSp>
        <p:nvGrpSpPr>
          <p:cNvPr id="3" name="그룹 12"/>
          <p:cNvGrpSpPr/>
          <p:nvPr/>
        </p:nvGrpSpPr>
        <p:grpSpPr>
          <a:xfrm>
            <a:off x="609600" y="1124744"/>
            <a:ext cx="8023225" cy="5334000"/>
            <a:chOff x="609600" y="762000"/>
            <a:chExt cx="8023225" cy="5334000"/>
          </a:xfrm>
        </p:grpSpPr>
        <p:pic>
          <p:nvPicPr>
            <p:cNvPr id="4" name="Picture 4" descr="진해언 preop 1"/>
            <p:cNvPicPr>
              <a:picLocks noChangeAspect="1" noChangeArrowheads="1"/>
            </p:cNvPicPr>
            <p:nvPr/>
          </p:nvPicPr>
          <p:blipFill>
            <a:blip r:embed="rId2" cstate="email"/>
            <a:srcRect/>
            <a:stretch>
              <a:fillRect/>
            </a:stretch>
          </p:blipFill>
          <p:spPr bwMode="auto">
            <a:xfrm>
              <a:off x="609600" y="781050"/>
              <a:ext cx="1676400" cy="5295900"/>
            </a:xfrm>
            <a:prstGeom prst="rect">
              <a:avLst/>
            </a:prstGeom>
            <a:noFill/>
          </p:spPr>
        </p:pic>
        <p:pic>
          <p:nvPicPr>
            <p:cNvPr id="5" name="Picture 5" descr="진해언 2"/>
            <p:cNvPicPr>
              <a:picLocks noChangeAspect="1" noChangeArrowheads="1"/>
            </p:cNvPicPr>
            <p:nvPr/>
          </p:nvPicPr>
          <p:blipFill>
            <a:blip r:embed="rId3" cstate="email"/>
            <a:srcRect/>
            <a:stretch>
              <a:fillRect/>
            </a:stretch>
          </p:blipFill>
          <p:spPr bwMode="auto">
            <a:xfrm>
              <a:off x="2667000" y="762000"/>
              <a:ext cx="2735263" cy="5334000"/>
            </a:xfrm>
            <a:prstGeom prst="rect">
              <a:avLst/>
            </a:prstGeom>
            <a:noFill/>
          </p:spPr>
        </p:pic>
        <p:sp>
          <p:nvSpPr>
            <p:cNvPr id="6" name="Line 8"/>
            <p:cNvSpPr>
              <a:spLocks noChangeShapeType="1"/>
            </p:cNvSpPr>
            <p:nvPr/>
          </p:nvSpPr>
          <p:spPr bwMode="auto">
            <a:xfrm>
              <a:off x="4495800" y="2057400"/>
              <a:ext cx="1676400" cy="0"/>
            </a:xfrm>
            <a:prstGeom prst="line">
              <a:avLst/>
            </a:prstGeom>
            <a:noFill/>
            <a:ln w="9525">
              <a:solidFill>
                <a:srgbClr val="00FF00"/>
              </a:solidFill>
              <a:round/>
              <a:headEnd/>
              <a:tailEnd type="triangle" w="med" len="med"/>
            </a:ln>
            <a:effectLst/>
          </p:spPr>
          <p:txBody>
            <a:bodyPr/>
            <a:lstStyle/>
            <a:p>
              <a:endParaRPr lang="ko-KR" altLang="en-US"/>
            </a:p>
          </p:txBody>
        </p:sp>
        <p:sp>
          <p:nvSpPr>
            <p:cNvPr id="7" name="Line 9"/>
            <p:cNvSpPr>
              <a:spLocks noChangeShapeType="1"/>
            </p:cNvSpPr>
            <p:nvPr/>
          </p:nvSpPr>
          <p:spPr bwMode="auto">
            <a:xfrm>
              <a:off x="4724400" y="2819400"/>
              <a:ext cx="1371600" cy="0"/>
            </a:xfrm>
            <a:prstGeom prst="line">
              <a:avLst/>
            </a:prstGeom>
            <a:noFill/>
            <a:ln w="9525">
              <a:solidFill>
                <a:srgbClr val="00FF00"/>
              </a:solidFill>
              <a:round/>
              <a:headEnd/>
              <a:tailEnd type="triangle" w="med" len="med"/>
            </a:ln>
            <a:effectLst/>
          </p:spPr>
          <p:txBody>
            <a:bodyPr/>
            <a:lstStyle/>
            <a:p>
              <a:endParaRPr lang="ko-KR" altLang="en-US"/>
            </a:p>
          </p:txBody>
        </p:sp>
        <p:sp>
          <p:nvSpPr>
            <p:cNvPr id="8" name="Line 10"/>
            <p:cNvSpPr>
              <a:spLocks noChangeShapeType="1"/>
            </p:cNvSpPr>
            <p:nvPr/>
          </p:nvSpPr>
          <p:spPr bwMode="auto">
            <a:xfrm>
              <a:off x="4648200" y="4419600"/>
              <a:ext cx="1519238" cy="0"/>
            </a:xfrm>
            <a:prstGeom prst="line">
              <a:avLst/>
            </a:prstGeom>
            <a:noFill/>
            <a:ln w="9525">
              <a:solidFill>
                <a:srgbClr val="00FF00"/>
              </a:solidFill>
              <a:round/>
              <a:headEnd/>
              <a:tailEnd type="triangle" w="med" len="med"/>
            </a:ln>
            <a:effectLst/>
          </p:spPr>
          <p:txBody>
            <a:bodyPr/>
            <a:lstStyle/>
            <a:p>
              <a:endParaRPr lang="ko-KR" altLang="en-US"/>
            </a:p>
          </p:txBody>
        </p:sp>
        <p:sp>
          <p:nvSpPr>
            <p:cNvPr id="9" name="Text Box 14"/>
            <p:cNvSpPr txBox="1">
              <a:spLocks noChangeArrowheads="1"/>
            </p:cNvSpPr>
            <p:nvPr/>
          </p:nvSpPr>
          <p:spPr bwMode="auto">
            <a:xfrm>
              <a:off x="6400800" y="1870075"/>
              <a:ext cx="1654175" cy="457200"/>
            </a:xfrm>
            <a:prstGeom prst="rect">
              <a:avLst/>
            </a:prstGeom>
            <a:noFill/>
            <a:ln w="9525">
              <a:noFill/>
              <a:miter lim="800000"/>
              <a:headEnd/>
              <a:tailEnd/>
            </a:ln>
            <a:effectLst/>
          </p:spPr>
          <p:txBody>
            <a:bodyPr wrap="none">
              <a:spAutoFit/>
            </a:bodyPr>
            <a:lstStyle/>
            <a:p>
              <a:r>
                <a:rPr lang="en-US" altLang="ko-KR">
                  <a:latin typeface="Times New Roman" pitchFamily="18" charset="0"/>
                </a:rPr>
                <a:t>Ilio-femoral</a:t>
              </a:r>
            </a:p>
          </p:txBody>
        </p:sp>
        <p:sp>
          <p:nvSpPr>
            <p:cNvPr id="10" name="Text Box 15"/>
            <p:cNvSpPr txBox="1">
              <a:spLocks noChangeArrowheads="1"/>
            </p:cNvSpPr>
            <p:nvPr/>
          </p:nvSpPr>
          <p:spPr bwMode="auto">
            <a:xfrm>
              <a:off x="6376988" y="2590800"/>
              <a:ext cx="2255837" cy="822325"/>
            </a:xfrm>
            <a:prstGeom prst="rect">
              <a:avLst/>
            </a:prstGeom>
            <a:noFill/>
            <a:ln w="9525">
              <a:noFill/>
              <a:miter lim="800000"/>
              <a:headEnd/>
              <a:tailEnd/>
            </a:ln>
            <a:effectLst/>
          </p:spPr>
          <p:txBody>
            <a:bodyPr wrap="none">
              <a:spAutoFit/>
            </a:bodyPr>
            <a:lstStyle/>
            <a:p>
              <a:r>
                <a:rPr lang="en-US" altLang="ko-KR">
                  <a:latin typeface="Times New Roman" pitchFamily="18" charset="0"/>
                </a:rPr>
                <a:t>Femoro-femoral </a:t>
              </a:r>
            </a:p>
            <a:p>
              <a:r>
                <a:rPr lang="en-US" altLang="ko-KR">
                  <a:latin typeface="Times New Roman" pitchFamily="18" charset="0"/>
                </a:rPr>
                <a:t>crossover</a:t>
              </a:r>
            </a:p>
          </p:txBody>
        </p:sp>
        <p:sp>
          <p:nvSpPr>
            <p:cNvPr id="11" name="Text Box 16"/>
            <p:cNvSpPr txBox="1">
              <a:spLocks noChangeArrowheads="1"/>
            </p:cNvSpPr>
            <p:nvPr/>
          </p:nvSpPr>
          <p:spPr bwMode="auto">
            <a:xfrm>
              <a:off x="6384925" y="4156075"/>
              <a:ext cx="1747838" cy="822325"/>
            </a:xfrm>
            <a:prstGeom prst="rect">
              <a:avLst/>
            </a:prstGeom>
            <a:noFill/>
            <a:ln w="9525">
              <a:noFill/>
              <a:miter lim="800000"/>
              <a:headEnd/>
              <a:tailEnd/>
            </a:ln>
            <a:effectLst/>
          </p:spPr>
          <p:txBody>
            <a:bodyPr wrap="none">
              <a:spAutoFit/>
            </a:bodyPr>
            <a:lstStyle/>
            <a:p>
              <a:r>
                <a:rPr lang="en-US" altLang="ko-KR">
                  <a:latin typeface="Times New Roman" pitchFamily="18" charset="0"/>
                </a:rPr>
                <a:t>Left femoro-</a:t>
              </a:r>
            </a:p>
            <a:p>
              <a:r>
                <a:rPr lang="en-US" altLang="ko-KR">
                  <a:latin typeface="Times New Roman" pitchFamily="18" charset="0"/>
                </a:rPr>
                <a:t>popliteal</a:t>
              </a:r>
            </a:p>
          </p:txBody>
        </p:sp>
        <p:sp>
          <p:nvSpPr>
            <p:cNvPr id="12" name="Text Box 17"/>
            <p:cNvSpPr txBox="1">
              <a:spLocks noChangeArrowheads="1"/>
            </p:cNvSpPr>
            <p:nvPr/>
          </p:nvSpPr>
          <p:spPr bwMode="auto">
            <a:xfrm>
              <a:off x="6167438" y="1143000"/>
              <a:ext cx="2409825" cy="457200"/>
            </a:xfrm>
            <a:prstGeom prst="rect">
              <a:avLst/>
            </a:prstGeom>
            <a:noFill/>
            <a:ln w="9525">
              <a:noFill/>
              <a:miter lim="800000"/>
              <a:headEnd/>
              <a:tailEnd/>
            </a:ln>
            <a:effectLst/>
          </p:spPr>
          <p:txBody>
            <a:bodyPr wrap="none">
              <a:spAutoFit/>
            </a:bodyPr>
            <a:lstStyle/>
            <a:p>
              <a:r>
                <a:rPr lang="en-US" altLang="ko-KR" u="sng">
                  <a:latin typeface="Times New Roman" pitchFamily="18" charset="0"/>
                </a:rPr>
                <a:t>Bypass operations</a:t>
              </a:r>
            </a:p>
          </p:txBody>
        </p:sp>
      </p:grpSp>
      <p:sp>
        <p:nvSpPr>
          <p:cNvPr id="14" name="TextBox 13"/>
          <p:cNvSpPr txBox="1"/>
          <p:nvPr/>
        </p:nvSpPr>
        <p:spPr>
          <a:xfrm>
            <a:off x="5652120" y="6381328"/>
            <a:ext cx="3240360" cy="369332"/>
          </a:xfrm>
          <a:prstGeom prst="rect">
            <a:avLst/>
          </a:prstGeom>
          <a:noFill/>
        </p:spPr>
        <p:txBody>
          <a:bodyPr wrap="square" rtlCol="0">
            <a:spAutoFit/>
          </a:bodyPr>
          <a:lstStyle/>
          <a:p>
            <a:r>
              <a:rPr lang="en-US" altLang="ko-KR" dirty="0" smtClean="0"/>
              <a:t>By </a:t>
            </a:r>
            <a:r>
              <a:rPr lang="en-US" altLang="ko-KR" dirty="0" err="1" smtClean="0"/>
              <a:t>Courtery</a:t>
            </a:r>
            <a:r>
              <a:rPr lang="en-US" altLang="ko-KR" dirty="0" smtClean="0"/>
              <a:t> of Prof. WY Kim</a:t>
            </a:r>
            <a:endParaRPr lang="ko-KR" altLang="en-US" dirty="0"/>
          </a:p>
        </p:txBody>
      </p:sp>
      <p:sp>
        <p:nvSpPr>
          <p:cNvPr id="15" name="직사각형 14"/>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16" name="바닥글 개체 틀 15"/>
          <p:cNvSpPr>
            <a:spLocks noGrp="1"/>
          </p:cNvSpPr>
          <p:nvPr>
            <p:ph type="ftr" sz="quarter" idx="11"/>
          </p:nvPr>
        </p:nvSpPr>
        <p:spPr>
          <a:xfrm>
            <a:off x="251520" y="6448251"/>
            <a:ext cx="2895600" cy="365125"/>
          </a:xfrm>
        </p:spPr>
        <p:txBody>
          <a:bodyPr/>
          <a:lstStyle/>
          <a:p>
            <a:r>
              <a:rPr lang="en-US" altLang="ko-KR" dirty="0" smtClean="0"/>
              <a:t>2012</a:t>
            </a:r>
            <a:r>
              <a:rPr lang="ko-KR" altLang="en-US" dirty="0" smtClean="0"/>
              <a:t>년 제 </a:t>
            </a:r>
            <a:r>
              <a:rPr lang="en-US" altLang="ko-KR" dirty="0" smtClean="0"/>
              <a:t>5</a:t>
            </a:r>
            <a:r>
              <a:rPr lang="ko-KR" altLang="en-US" dirty="0" smtClean="0"/>
              <a:t>차 전공의 학술세미나</a:t>
            </a:r>
            <a:endParaRPr lang="ko-KR" altLang="en-US" dirty="0"/>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sz="3200" dirty="0" smtClean="0"/>
              <a:t>Role of Simple and Complex </a:t>
            </a:r>
            <a:r>
              <a:rPr lang="en-US" altLang="ko-KR" sz="3200" dirty="0" smtClean="0">
                <a:solidFill>
                  <a:srgbClr val="FF0000"/>
                </a:solidFill>
              </a:rPr>
              <a:t>Hybrid Revascularization </a:t>
            </a:r>
            <a:r>
              <a:rPr lang="en-US" altLang="ko-KR" sz="3200" dirty="0" err="1" smtClean="0">
                <a:solidFill>
                  <a:srgbClr val="FF0000"/>
                </a:solidFill>
              </a:rPr>
              <a:t>proceudures</a:t>
            </a:r>
            <a:endParaRPr lang="ko-KR" altLang="en-US" sz="3200" dirty="0">
              <a:solidFill>
                <a:srgbClr val="FF0000"/>
              </a:solidFill>
            </a:endParaRPr>
          </a:p>
        </p:txBody>
      </p:sp>
      <p:sp>
        <p:nvSpPr>
          <p:cNvPr id="3" name="내용 개체 틀 2"/>
          <p:cNvSpPr>
            <a:spLocks noGrp="1"/>
          </p:cNvSpPr>
          <p:nvPr>
            <p:ph idx="1"/>
          </p:nvPr>
        </p:nvSpPr>
        <p:spPr/>
        <p:txBody>
          <a:bodyPr/>
          <a:lstStyle/>
          <a:p>
            <a:endParaRPr lang="ko-KR" altLang="en-US" dirty="0"/>
          </a:p>
        </p:txBody>
      </p:sp>
      <p:sp>
        <p:nvSpPr>
          <p:cNvPr id="4" name="내용 개체 틀 2"/>
          <p:cNvSpPr txBox="1">
            <a:spLocks/>
          </p:cNvSpPr>
          <p:nvPr/>
        </p:nvSpPr>
        <p:spPr bwMode="auto">
          <a:xfrm>
            <a:off x="590872" y="6060429"/>
            <a:ext cx="8229600" cy="752947"/>
          </a:xfrm>
          <a:prstGeom prst="rect">
            <a:avLst/>
          </a:prstGeom>
          <a:solidFill>
            <a:schemeClr val="bg2">
              <a:lumMod val="90000"/>
            </a:schemeClr>
          </a:solid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1" hangingPunct="1">
              <a:lnSpc>
                <a:spcPct val="100000"/>
              </a:lnSpc>
              <a:spcBef>
                <a:spcPct val="20000"/>
              </a:spcBef>
              <a:spcAft>
                <a:spcPct val="0"/>
              </a:spcAft>
              <a:buClrTx/>
              <a:buSzTx/>
              <a:buFont typeface="Arial" pitchFamily="34" charset="0"/>
              <a:buChar char="•"/>
              <a:tabLst/>
              <a:defRPr/>
            </a:pPr>
            <a:r>
              <a:rPr kumimoji="0" lang="en-US" altLang="ko-KR" sz="1600" b="0" i="0" u="none" strike="noStrike" kern="1200" cap="none" spc="0" normalizeH="0" baseline="0" noProof="0" smtClean="0">
                <a:ln>
                  <a:noFill/>
                </a:ln>
                <a:solidFill>
                  <a:schemeClr val="tx1"/>
                </a:solidFill>
                <a:effectLst/>
                <a:uLnTx/>
                <a:uFillTx/>
                <a:latin typeface="+mn-lt"/>
                <a:ea typeface="+mn-ea"/>
                <a:cs typeface="+mn-cs"/>
              </a:rPr>
              <a:t>Dosluoglu HH, Lall P, Cherr GS, Harris LM, Dryjski ML. Role of simple and complex hybrid revascularization procedures for symptomatic lower extremity occlusive disease. </a:t>
            </a:r>
            <a:r>
              <a:rPr kumimoji="0" lang="pt-BR" altLang="ko-KR" sz="1600" b="0" i="0" u="none" strike="noStrike" kern="1200" cap="none" spc="0" normalizeH="0" baseline="0" noProof="0" smtClean="0">
                <a:ln>
                  <a:noFill/>
                </a:ln>
                <a:solidFill>
                  <a:schemeClr val="tx1"/>
                </a:solidFill>
                <a:effectLst/>
                <a:uLnTx/>
                <a:uFillTx/>
                <a:latin typeface="+mn-lt"/>
                <a:ea typeface="+mn-ea"/>
                <a:cs typeface="+mn-cs"/>
              </a:rPr>
              <a:t>J Vasc Surg. 2010 Jun;51(6):1425-1435.e1.</a:t>
            </a:r>
          </a:p>
          <a:p>
            <a:pPr marL="342900" marR="0" lvl="0" indent="-342900" algn="l" defTabSz="914400" rtl="0" eaLnBrk="1" fontAlgn="base" latinLnBrk="1" hangingPunct="1">
              <a:lnSpc>
                <a:spcPct val="100000"/>
              </a:lnSpc>
              <a:spcBef>
                <a:spcPct val="20000"/>
              </a:spcBef>
              <a:spcAft>
                <a:spcPct val="0"/>
              </a:spcAft>
              <a:buClrTx/>
              <a:buSzTx/>
              <a:buFont typeface="Arial" pitchFamily="34" charset="0"/>
              <a:buChar char="•"/>
              <a:tabLst/>
              <a:defRPr/>
            </a:pPr>
            <a:endParaRPr kumimoji="0" lang="pt-BR" altLang="ko-KR" sz="16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base" latinLnBrk="1" hangingPunct="1">
              <a:lnSpc>
                <a:spcPct val="100000"/>
              </a:lnSpc>
              <a:spcBef>
                <a:spcPct val="20000"/>
              </a:spcBef>
              <a:spcAft>
                <a:spcPct val="0"/>
              </a:spcAft>
              <a:buClrTx/>
              <a:buSzTx/>
              <a:buFont typeface="Arial" pitchFamily="34" charset="0"/>
              <a:buChar char="•"/>
              <a:tabLst/>
              <a:defRPr/>
            </a:pPr>
            <a:endParaRPr kumimoji="0" lang="en-US" altLang="ko-KR" sz="16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base" latinLnBrk="1" hangingPunct="1">
              <a:lnSpc>
                <a:spcPct val="100000"/>
              </a:lnSpc>
              <a:spcBef>
                <a:spcPct val="20000"/>
              </a:spcBef>
              <a:spcAft>
                <a:spcPct val="0"/>
              </a:spcAft>
              <a:buClrTx/>
              <a:buSzTx/>
              <a:buFont typeface="Arial" pitchFamily="34" charset="0"/>
              <a:buChar char="•"/>
              <a:tabLst/>
              <a:defRPr/>
            </a:pPr>
            <a:endParaRPr kumimoji="0" lang="en-US" altLang="ko-KR" sz="16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base" latinLnBrk="1" hangingPunct="1">
              <a:lnSpc>
                <a:spcPct val="100000"/>
              </a:lnSpc>
              <a:spcBef>
                <a:spcPct val="20000"/>
              </a:spcBef>
              <a:spcAft>
                <a:spcPct val="0"/>
              </a:spcAft>
              <a:buClrTx/>
              <a:buSzTx/>
              <a:buFont typeface="Arial" pitchFamily="34" charset="0"/>
              <a:buChar char="•"/>
              <a:tabLst/>
              <a:defRPr/>
            </a:pPr>
            <a:endParaRPr kumimoji="0" lang="ko-KR" altLang="en-US" sz="16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2"/>
          <p:cNvPicPr>
            <a:picLocks noChangeAspect="1" noChangeArrowheads="1"/>
          </p:cNvPicPr>
          <p:nvPr/>
        </p:nvPicPr>
        <p:blipFill>
          <a:blip r:embed="rId2" cstate="email"/>
          <a:srcRect/>
          <a:stretch>
            <a:fillRect/>
          </a:stretch>
        </p:blipFill>
        <p:spPr bwMode="auto">
          <a:xfrm>
            <a:off x="181718" y="1340768"/>
            <a:ext cx="5902450" cy="2714245"/>
          </a:xfrm>
          <a:prstGeom prst="rect">
            <a:avLst/>
          </a:prstGeom>
          <a:noFill/>
          <a:ln w="9525">
            <a:noFill/>
            <a:miter lim="800000"/>
            <a:headEnd/>
            <a:tailEnd/>
          </a:ln>
          <a:effectLst/>
        </p:spPr>
      </p:pic>
      <p:pic>
        <p:nvPicPr>
          <p:cNvPr id="6" name="Picture 3"/>
          <p:cNvPicPr>
            <a:picLocks noChangeAspect="1" noChangeArrowheads="1"/>
          </p:cNvPicPr>
          <p:nvPr/>
        </p:nvPicPr>
        <p:blipFill>
          <a:blip r:embed="rId3" cstate="email"/>
          <a:srcRect/>
          <a:stretch>
            <a:fillRect/>
          </a:stretch>
        </p:blipFill>
        <p:spPr bwMode="auto">
          <a:xfrm>
            <a:off x="6299673" y="1412776"/>
            <a:ext cx="2844327" cy="3286718"/>
          </a:xfrm>
          <a:prstGeom prst="rect">
            <a:avLst/>
          </a:prstGeom>
          <a:noFill/>
          <a:ln w="9525">
            <a:noFill/>
            <a:miter lim="800000"/>
            <a:headEnd/>
            <a:tailEnd/>
          </a:ln>
          <a:effectLst/>
        </p:spPr>
      </p:pic>
      <p:pic>
        <p:nvPicPr>
          <p:cNvPr id="7" name="Picture 5"/>
          <p:cNvPicPr>
            <a:picLocks noChangeAspect="1" noChangeArrowheads="1"/>
          </p:cNvPicPr>
          <p:nvPr/>
        </p:nvPicPr>
        <p:blipFill>
          <a:blip r:embed="rId4" cstate="email"/>
          <a:srcRect/>
          <a:stretch>
            <a:fillRect/>
          </a:stretch>
        </p:blipFill>
        <p:spPr bwMode="auto">
          <a:xfrm rot="16200000">
            <a:off x="3121819" y="2934964"/>
            <a:ext cx="1616069" cy="3756268"/>
          </a:xfrm>
          <a:prstGeom prst="rect">
            <a:avLst/>
          </a:prstGeom>
          <a:noFill/>
          <a:ln w="9525">
            <a:noFill/>
            <a:miter lim="800000"/>
            <a:headEnd/>
            <a:tailEnd/>
          </a:ln>
          <a:effectLst/>
        </p:spPr>
      </p:pic>
      <p:sp>
        <p:nvSpPr>
          <p:cNvPr id="8" name="직사각형 7"/>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Case Presentation</a:t>
            </a:r>
            <a:endParaRPr lang="ko-KR" altLang="en-US" dirty="0"/>
          </a:p>
        </p:txBody>
      </p:sp>
      <p:sp>
        <p:nvSpPr>
          <p:cNvPr id="3" name="내용 개체 틀 2"/>
          <p:cNvSpPr>
            <a:spLocks noGrp="1"/>
          </p:cNvSpPr>
          <p:nvPr>
            <p:ph idx="1"/>
          </p:nvPr>
        </p:nvSpPr>
        <p:spPr/>
        <p:txBody>
          <a:bodyPr/>
          <a:lstStyle/>
          <a:p>
            <a:r>
              <a:rPr lang="en-US" altLang="ko-KR" u="sng" dirty="0" smtClean="0"/>
              <a:t>Both </a:t>
            </a:r>
            <a:r>
              <a:rPr lang="en-US" altLang="ko-KR" b="1" u="sng" dirty="0" smtClean="0">
                <a:solidFill>
                  <a:srgbClr val="FF0000"/>
                </a:solidFill>
              </a:rPr>
              <a:t>CFA angioplasty </a:t>
            </a:r>
            <a:r>
              <a:rPr lang="en-US" altLang="ko-KR" dirty="0" smtClean="0"/>
              <a:t>(</a:t>
            </a:r>
            <a:r>
              <a:rPr lang="en-US" altLang="ko-KR" dirty="0" err="1" smtClean="0"/>
              <a:t>Rt</a:t>
            </a:r>
            <a:r>
              <a:rPr lang="en-US" altLang="ko-KR" dirty="0" smtClean="0"/>
              <a:t>: </a:t>
            </a:r>
            <a:r>
              <a:rPr lang="en-US" altLang="ko-KR" dirty="0" err="1" smtClean="0"/>
              <a:t>Goretex</a:t>
            </a:r>
            <a:r>
              <a:rPr lang="en-US" altLang="ko-KR" dirty="0" smtClean="0"/>
              <a:t> </a:t>
            </a:r>
            <a:r>
              <a:rPr lang="en-US" altLang="ko-KR" dirty="0" err="1" smtClean="0"/>
              <a:t>patcha</a:t>
            </a:r>
            <a:r>
              <a:rPr lang="en-US" altLang="ko-KR" dirty="0" smtClean="0"/>
              <a:t> angioplasty, Lt: </a:t>
            </a:r>
            <a:r>
              <a:rPr lang="en-US" altLang="ko-KR" dirty="0" err="1" smtClean="0"/>
              <a:t>Endoarterectomy</a:t>
            </a:r>
            <a:r>
              <a:rPr lang="en-US" altLang="ko-KR" dirty="0" smtClean="0"/>
              <a:t>)</a:t>
            </a:r>
          </a:p>
          <a:p>
            <a:endParaRPr lang="en-US" altLang="ko-KR" dirty="0" smtClean="0"/>
          </a:p>
          <a:p>
            <a:r>
              <a:rPr lang="en-US" altLang="ko-KR" u="sng" dirty="0" smtClean="0"/>
              <a:t>Both </a:t>
            </a:r>
            <a:r>
              <a:rPr lang="en-US" altLang="ko-KR" b="1" u="sng" dirty="0" smtClean="0">
                <a:solidFill>
                  <a:srgbClr val="FFFF00"/>
                </a:solidFill>
              </a:rPr>
              <a:t>SFA PTA Stent</a:t>
            </a:r>
            <a:endParaRPr lang="ko-KR" altLang="en-US" b="1" u="sng" dirty="0">
              <a:solidFill>
                <a:srgbClr val="FFFF00"/>
              </a:solidFill>
            </a:endParaRPr>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err="1" smtClean="0"/>
              <a:t>Preop</a:t>
            </a:r>
            <a:r>
              <a:rPr lang="en-US" altLang="ko-KR" dirty="0" smtClean="0"/>
              <a:t>. </a:t>
            </a:r>
            <a:endParaRPr lang="ko-KR" altLang="en-US" dirty="0"/>
          </a:p>
        </p:txBody>
      </p:sp>
      <p:pic>
        <p:nvPicPr>
          <p:cNvPr id="5" name="110826-김종일preop.wmv">
            <a:hlinkClick r:id="" action="ppaction://media"/>
          </p:cNvPr>
          <p:cNvPicPr>
            <a:picLocks noRot="1" noChangeAspect="1"/>
          </p:cNvPicPr>
          <p:nvPr>
            <a:videoFile r:link="rId1"/>
          </p:nvPr>
        </p:nvPicPr>
        <p:blipFill>
          <a:blip r:embed="rId3" cstate="email"/>
          <a:stretch>
            <a:fillRect/>
          </a:stretch>
        </p:blipFill>
        <p:spPr>
          <a:xfrm>
            <a:off x="3048000" y="1449288"/>
            <a:ext cx="6096000" cy="4572000"/>
          </a:xfrm>
          <a:prstGeom prst="rect">
            <a:avLst/>
          </a:prstGeom>
        </p:spPr>
      </p:pic>
      <p:sp>
        <p:nvSpPr>
          <p:cNvPr id="6" name="내용 개체 틀 5"/>
          <p:cNvSpPr>
            <a:spLocks noGrp="1"/>
          </p:cNvSpPr>
          <p:nvPr>
            <p:ph idx="1"/>
          </p:nvPr>
        </p:nvSpPr>
        <p:spPr/>
        <p:txBody>
          <a:bodyPr/>
          <a:lstStyle/>
          <a:p>
            <a:endParaRPr lang="ko-KR" altLang="en-US"/>
          </a:p>
        </p:txBody>
      </p:sp>
      <p:pic>
        <p:nvPicPr>
          <p:cNvPr id="7" name="Picture 9" descr="F:\ing\03-김종일-preop=lower JPG\I0047033.jpg"/>
          <p:cNvPicPr>
            <a:picLocks noChangeAspect="1" noChangeArrowheads="1"/>
          </p:cNvPicPr>
          <p:nvPr/>
        </p:nvPicPr>
        <p:blipFill>
          <a:blip r:embed="rId4" cstate="email"/>
          <a:srcRect/>
          <a:stretch>
            <a:fillRect/>
          </a:stretch>
        </p:blipFill>
        <p:spPr bwMode="auto">
          <a:xfrm>
            <a:off x="-285784" y="1571612"/>
            <a:ext cx="3385744" cy="4429140"/>
          </a:xfrm>
          <a:prstGeom prst="rect">
            <a:avLst/>
          </a:prstGeom>
          <a:noFill/>
          <a:ln w="9525">
            <a:noFill/>
            <a:miter lim="800000"/>
            <a:headEnd/>
            <a:tailEnd/>
          </a:ln>
        </p:spPr>
      </p:pic>
      <p:sp>
        <p:nvSpPr>
          <p:cNvPr id="8" name="직사각형 7"/>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9" name="바닥글 개체 틀 8"/>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Op. Field</a:t>
            </a:r>
            <a:endParaRPr lang="ko-KR" altLang="en-US" dirty="0"/>
          </a:p>
        </p:txBody>
      </p:sp>
      <p:pic>
        <p:nvPicPr>
          <p:cNvPr id="24578" name="Picture 2" descr="D:\110524-My Document\ing-110525-병원\ing-110117-2011-논문\ing-110824-CFAangioplastyPTAStent\Data-patient\done-110901-110829-01547820-김종일(bothSFACTOLtEIACTO-CFAangioplasty)\110831-OR\IMG_0743.JPG"/>
          <p:cNvPicPr>
            <a:picLocks noGrp="1" noChangeAspect="1" noChangeArrowheads="1"/>
          </p:cNvPicPr>
          <p:nvPr>
            <p:ph idx="1"/>
          </p:nvPr>
        </p:nvPicPr>
        <p:blipFill>
          <a:blip r:embed="rId2" cstate="email"/>
          <a:srcRect/>
          <a:stretch>
            <a:fillRect/>
          </a:stretch>
        </p:blipFill>
        <p:spPr bwMode="auto">
          <a:xfrm>
            <a:off x="1177527" y="1600200"/>
            <a:ext cx="6788945" cy="4525963"/>
          </a:xfrm>
          <a:prstGeom prst="rect">
            <a:avLst/>
          </a:prstGeom>
          <a:noFill/>
        </p:spPr>
      </p:pic>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Definition</a:t>
            </a:r>
            <a:endParaRPr lang="ko-KR" altLang="en-US" dirty="0"/>
          </a:p>
        </p:txBody>
      </p:sp>
      <p:sp>
        <p:nvSpPr>
          <p:cNvPr id="3" name="내용 개체 틀 2"/>
          <p:cNvSpPr>
            <a:spLocks noGrp="1"/>
          </p:cNvSpPr>
          <p:nvPr>
            <p:ph idx="1"/>
          </p:nvPr>
        </p:nvSpPr>
        <p:spPr/>
        <p:txBody>
          <a:bodyPr/>
          <a:lstStyle/>
          <a:p>
            <a:r>
              <a:rPr lang="en-US" altLang="ko-KR" dirty="0" smtClean="0">
                <a:latin typeface="Times New Roman" pitchFamily="18" charset="0"/>
                <a:cs typeface="Times New Roman" pitchFamily="18" charset="0"/>
              </a:rPr>
              <a:t>Sudden occlusion of an artery is commonly due to either </a:t>
            </a:r>
            <a:r>
              <a:rPr lang="en-US" altLang="ko-KR" b="1" u="sng" dirty="0" smtClean="0">
                <a:solidFill>
                  <a:srgbClr val="FF0000"/>
                </a:solidFill>
                <a:latin typeface="Times New Roman" pitchFamily="18" charset="0"/>
                <a:cs typeface="Times New Roman" pitchFamily="18" charset="0"/>
              </a:rPr>
              <a:t>emboli</a:t>
            </a:r>
            <a:r>
              <a:rPr lang="en-US" altLang="ko-KR" dirty="0" smtClean="0">
                <a:latin typeface="Times New Roman" pitchFamily="18" charset="0"/>
                <a:cs typeface="Times New Roman" pitchFamily="18" charset="0"/>
              </a:rPr>
              <a:t> or </a:t>
            </a:r>
            <a:r>
              <a:rPr lang="en-US" altLang="ko-KR" b="1" u="sng" dirty="0" smtClean="0">
                <a:solidFill>
                  <a:srgbClr val="FF0000"/>
                </a:solidFill>
                <a:latin typeface="Times New Roman" pitchFamily="18" charset="0"/>
                <a:cs typeface="Times New Roman" pitchFamily="18" charset="0"/>
              </a:rPr>
              <a:t>trauma</a:t>
            </a:r>
            <a:r>
              <a:rPr lang="en-US" altLang="ko-KR" dirty="0" smtClean="0">
                <a:latin typeface="Times New Roman" pitchFamily="18" charset="0"/>
                <a:cs typeface="Times New Roman" pitchFamily="18" charset="0"/>
              </a:rPr>
              <a:t> &amp; it may also happen when </a:t>
            </a:r>
            <a:r>
              <a:rPr lang="en-US" altLang="ko-KR" b="1" u="sng" dirty="0" smtClean="0">
                <a:solidFill>
                  <a:srgbClr val="FF0000"/>
                </a:solidFill>
                <a:latin typeface="Times New Roman" pitchFamily="18" charset="0"/>
                <a:cs typeface="Times New Roman" pitchFamily="18" charset="0"/>
              </a:rPr>
              <a:t>thrombosis</a:t>
            </a:r>
            <a:r>
              <a:rPr lang="en-US" altLang="ko-KR" u="sng" dirty="0" smtClean="0">
                <a:latin typeface="Times New Roman" pitchFamily="18" charset="0"/>
                <a:cs typeface="Times New Roman" pitchFamily="18" charset="0"/>
              </a:rPr>
              <a:t> </a:t>
            </a:r>
            <a:r>
              <a:rPr lang="en-US" altLang="ko-KR" dirty="0" smtClean="0">
                <a:latin typeface="Times New Roman" pitchFamily="18" charset="0"/>
                <a:cs typeface="Times New Roman" pitchFamily="18" charset="0"/>
              </a:rPr>
              <a:t>occur </a:t>
            </a:r>
            <a:r>
              <a:rPr lang="en-US" altLang="ko-KR" i="1" dirty="0" smtClean="0">
                <a:solidFill>
                  <a:srgbClr val="FF0000"/>
                </a:solidFill>
                <a:latin typeface="Times New Roman" pitchFamily="18" charset="0"/>
                <a:cs typeface="Times New Roman" pitchFamily="18" charset="0"/>
              </a:rPr>
              <a:t>on plaque pre-existing </a:t>
            </a:r>
            <a:r>
              <a:rPr lang="en-US" altLang="ko-KR" i="1" dirty="0" err="1" smtClean="0">
                <a:solidFill>
                  <a:srgbClr val="FF0000"/>
                </a:solidFill>
                <a:latin typeface="Times New Roman" pitchFamily="18" charset="0"/>
                <a:cs typeface="Times New Roman" pitchFamily="18" charset="0"/>
              </a:rPr>
              <a:t>atheroma</a:t>
            </a:r>
            <a:r>
              <a:rPr lang="en-US" altLang="ko-KR" i="1" dirty="0" smtClean="0">
                <a:solidFill>
                  <a:srgbClr val="FF0000"/>
                </a:solidFill>
                <a:latin typeface="Times New Roman" pitchFamily="18" charset="0"/>
                <a:cs typeface="Times New Roman" pitchFamily="18" charset="0"/>
              </a:rPr>
              <a:t>.</a:t>
            </a:r>
            <a:endParaRPr lang="ko-KR" altLang="en-US" i="1" dirty="0">
              <a:solidFill>
                <a:srgbClr val="FF0000"/>
              </a:solidFill>
            </a:endParaRPr>
          </a:p>
        </p:txBody>
      </p:sp>
      <p:sp>
        <p:nvSpPr>
          <p:cNvPr id="4" name="직사각형 3"/>
          <p:cNvSpPr/>
          <p:nvPr/>
        </p:nvSpPr>
        <p:spPr>
          <a:xfrm>
            <a:off x="8639944" y="-27384"/>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제목 1"/>
          <p:cNvSpPr>
            <a:spLocks noGrp="1"/>
          </p:cNvSpPr>
          <p:nvPr>
            <p:ph type="title"/>
          </p:nvPr>
        </p:nvSpPr>
        <p:spPr>
          <a:xfrm>
            <a:off x="457200" y="274638"/>
            <a:ext cx="8229600" cy="777875"/>
          </a:xfrm>
        </p:spPr>
        <p:txBody>
          <a:bodyPr/>
          <a:lstStyle/>
          <a:p>
            <a:r>
              <a:rPr lang="en-US" altLang="ko-KR" smtClean="0"/>
              <a:t>Endovascular Procedure</a:t>
            </a:r>
            <a:endParaRPr lang="ko-KR" altLang="en-US" smtClean="0"/>
          </a:p>
        </p:txBody>
      </p:sp>
      <p:pic>
        <p:nvPicPr>
          <p:cNvPr id="6" name="IM25.wmv">
            <a:hlinkClick r:id="" action="ppaction://media"/>
          </p:cNvPr>
          <p:cNvPicPr>
            <a:picLocks noGrp="1" noRot="1" noChangeAspect="1"/>
          </p:cNvPicPr>
          <p:nvPr>
            <p:ph idx="1"/>
            <a:videoFile r:link="rId1"/>
          </p:nvPr>
        </p:nvPicPr>
        <p:blipFill>
          <a:blip r:embed="rId3" cstate="email"/>
          <a:stretch>
            <a:fillRect/>
          </a:stretch>
        </p:blipFill>
        <p:spPr>
          <a:xfrm>
            <a:off x="1928794" y="1071546"/>
            <a:ext cx="5399999" cy="5400000"/>
          </a:xfrm>
          <a:prstGeom prst="rect">
            <a:avLst/>
          </a:prstGeom>
        </p:spPr>
      </p:pic>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a:xfrm>
            <a:off x="3124200" y="6448251"/>
            <a:ext cx="2895600" cy="365125"/>
          </a:xfrm>
        </p:spPr>
        <p:txBody>
          <a:bodyPr/>
          <a:lstStyle/>
          <a:p>
            <a:r>
              <a:rPr lang="en-US" altLang="ko-KR" dirty="0" smtClean="0"/>
              <a:t>2012</a:t>
            </a:r>
            <a:r>
              <a:rPr lang="ko-KR" altLang="en-US" dirty="0" smtClean="0"/>
              <a:t>년 제 </a:t>
            </a:r>
            <a:r>
              <a:rPr lang="en-US" altLang="ko-KR" dirty="0" smtClean="0"/>
              <a:t>5</a:t>
            </a:r>
            <a:r>
              <a:rPr lang="ko-KR" altLang="en-US" dirty="0" smtClean="0"/>
              <a:t>차 전공의 학술세미나</a:t>
            </a:r>
            <a:endParaRPr lang="ko-KR"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110524-My Document\ing-110525-병원\ing-110117-2011-논문\ing-110824-CFAangioplastyPTAStent\Data-patient\done-110817-110809-01566936-김경이(ASOsevere)\110831-pseudoaneurysm-OR-김경이\IMG_0604.jpg"/>
          <p:cNvPicPr>
            <a:picLocks noGrp="1" noChangeAspect="1" noChangeArrowheads="1"/>
          </p:cNvPicPr>
          <p:nvPr>
            <p:ph idx="1"/>
          </p:nvPr>
        </p:nvPicPr>
        <p:blipFill>
          <a:blip r:embed="rId2" cstate="email"/>
          <a:srcRect/>
          <a:stretch>
            <a:fillRect/>
          </a:stretch>
        </p:blipFill>
        <p:spPr bwMode="auto">
          <a:xfrm>
            <a:off x="1177527" y="1600200"/>
            <a:ext cx="6788945" cy="4525963"/>
          </a:xfrm>
          <a:prstGeom prst="rect">
            <a:avLst/>
          </a:prstGeom>
          <a:noFill/>
        </p:spPr>
      </p:pic>
      <p:sp>
        <p:nvSpPr>
          <p:cNvPr id="6" name="제목 1"/>
          <p:cNvSpPr>
            <a:spLocks noGrp="1"/>
          </p:cNvSpPr>
          <p:nvPr>
            <p:ph type="title"/>
          </p:nvPr>
        </p:nvSpPr>
        <p:spPr/>
        <p:txBody>
          <a:bodyPr>
            <a:normAutofit fontScale="90000"/>
          </a:bodyPr>
          <a:lstStyle/>
          <a:p>
            <a:r>
              <a:rPr lang="en-US" altLang="ko-KR" dirty="0" smtClean="0"/>
              <a:t>Op. Field at 2</a:t>
            </a:r>
            <a:r>
              <a:rPr lang="en-US" altLang="ko-KR" baseline="30000" dirty="0" smtClean="0"/>
              <a:t>nd</a:t>
            </a:r>
            <a:r>
              <a:rPr lang="en-US" altLang="ko-KR" dirty="0" smtClean="0"/>
              <a:t> Op. </a:t>
            </a:r>
            <a:br>
              <a:rPr lang="en-US" altLang="ko-KR" dirty="0" smtClean="0"/>
            </a:br>
            <a:r>
              <a:rPr lang="en-US" altLang="ko-KR" dirty="0" smtClean="0"/>
              <a:t>(Right Side)</a:t>
            </a:r>
            <a:endParaRPr lang="ko-KR" altLang="en-US" dirty="0"/>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Case Presentation</a:t>
            </a:r>
            <a:endParaRPr lang="ko-KR" altLang="en-US" dirty="0"/>
          </a:p>
        </p:txBody>
      </p:sp>
      <p:sp>
        <p:nvSpPr>
          <p:cNvPr id="3" name="내용 개체 틀 2"/>
          <p:cNvSpPr>
            <a:spLocks noGrp="1"/>
          </p:cNvSpPr>
          <p:nvPr>
            <p:ph idx="1"/>
          </p:nvPr>
        </p:nvSpPr>
        <p:spPr/>
        <p:txBody>
          <a:bodyPr/>
          <a:lstStyle/>
          <a:p>
            <a:r>
              <a:rPr lang="en-US" altLang="ko-KR" b="1" dirty="0" smtClean="0"/>
              <a:t>Thrombosis</a:t>
            </a:r>
            <a:r>
              <a:rPr lang="en-US" altLang="ko-KR" dirty="0" smtClean="0"/>
              <a:t> of Lt DFA and SFA </a:t>
            </a:r>
            <a:r>
              <a:rPr lang="en-US" altLang="ko-KR" b="1" dirty="0" smtClean="0"/>
              <a:t>after SFA Stent</a:t>
            </a:r>
          </a:p>
          <a:p>
            <a:pPr lvl="1">
              <a:buNone/>
            </a:pPr>
            <a:r>
              <a:rPr lang="en-US" altLang="ko-KR" dirty="0" smtClean="0"/>
              <a:t>=&gt; </a:t>
            </a:r>
            <a:r>
              <a:rPr lang="en-US" altLang="ko-KR" b="1" dirty="0" err="1" smtClean="0">
                <a:solidFill>
                  <a:srgbClr val="FF0000"/>
                </a:solidFill>
              </a:rPr>
              <a:t>Thrombectomy</a:t>
            </a:r>
            <a:r>
              <a:rPr lang="en-US" altLang="ko-KR" dirty="0" smtClean="0"/>
              <a:t> + </a:t>
            </a:r>
            <a:r>
              <a:rPr lang="en-US" altLang="ko-KR" b="1" dirty="0" err="1" smtClean="0">
                <a:solidFill>
                  <a:srgbClr val="FF0000"/>
                </a:solidFill>
              </a:rPr>
              <a:t>Endarterectomy</a:t>
            </a:r>
            <a:r>
              <a:rPr lang="en-US" altLang="ko-KR" dirty="0" smtClean="0"/>
              <a:t> of Lt CFA + CFA DFA </a:t>
            </a:r>
            <a:r>
              <a:rPr lang="en-US" altLang="ko-KR" b="1" dirty="0" smtClean="0">
                <a:solidFill>
                  <a:srgbClr val="FF0000"/>
                </a:solidFill>
              </a:rPr>
              <a:t>angioplasty</a:t>
            </a:r>
            <a:r>
              <a:rPr lang="en-US" altLang="ko-KR" dirty="0" smtClean="0"/>
              <a:t> +</a:t>
            </a:r>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111101-lowerCT</a:t>
            </a:r>
            <a:endParaRPr lang="ko-KR" altLang="en-US" dirty="0"/>
          </a:p>
        </p:txBody>
      </p:sp>
      <p:pic>
        <p:nvPicPr>
          <p:cNvPr id="481282" name="Picture 2" descr="G:\ing-120321-KBSMC-OPD\110810-2011-KBSMC-OpEndo\ing-KBSMC-arterial-Endo\120114-Data-patient\ing-120209-82428738-신영규(LtSFACTO-IR-failed)\111101-LowerCT-jpg\I0089538.jpg"/>
          <p:cNvPicPr>
            <a:picLocks noGrp="1" noChangeAspect="1" noChangeArrowheads="1"/>
          </p:cNvPicPr>
          <p:nvPr>
            <p:ph idx="1"/>
          </p:nvPr>
        </p:nvPicPr>
        <p:blipFill>
          <a:blip r:embed="rId2" cstate="email"/>
          <a:srcRect/>
          <a:stretch>
            <a:fillRect/>
          </a:stretch>
        </p:blipFill>
        <p:spPr bwMode="auto">
          <a:xfrm>
            <a:off x="357158" y="1500174"/>
            <a:ext cx="3459890" cy="4525963"/>
          </a:xfrm>
          <a:prstGeom prst="rect">
            <a:avLst/>
          </a:prstGeom>
          <a:noFill/>
        </p:spPr>
      </p:pic>
      <p:pic>
        <p:nvPicPr>
          <p:cNvPr id="5" name="Picture 2" descr="G:\ing-120321-KBSMC-OPD\110810-2011-KBSMC-OpEndo\ing-KBSMC-arterial-Endo\120114-Data-patient\ing-120209-82428738-신영규(LtSFACTO-IR-failed)\111101-LowerCT-jpg\I0089638.jpg"/>
          <p:cNvPicPr>
            <a:picLocks noChangeAspect="1" noChangeArrowheads="1"/>
          </p:cNvPicPr>
          <p:nvPr/>
        </p:nvPicPr>
        <p:blipFill>
          <a:blip r:embed="rId3" cstate="email"/>
          <a:srcRect/>
          <a:stretch>
            <a:fillRect/>
          </a:stretch>
        </p:blipFill>
        <p:spPr bwMode="auto">
          <a:xfrm>
            <a:off x="4857752" y="1500174"/>
            <a:ext cx="3459890" cy="4525963"/>
          </a:xfrm>
          <a:prstGeom prst="rect">
            <a:avLst/>
          </a:prstGeom>
          <a:noFill/>
        </p:spPr>
      </p:pic>
      <p:sp>
        <p:nvSpPr>
          <p:cNvPr id="6" name="직사각형 5"/>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7" name="바닥글 개체 틀 6"/>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111101-lowerCT</a:t>
            </a:r>
            <a:endParaRPr lang="ko-KR" altLang="en-US" dirty="0"/>
          </a:p>
        </p:txBody>
      </p:sp>
      <p:pic>
        <p:nvPicPr>
          <p:cNvPr id="6" name="111101-lowerCT-00-cross.wmv">
            <a:hlinkClick r:id="" action="ppaction://media"/>
          </p:cNvPr>
          <p:cNvPicPr>
            <a:picLocks noGrp="1" noRot="1" noChangeAspect="1"/>
          </p:cNvPicPr>
          <p:nvPr>
            <p:ph idx="1"/>
            <a:videoFile r:link="rId1"/>
          </p:nvPr>
        </p:nvPicPr>
        <p:blipFill>
          <a:blip r:embed="rId5" cstate="email"/>
          <a:stretch>
            <a:fillRect/>
          </a:stretch>
        </p:blipFill>
        <p:spPr>
          <a:xfrm>
            <a:off x="71406" y="2043578"/>
            <a:ext cx="4800000" cy="3600000"/>
          </a:xfrm>
          <a:prstGeom prst="rect">
            <a:avLst/>
          </a:prstGeom>
        </p:spPr>
      </p:pic>
      <p:pic>
        <p:nvPicPr>
          <p:cNvPr id="7" name="111101-lowerCT-01-3D.wmv">
            <a:hlinkClick r:id="" action="ppaction://media"/>
          </p:cNvPr>
          <p:cNvPicPr>
            <a:picLocks noRot="1" noChangeAspect="1"/>
          </p:cNvPicPr>
          <p:nvPr>
            <a:videoFile r:link="rId2"/>
          </p:nvPr>
        </p:nvPicPr>
        <p:blipFill>
          <a:blip r:embed="rId6" cstate="email"/>
          <a:stretch>
            <a:fillRect/>
          </a:stretch>
        </p:blipFill>
        <p:spPr>
          <a:xfrm>
            <a:off x="5232594" y="1071546"/>
            <a:ext cx="3840000" cy="2880000"/>
          </a:xfrm>
          <a:prstGeom prst="rect">
            <a:avLst/>
          </a:prstGeom>
        </p:spPr>
      </p:pic>
      <p:pic>
        <p:nvPicPr>
          <p:cNvPr id="8" name="111101-lowerCT-02-MIP.wmv">
            <a:hlinkClick r:id="" action="ppaction://media"/>
          </p:cNvPr>
          <p:cNvPicPr>
            <a:picLocks noRot="1" noChangeAspect="1"/>
          </p:cNvPicPr>
          <p:nvPr>
            <a:videoFile r:link="rId3"/>
          </p:nvPr>
        </p:nvPicPr>
        <p:blipFill>
          <a:blip r:embed="rId7" cstate="email"/>
          <a:stretch>
            <a:fillRect/>
          </a:stretch>
        </p:blipFill>
        <p:spPr>
          <a:xfrm>
            <a:off x="5214942" y="3978024"/>
            <a:ext cx="3840000" cy="2880000"/>
          </a:xfrm>
          <a:prstGeom prst="rect">
            <a:avLst/>
          </a:prstGeom>
        </p:spPr>
      </p:pic>
      <p:sp>
        <p:nvSpPr>
          <p:cNvPr id="9" name="직사각형 8"/>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10" name="바닥글 개체 틀 9"/>
          <p:cNvSpPr>
            <a:spLocks noGrp="1"/>
          </p:cNvSpPr>
          <p:nvPr>
            <p:ph type="ftr" sz="quarter" idx="11"/>
          </p:nvPr>
        </p:nvSpPr>
        <p:spPr>
          <a:xfrm>
            <a:off x="251520" y="6356350"/>
            <a:ext cx="2895600" cy="365125"/>
          </a:xfrm>
        </p:spPr>
        <p:txBody>
          <a:bodyPr/>
          <a:lstStyle/>
          <a:p>
            <a:r>
              <a:rPr lang="en-US" altLang="ko-KR" dirty="0" smtClean="0"/>
              <a:t>2012</a:t>
            </a:r>
            <a:r>
              <a:rPr lang="ko-KR" altLang="en-US" dirty="0" smtClean="0"/>
              <a:t>년 제 </a:t>
            </a:r>
            <a:r>
              <a:rPr lang="en-US" altLang="ko-KR" dirty="0" smtClean="0"/>
              <a:t>5</a:t>
            </a:r>
            <a:r>
              <a:rPr lang="ko-KR" altLang="en-US" dirty="0" smtClean="0"/>
              <a:t>차 전공의 학술세미나</a:t>
            </a:r>
            <a:endParaRPr lang="ko-KR"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1" presetClass="mediacall" presetSubtype="0" fill="hold" nodeType="withEffect">
                                  <p:stCondLst>
                                    <p:cond delay="0"/>
                                  </p:stCondLst>
                                  <p:childTnLst>
                                    <p:cmd type="call" cmd="playFrom(0.0)">
                                      <p:cBhvr>
                                        <p:cTn id="8" dur="1" fill="hold"/>
                                        <p:tgtEl>
                                          <p:spTgt spid="7"/>
                                        </p:tgtEl>
                                      </p:cBhvr>
                                    </p:cmd>
                                  </p:childTnLst>
                                </p:cTn>
                              </p:par>
                              <p:par>
                                <p:cTn id="9" presetID="1" presetClass="mediacall" presetSubtype="0" fill="hold" nodeType="withEffect">
                                  <p:stCondLst>
                                    <p:cond delay="0"/>
                                  </p:stCondLst>
                                  <p:childTnLst>
                                    <p:cmd type="call" cmd="playFrom(0.0)">
                                      <p:cBhvr>
                                        <p:cTn id="10"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repeatCount="indefinite" fill="hold" display="0">
                  <p:stCondLst>
                    <p:cond delay="indefinite"/>
                  </p:stCondLst>
                  <p:endCondLst>
                    <p:cond evt="onPrev" delay="0">
                      <p:tgtEl>
                        <p:sldTgt/>
                      </p:tgtEl>
                    </p:cond>
                  </p:end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p:cTn id="17" repeatCount="indefinite" fill="hold" display="0">
                  <p:stCondLst>
                    <p:cond delay="indefinite"/>
                  </p:stCondLst>
                  <p:endCondLst>
                    <p:cond evt="onPrev" delay="0">
                      <p:tgtEl>
                        <p:sldTgt/>
                      </p:tgtEl>
                    </p:cond>
                  </p:end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video>
              <p:cMediaNode>
                <p:cTn id="23" repeatCount="indefinite" fill="hold" display="0">
                  <p:stCondLst>
                    <p:cond delay="indefinite"/>
                  </p:stCondLst>
                  <p:endCondLst>
                    <p:cond evt="onPrev" delay="0">
                      <p:tgtEl>
                        <p:sldTgt/>
                      </p:tgtEl>
                    </p:cond>
                  </p:endCondLst>
                </p:cTn>
                <p:tgtEl>
                  <p:spTgt spid="8"/>
                </p:tgtEl>
              </p:cMediaNode>
            </p:video>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CFA: </a:t>
            </a:r>
            <a:r>
              <a:rPr lang="en-US" altLang="ko-KR" dirty="0" err="1" smtClean="0"/>
              <a:t>Atheroma</a:t>
            </a:r>
            <a:endParaRPr lang="ko-KR" altLang="en-US" dirty="0"/>
          </a:p>
        </p:txBody>
      </p:sp>
      <p:pic>
        <p:nvPicPr>
          <p:cNvPr id="5122" name="Picture 2" descr="D:\111025-My Documents\ing-110525-학부\110810-KBSMC-OPD\110810-2011-KBSMC-OpEndo\ing-KBSMC-arterial-Endo\110806-angio-data\120210-05-82428738-신영규(ASO-IR failed-thrombus-LtCFAangioplasty-ORpic)\necessary-ORpic\IMG_4500.JPG"/>
          <p:cNvPicPr>
            <a:picLocks noGrp="1" noChangeAspect="1" noChangeArrowheads="1"/>
          </p:cNvPicPr>
          <p:nvPr>
            <p:ph idx="1"/>
          </p:nvPr>
        </p:nvPicPr>
        <p:blipFill>
          <a:blip r:embed="rId2" cstate="email"/>
          <a:srcRect/>
          <a:stretch>
            <a:fillRect/>
          </a:stretch>
        </p:blipFill>
        <p:spPr bwMode="auto">
          <a:xfrm>
            <a:off x="1177527" y="1600200"/>
            <a:ext cx="6788945" cy="4525963"/>
          </a:xfrm>
          <a:prstGeom prst="rect">
            <a:avLst/>
          </a:prstGeom>
          <a:noFill/>
        </p:spPr>
      </p:pic>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DFA &amp; CFA: Angioplasty</a:t>
            </a:r>
            <a:endParaRPr lang="ko-KR" altLang="en-US" dirty="0"/>
          </a:p>
        </p:txBody>
      </p:sp>
      <p:pic>
        <p:nvPicPr>
          <p:cNvPr id="9218" name="Picture 2"/>
          <p:cNvPicPr>
            <a:picLocks noGrp="1" noChangeAspect="1" noChangeArrowheads="1"/>
          </p:cNvPicPr>
          <p:nvPr>
            <p:ph idx="1"/>
          </p:nvPr>
        </p:nvPicPr>
        <p:blipFill>
          <a:blip r:embed="rId2" cstate="email"/>
          <a:srcRect/>
          <a:stretch>
            <a:fillRect/>
          </a:stretch>
        </p:blipFill>
        <p:spPr bwMode="auto">
          <a:xfrm>
            <a:off x="1177527" y="1600200"/>
            <a:ext cx="6788945" cy="4525963"/>
          </a:xfrm>
          <a:prstGeom prst="rect">
            <a:avLst/>
          </a:prstGeom>
          <a:noFill/>
          <a:ln w="9525">
            <a:noFill/>
            <a:miter lim="800000"/>
            <a:headEnd/>
            <a:tailEnd/>
          </a:ln>
          <a:effectLst/>
        </p:spPr>
      </p:pic>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DFA &amp; CFA: Angioplasty</a:t>
            </a:r>
            <a:endParaRPr lang="ko-KR" altLang="en-US" dirty="0"/>
          </a:p>
        </p:txBody>
      </p:sp>
      <p:pic>
        <p:nvPicPr>
          <p:cNvPr id="10242" name="Picture 2"/>
          <p:cNvPicPr>
            <a:picLocks noGrp="1" noChangeAspect="1" noChangeArrowheads="1"/>
          </p:cNvPicPr>
          <p:nvPr>
            <p:ph idx="1"/>
          </p:nvPr>
        </p:nvPicPr>
        <p:blipFill>
          <a:blip r:embed="rId2" cstate="email"/>
          <a:srcRect/>
          <a:stretch>
            <a:fillRect/>
          </a:stretch>
        </p:blipFill>
        <p:spPr bwMode="auto">
          <a:xfrm>
            <a:off x="1177527" y="1600200"/>
            <a:ext cx="6788945" cy="4525963"/>
          </a:xfrm>
          <a:prstGeom prst="rect">
            <a:avLst/>
          </a:prstGeom>
          <a:noFill/>
          <a:ln w="9525">
            <a:noFill/>
            <a:miter lim="800000"/>
            <a:headEnd/>
            <a:tailEnd/>
          </a:ln>
          <a:effectLst/>
        </p:spPr>
      </p:pic>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III. Consideration</a:t>
            </a:r>
            <a:endParaRPr lang="ko-KR" altLang="en-US" dirty="0"/>
          </a:p>
        </p:txBody>
      </p:sp>
      <p:sp>
        <p:nvSpPr>
          <p:cNvPr id="3" name="내용 개체 틀 2"/>
          <p:cNvSpPr>
            <a:spLocks noGrp="1"/>
          </p:cNvSpPr>
          <p:nvPr>
            <p:ph idx="1"/>
          </p:nvPr>
        </p:nvSpPr>
        <p:spPr/>
        <p:txBody>
          <a:bodyPr/>
          <a:lstStyle/>
          <a:p>
            <a:endParaRPr lang="ko-KR" altLang="en-US"/>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r>
              <a:rPr lang="en-US" altLang="ko-KR" sz="4800" b="1" dirty="0" smtClean="0"/>
              <a:t>Why We Should  Learn Endovascular Treatment?</a:t>
            </a:r>
            <a:endParaRPr lang="ko-KR" altLang="en-US" sz="4800" b="1" dirty="0"/>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Cause</a:t>
            </a:r>
            <a:endParaRPr lang="ko-KR" altLang="en-US" dirty="0"/>
          </a:p>
        </p:txBody>
      </p:sp>
      <p:sp>
        <p:nvSpPr>
          <p:cNvPr id="3" name="내용 개체 틀 2"/>
          <p:cNvSpPr>
            <a:spLocks noGrp="1"/>
          </p:cNvSpPr>
          <p:nvPr>
            <p:ph idx="1"/>
          </p:nvPr>
        </p:nvSpPr>
        <p:spPr/>
        <p:txBody>
          <a:bodyPr/>
          <a:lstStyle/>
          <a:p>
            <a:r>
              <a:rPr lang="en-US" altLang="ko-KR" dirty="0" smtClean="0"/>
              <a:t>Acute arterial embolism</a:t>
            </a:r>
          </a:p>
          <a:p>
            <a:r>
              <a:rPr lang="en-US" altLang="ko-KR" dirty="0" smtClean="0"/>
              <a:t>Acute arterial thrombosis</a:t>
            </a:r>
          </a:p>
          <a:p>
            <a:r>
              <a:rPr lang="en-US" altLang="ko-KR" dirty="0" smtClean="0"/>
              <a:t>Graft occlusion)</a:t>
            </a:r>
          </a:p>
          <a:p>
            <a:r>
              <a:rPr lang="en-US" altLang="ko-KR" dirty="0" smtClean="0"/>
              <a:t>Thrombotic occlusion of peripheral arterial aneurysm</a:t>
            </a:r>
          </a:p>
          <a:p>
            <a:endParaRPr lang="ko-KR" altLang="en-US" dirty="0"/>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smtClean="0"/>
              <a:t>Cardiovascular Surgeon with Balance</a:t>
            </a:r>
            <a:endParaRPr lang="ko-KR" altLang="en-US" dirty="0"/>
          </a:p>
        </p:txBody>
      </p:sp>
      <p:pic>
        <p:nvPicPr>
          <p:cNvPr id="4" name="내용 개체 틀 3" descr="balance_fritsal.jpg"/>
          <p:cNvPicPr>
            <a:picLocks noGrp="1" noChangeAspect="1"/>
          </p:cNvPicPr>
          <p:nvPr>
            <p:ph idx="1"/>
          </p:nvPr>
        </p:nvPicPr>
        <p:blipFill>
          <a:blip r:embed="rId2" cstate="email"/>
          <a:stretch>
            <a:fillRect/>
          </a:stretch>
        </p:blipFill>
        <p:spPr>
          <a:xfrm>
            <a:off x="2643174" y="1785926"/>
            <a:ext cx="4000528" cy="4662620"/>
          </a:xfrm>
        </p:spPr>
      </p:pic>
      <p:sp>
        <p:nvSpPr>
          <p:cNvPr id="5" name="내용 개체 틀 2"/>
          <p:cNvSpPr txBox="1">
            <a:spLocks/>
          </p:cNvSpPr>
          <p:nvPr/>
        </p:nvSpPr>
        <p:spPr>
          <a:xfrm>
            <a:off x="1857356" y="5357826"/>
            <a:ext cx="2471726" cy="614354"/>
          </a:xfrm>
          <a:prstGeom prst="rect">
            <a:avLst/>
          </a:prstGeom>
          <a:solidFill>
            <a:srgbClr val="FFFF00">
              <a:alpha val="42000"/>
            </a:srgbClr>
          </a:solidFill>
        </p:spPr>
        <p:txBody>
          <a:bodyPr vert="horz" lIns="91440" tIns="45720" rIns="91440" bIns="45720" rtlCol="0">
            <a:normAutofit/>
          </a:bodyPr>
          <a:lstStyle/>
          <a:p>
            <a:pPr marL="342900" marR="0" lvl="0" indent="-342900" algn="ctr" defTabSz="914400" rtl="0" eaLnBrk="1" fontAlgn="auto" latinLnBrk="1" hangingPunct="1">
              <a:lnSpc>
                <a:spcPct val="100000"/>
              </a:lnSpc>
              <a:spcBef>
                <a:spcPct val="20000"/>
              </a:spcBef>
              <a:spcAft>
                <a:spcPts val="0"/>
              </a:spcAft>
              <a:buClrTx/>
              <a:buSzTx/>
              <a:tabLst/>
              <a:defRPr/>
            </a:pPr>
            <a:r>
              <a:rPr kumimoji="0" lang="en-US" altLang="ko-KR" sz="3200" b="0" i="0" u="none" strike="noStrike" kern="1200" cap="none" spc="0" normalizeH="0" baseline="0" noProof="0" dirty="0" smtClean="0">
                <a:ln>
                  <a:noFill/>
                </a:ln>
                <a:solidFill>
                  <a:schemeClr val="tx1"/>
                </a:solidFill>
                <a:effectLst/>
                <a:uLnTx/>
                <a:uFillTx/>
                <a:latin typeface="+mn-lt"/>
                <a:ea typeface="+mn-ea"/>
                <a:cs typeface="+mn-cs"/>
              </a:rPr>
              <a:t>Endovascular</a:t>
            </a:r>
            <a:endParaRPr kumimoji="0" lang="ko-KR" alt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내용 개체 틀 2"/>
          <p:cNvSpPr txBox="1">
            <a:spLocks/>
          </p:cNvSpPr>
          <p:nvPr/>
        </p:nvSpPr>
        <p:spPr>
          <a:xfrm>
            <a:off x="5072066" y="3929066"/>
            <a:ext cx="2471726" cy="614354"/>
          </a:xfrm>
          <a:prstGeom prst="rect">
            <a:avLst/>
          </a:prstGeom>
          <a:solidFill>
            <a:srgbClr val="FFFF00">
              <a:alpha val="42000"/>
            </a:srgbClr>
          </a:solidFill>
        </p:spPr>
        <p:txBody>
          <a:bodyPr vert="horz" lIns="91440" tIns="45720" rIns="91440" bIns="45720" rtlCol="0">
            <a:normAutofit/>
          </a:bodyPr>
          <a:lstStyle/>
          <a:p>
            <a:pPr marL="342900" marR="0" lvl="0" indent="-342900" algn="ctr" defTabSz="914400" rtl="0" eaLnBrk="1" fontAlgn="auto" latinLnBrk="1" hangingPunct="1">
              <a:lnSpc>
                <a:spcPct val="100000"/>
              </a:lnSpc>
              <a:spcBef>
                <a:spcPct val="20000"/>
              </a:spcBef>
              <a:spcAft>
                <a:spcPts val="0"/>
              </a:spcAft>
              <a:buClrTx/>
              <a:buSzTx/>
              <a:tabLst/>
              <a:defRPr/>
            </a:pPr>
            <a:r>
              <a:rPr kumimoji="0" lang="en-US" altLang="ko-KR" sz="3200" b="0" i="0" u="none" strike="noStrike" kern="1200" cap="none" spc="0" normalizeH="0" baseline="0" noProof="0" dirty="0" smtClean="0">
                <a:ln>
                  <a:noFill/>
                </a:ln>
                <a:solidFill>
                  <a:schemeClr val="tx1"/>
                </a:solidFill>
                <a:effectLst/>
                <a:uLnTx/>
                <a:uFillTx/>
                <a:latin typeface="+mn-lt"/>
                <a:ea typeface="+mn-ea"/>
                <a:cs typeface="+mn-cs"/>
              </a:rPr>
              <a:t>Surgery</a:t>
            </a:r>
            <a:endParaRPr kumimoji="0" lang="ko-KR" alt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직사각형 6"/>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8" name="바닥글 개체 틀 7"/>
          <p:cNvSpPr>
            <a:spLocks noGrp="1"/>
          </p:cNvSpPr>
          <p:nvPr>
            <p:ph type="ftr" sz="quarter" idx="11"/>
          </p:nvPr>
        </p:nvSpPr>
        <p:spPr>
          <a:xfrm>
            <a:off x="3124200" y="6448251"/>
            <a:ext cx="2895600" cy="365125"/>
          </a:xfrm>
        </p:spPr>
        <p:txBody>
          <a:bodyPr/>
          <a:lstStyle/>
          <a:p>
            <a:r>
              <a:rPr lang="en-US" altLang="ko-KR" dirty="0" smtClean="0"/>
              <a:t>2012</a:t>
            </a:r>
            <a:r>
              <a:rPr lang="ko-KR" altLang="en-US" dirty="0" smtClean="0"/>
              <a:t>년 제 </a:t>
            </a:r>
            <a:r>
              <a:rPr lang="en-US" altLang="ko-KR" dirty="0" smtClean="0"/>
              <a:t>5</a:t>
            </a:r>
            <a:r>
              <a:rPr lang="ko-KR" altLang="en-US" dirty="0" smtClean="0"/>
              <a:t>차 전공의 학술세미나</a:t>
            </a:r>
            <a:endParaRPr lang="ko-KR" altLang="en-US" dirty="0"/>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idx="4294967295"/>
          </p:nvPr>
        </p:nvSpPr>
        <p:spPr>
          <a:xfrm>
            <a:off x="990600" y="304800"/>
            <a:ext cx="8153400" cy="1431925"/>
          </a:xfrm>
        </p:spPr>
        <p:txBody>
          <a:bodyPr>
            <a:normAutofit/>
          </a:bodyPr>
          <a:lstStyle/>
          <a:p>
            <a:pPr eaLnBrk="1" hangingPunct="1"/>
            <a:r>
              <a:rPr lang="en-US" altLang="ko-KR" sz="3600" b="1" dirty="0" smtClean="0"/>
              <a:t>Endo Vs Surgery POAD Volume (1997-2004) in the US</a:t>
            </a:r>
          </a:p>
        </p:txBody>
      </p:sp>
      <p:graphicFrame>
        <p:nvGraphicFramePr>
          <p:cNvPr id="1026" name="Object 4"/>
          <p:cNvGraphicFramePr>
            <a:graphicFrameLocks noGrp="1" noChangeAspect="1"/>
          </p:cNvGraphicFramePr>
          <p:nvPr>
            <p:ph idx="4294967295"/>
          </p:nvPr>
        </p:nvGraphicFramePr>
        <p:xfrm>
          <a:off x="0" y="1600200"/>
          <a:ext cx="8534400" cy="4800600"/>
        </p:xfrm>
        <a:graphic>
          <a:graphicData uri="http://schemas.openxmlformats.org/presentationml/2006/ole">
            <p:oleObj spid="_x0000_s73730" name="차트" r:id="rId4" imgW="7877145" imgH="4067089" progId="MSGraph.Chart.8">
              <p:embed followColorScheme="full"/>
            </p:oleObj>
          </a:graphicData>
        </a:graphic>
      </p:graphicFrame>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ransition advTm="156"/>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5362" name="제목 1"/>
          <p:cNvSpPr>
            <a:spLocks noGrp="1"/>
          </p:cNvSpPr>
          <p:nvPr>
            <p:ph type="title"/>
          </p:nvPr>
        </p:nvSpPr>
        <p:spPr/>
        <p:txBody>
          <a:bodyPr/>
          <a:lstStyle/>
          <a:p>
            <a:endParaRPr lang="ko-KR" altLang="en-US" dirty="0" smtClean="0"/>
          </a:p>
        </p:txBody>
      </p:sp>
      <p:sp>
        <p:nvSpPr>
          <p:cNvPr id="15363" name="내용 개체 틀 2"/>
          <p:cNvSpPr>
            <a:spLocks noGrp="1"/>
          </p:cNvSpPr>
          <p:nvPr>
            <p:ph idx="1"/>
          </p:nvPr>
        </p:nvSpPr>
        <p:spPr/>
        <p:txBody>
          <a:bodyPr/>
          <a:lstStyle/>
          <a:p>
            <a:r>
              <a:rPr lang="en-US" altLang="ko-KR" sz="4800" b="1" dirty="0" smtClean="0"/>
              <a:t>New Devices &amp; </a:t>
            </a:r>
            <a:r>
              <a:rPr lang="en-US" altLang="ko-KR" sz="4400" b="1" dirty="0" smtClean="0"/>
              <a:t>New Concepts</a:t>
            </a:r>
          </a:p>
          <a:p>
            <a:r>
              <a:rPr lang="en-US" altLang="ko-KR" sz="4800" b="1" dirty="0" err="1" smtClean="0"/>
              <a:t>Nano</a:t>
            </a:r>
            <a:r>
              <a:rPr lang="en-US" altLang="ko-KR" sz="4800" b="1" dirty="0" smtClean="0"/>
              <a:t> Technologies</a:t>
            </a:r>
            <a:endParaRPr lang="ko-KR" altLang="en-US" sz="4800" b="1" dirty="0" smtClean="0"/>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71438" y="1052513"/>
            <a:ext cx="9072562" cy="560387"/>
          </a:xfrm>
          <a:prstGeom prst="rect">
            <a:avLst/>
          </a:prstGeom>
          <a:noFill/>
          <a:ln w="9525">
            <a:noFill/>
            <a:miter lim="800000"/>
            <a:headEnd/>
            <a:tailEnd/>
          </a:ln>
        </p:spPr>
        <p:txBody>
          <a:bodyPr/>
          <a:lstStyle/>
          <a:p>
            <a:pPr marL="514350" indent="-514350" eaLnBrk="0" hangingPunct="0">
              <a:spcBef>
                <a:spcPct val="20000"/>
              </a:spcBef>
            </a:pPr>
            <a:endParaRPr kumimoji="0" lang="en-US" altLang="ko-KR" sz="2800">
              <a:solidFill>
                <a:srgbClr val="FF0000"/>
              </a:solidFill>
              <a:latin typeface="Arial Black" pitchFamily="34" charset="0"/>
              <a:ea typeface="맑은 고딕" pitchFamily="50" charset="-127"/>
            </a:endParaRPr>
          </a:p>
        </p:txBody>
      </p:sp>
      <p:sp>
        <p:nvSpPr>
          <p:cNvPr id="16387" name="Text Box 4"/>
          <p:cNvSpPr txBox="1">
            <a:spLocks noChangeArrowheads="1"/>
          </p:cNvSpPr>
          <p:nvPr/>
        </p:nvSpPr>
        <p:spPr bwMode="auto">
          <a:xfrm>
            <a:off x="3429000" y="6072188"/>
            <a:ext cx="5715000" cy="738187"/>
          </a:xfrm>
          <a:prstGeom prst="rect">
            <a:avLst/>
          </a:prstGeom>
          <a:solidFill>
            <a:srgbClr val="CCFFCC"/>
          </a:solidFill>
          <a:ln w="9525">
            <a:noFill/>
            <a:miter lim="800000"/>
            <a:headEnd/>
            <a:tailEnd/>
          </a:ln>
        </p:spPr>
        <p:txBody>
          <a:bodyPr>
            <a:spAutoFit/>
          </a:bodyPr>
          <a:lstStyle/>
          <a:p>
            <a:pPr algn="r"/>
            <a:r>
              <a:rPr kumimoji="0" lang="en-US" altLang="ko-KR" sz="1400" b="1" i="1">
                <a:solidFill>
                  <a:srgbClr val="7030A0"/>
                </a:solidFill>
                <a:latin typeface="Times New Roman" pitchFamily="18" charset="0"/>
                <a:ea typeface="맑은 고딕" pitchFamily="50" charset="-127"/>
              </a:rPr>
              <a:t>JOHN W. KARANIAN, PHD; NADINE ABI-JAOUDEH, MD; T</a:t>
            </a:r>
            <a:r>
              <a:rPr kumimoji="0" lang="en-US" altLang="ko-KR" sz="1400" i="1">
                <a:solidFill>
                  <a:srgbClr val="7030A0"/>
                </a:solidFill>
                <a:latin typeface="Times New Roman" pitchFamily="18" charset="0"/>
                <a:ea typeface="맑은 고딕" pitchFamily="50" charset="-127"/>
              </a:rPr>
              <a:t>ranslational Technologies in EVAR:Multimodality  Interventions. Endovascular toady 2009;March:15-18 </a:t>
            </a:r>
          </a:p>
        </p:txBody>
      </p:sp>
      <p:sp>
        <p:nvSpPr>
          <p:cNvPr id="16388" name="Rectangle 3"/>
          <p:cNvSpPr>
            <a:spLocks noChangeArrowheads="1"/>
          </p:cNvSpPr>
          <p:nvPr/>
        </p:nvSpPr>
        <p:spPr bwMode="auto">
          <a:xfrm>
            <a:off x="0" y="142875"/>
            <a:ext cx="9001125" cy="1071563"/>
          </a:xfrm>
          <a:prstGeom prst="rect">
            <a:avLst/>
          </a:prstGeom>
          <a:noFill/>
          <a:ln w="9525">
            <a:noFill/>
            <a:miter lim="800000"/>
            <a:headEnd/>
            <a:tailEnd/>
          </a:ln>
        </p:spPr>
        <p:txBody>
          <a:bodyPr anchor="ctr"/>
          <a:lstStyle/>
          <a:p>
            <a:pPr algn="ctr"/>
            <a:r>
              <a:rPr kumimoji="0" lang="en-US" altLang="ko-KR" sz="3600" b="1" dirty="0">
                <a:latin typeface="Times New Roman" pitchFamily="18" charset="0"/>
                <a:ea typeface="맑은 고딕" pitchFamily="50" charset="-127"/>
              </a:rPr>
              <a:t>Translational Technologies in </a:t>
            </a:r>
            <a:r>
              <a:rPr kumimoji="0" lang="en-US" altLang="ko-KR" sz="3600" b="1" dirty="0" err="1">
                <a:latin typeface="Times New Roman" pitchFamily="18" charset="0"/>
                <a:ea typeface="맑은 고딕" pitchFamily="50" charset="-127"/>
              </a:rPr>
              <a:t>EVAR:</a:t>
            </a:r>
            <a:r>
              <a:rPr kumimoji="0" lang="en-US" altLang="ko-KR" sz="3600" b="1" dirty="0" err="1">
                <a:solidFill>
                  <a:srgbClr val="FF0000"/>
                </a:solidFill>
                <a:latin typeface="Times New Roman" pitchFamily="18" charset="0"/>
                <a:ea typeface="맑은 고딕" pitchFamily="50" charset="-127"/>
              </a:rPr>
              <a:t>Multimodality</a:t>
            </a:r>
            <a:endParaRPr kumimoji="0" lang="en-US" altLang="ko-KR" sz="3600" b="1" dirty="0">
              <a:solidFill>
                <a:srgbClr val="FF0000"/>
              </a:solidFill>
              <a:latin typeface="Times New Roman" pitchFamily="18" charset="0"/>
              <a:ea typeface="맑은 고딕" pitchFamily="50" charset="-127"/>
            </a:endParaRPr>
          </a:p>
        </p:txBody>
      </p:sp>
      <p:pic>
        <p:nvPicPr>
          <p:cNvPr id="16389" name="Picture 2"/>
          <p:cNvPicPr>
            <a:picLocks noChangeAspect="1" noChangeArrowheads="1"/>
          </p:cNvPicPr>
          <p:nvPr/>
        </p:nvPicPr>
        <p:blipFill>
          <a:blip r:embed="rId2" cstate="email"/>
          <a:srcRect/>
          <a:stretch>
            <a:fillRect/>
          </a:stretch>
        </p:blipFill>
        <p:spPr bwMode="auto">
          <a:xfrm>
            <a:off x="285750" y="1214438"/>
            <a:ext cx="4518025" cy="4572000"/>
          </a:xfrm>
          <a:prstGeom prst="rect">
            <a:avLst/>
          </a:prstGeom>
          <a:noFill/>
          <a:ln w="9525">
            <a:noFill/>
            <a:miter lim="800000"/>
            <a:headEnd/>
            <a:tailEnd/>
          </a:ln>
        </p:spPr>
      </p:pic>
      <p:pic>
        <p:nvPicPr>
          <p:cNvPr id="16390" name="Picture 3"/>
          <p:cNvPicPr>
            <a:picLocks noChangeAspect="1" noChangeArrowheads="1"/>
          </p:cNvPicPr>
          <p:nvPr/>
        </p:nvPicPr>
        <p:blipFill>
          <a:blip r:embed="rId3" cstate="email"/>
          <a:srcRect/>
          <a:stretch>
            <a:fillRect/>
          </a:stretch>
        </p:blipFill>
        <p:spPr bwMode="auto">
          <a:xfrm>
            <a:off x="4929188" y="1285875"/>
            <a:ext cx="3741737" cy="4610100"/>
          </a:xfrm>
          <a:prstGeom prst="rect">
            <a:avLst/>
          </a:prstGeom>
          <a:noFill/>
          <a:ln w="9525">
            <a:noFill/>
            <a:miter lim="800000"/>
            <a:headEnd/>
            <a:tailEnd/>
          </a:ln>
        </p:spPr>
      </p:pic>
      <p:sp>
        <p:nvSpPr>
          <p:cNvPr id="7" name="직사각형 6"/>
          <p:cNvSpPr/>
          <p:nvPr/>
        </p:nvSpPr>
        <p:spPr>
          <a:xfrm>
            <a:off x="323528" y="4653136"/>
            <a:ext cx="2160240"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p:cNvSpPr/>
          <p:nvPr/>
        </p:nvSpPr>
        <p:spPr>
          <a:xfrm>
            <a:off x="2555776" y="4653136"/>
            <a:ext cx="1728192"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323528" y="4869160"/>
            <a:ext cx="2664296"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11" name="바닥글 개체 틀 10"/>
          <p:cNvSpPr>
            <a:spLocks noGrp="1"/>
          </p:cNvSpPr>
          <p:nvPr>
            <p:ph type="ftr" sz="quarter" idx="11"/>
          </p:nvPr>
        </p:nvSpPr>
        <p:spPr>
          <a:xfrm>
            <a:off x="251520" y="6356350"/>
            <a:ext cx="2895600" cy="365125"/>
          </a:xfrm>
        </p:spPr>
        <p:txBody>
          <a:bodyPr/>
          <a:lstStyle/>
          <a:p>
            <a:r>
              <a:rPr lang="en-US" altLang="ko-KR" dirty="0" smtClean="0"/>
              <a:t>2012</a:t>
            </a:r>
            <a:r>
              <a:rPr lang="ko-KR" altLang="en-US" dirty="0" smtClean="0"/>
              <a:t>년 제 </a:t>
            </a:r>
            <a:r>
              <a:rPr lang="en-US" altLang="ko-KR" dirty="0" smtClean="0"/>
              <a:t>5</a:t>
            </a:r>
            <a:r>
              <a:rPr lang="ko-KR" altLang="en-US" dirty="0" smtClean="0"/>
              <a:t>차 전공의 학술세미나</a:t>
            </a:r>
            <a:endParaRPr lang="ko-KR" altLang="en-US" dirty="0"/>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71438" y="1052513"/>
            <a:ext cx="9072562" cy="560387"/>
          </a:xfrm>
          <a:prstGeom prst="rect">
            <a:avLst/>
          </a:prstGeom>
          <a:noFill/>
          <a:ln w="9525">
            <a:noFill/>
            <a:miter lim="800000"/>
            <a:headEnd/>
            <a:tailEnd/>
          </a:ln>
        </p:spPr>
        <p:txBody>
          <a:bodyPr/>
          <a:lstStyle/>
          <a:p>
            <a:pPr marL="514350" indent="-514350" eaLnBrk="0" hangingPunct="0">
              <a:spcBef>
                <a:spcPct val="20000"/>
              </a:spcBef>
            </a:pPr>
            <a:endParaRPr kumimoji="0" lang="en-US" altLang="ko-KR" sz="2800">
              <a:solidFill>
                <a:srgbClr val="FF0000"/>
              </a:solidFill>
              <a:latin typeface="Arial Black" pitchFamily="34" charset="0"/>
              <a:ea typeface="맑은 고딕" pitchFamily="50" charset="-127"/>
            </a:endParaRPr>
          </a:p>
        </p:txBody>
      </p:sp>
      <p:sp>
        <p:nvSpPr>
          <p:cNvPr id="20483" name="Text Box 4"/>
          <p:cNvSpPr txBox="1">
            <a:spLocks noChangeArrowheads="1"/>
          </p:cNvSpPr>
          <p:nvPr/>
        </p:nvSpPr>
        <p:spPr bwMode="auto">
          <a:xfrm>
            <a:off x="3429000" y="6072188"/>
            <a:ext cx="5715000" cy="738187"/>
          </a:xfrm>
          <a:prstGeom prst="rect">
            <a:avLst/>
          </a:prstGeom>
          <a:solidFill>
            <a:srgbClr val="CCFFCC"/>
          </a:solidFill>
          <a:ln w="9525">
            <a:noFill/>
            <a:miter lim="800000"/>
            <a:headEnd/>
            <a:tailEnd/>
          </a:ln>
        </p:spPr>
        <p:txBody>
          <a:bodyPr>
            <a:spAutoFit/>
          </a:bodyPr>
          <a:lstStyle/>
          <a:p>
            <a:pPr algn="r"/>
            <a:r>
              <a:rPr kumimoji="0" lang="en-US" altLang="ko-KR" sz="1400" b="1">
                <a:latin typeface="Times New Roman" pitchFamily="18" charset="0"/>
                <a:ea typeface="맑은 고딕" pitchFamily="50" charset="-127"/>
              </a:rPr>
              <a:t>REBECCA TAYLOR, MS; JAMES J. NORMAN, PHD; CHELSEY SIMMONS, BS </a:t>
            </a:r>
            <a:r>
              <a:rPr kumimoji="0" lang="en-US" altLang="ko-KR" sz="1400">
                <a:latin typeface="Times New Roman" pitchFamily="18" charset="0"/>
                <a:ea typeface="맑은 고딕" pitchFamily="50" charset="-127"/>
              </a:rPr>
              <a:t>Nano and the Future of Endovascular Medicine </a:t>
            </a:r>
            <a:r>
              <a:rPr kumimoji="0" lang="en-US" altLang="ko-KR" sz="1400" i="1">
                <a:solidFill>
                  <a:srgbClr val="7030A0"/>
                </a:solidFill>
                <a:latin typeface="Times New Roman" pitchFamily="18" charset="0"/>
                <a:ea typeface="맑은 고딕" pitchFamily="50" charset="-127"/>
              </a:rPr>
              <a:t>Endovascular toady 2009;March:27-</a:t>
            </a:r>
          </a:p>
        </p:txBody>
      </p:sp>
      <p:sp>
        <p:nvSpPr>
          <p:cNvPr id="20484" name="Rectangle 3"/>
          <p:cNvSpPr>
            <a:spLocks noChangeArrowheads="1"/>
          </p:cNvSpPr>
          <p:nvPr/>
        </p:nvSpPr>
        <p:spPr bwMode="auto">
          <a:xfrm>
            <a:off x="0" y="142875"/>
            <a:ext cx="9001125" cy="1071563"/>
          </a:xfrm>
          <a:prstGeom prst="rect">
            <a:avLst/>
          </a:prstGeom>
          <a:noFill/>
          <a:ln w="9525">
            <a:noFill/>
            <a:miter lim="800000"/>
            <a:headEnd/>
            <a:tailEnd/>
          </a:ln>
        </p:spPr>
        <p:txBody>
          <a:bodyPr anchor="ctr"/>
          <a:lstStyle/>
          <a:p>
            <a:pPr algn="ctr"/>
            <a:r>
              <a:rPr kumimoji="0" lang="en-US" altLang="ko-KR" sz="3600" b="1">
                <a:latin typeface="Times New Roman" pitchFamily="18" charset="0"/>
                <a:ea typeface="맑은 고딕" pitchFamily="50" charset="-127"/>
              </a:rPr>
              <a:t>Nano and the Future of Endovascular Medicine</a:t>
            </a:r>
          </a:p>
        </p:txBody>
      </p:sp>
      <p:pic>
        <p:nvPicPr>
          <p:cNvPr id="20485" name="Picture 2"/>
          <p:cNvPicPr>
            <a:picLocks noChangeAspect="1" noChangeArrowheads="1"/>
          </p:cNvPicPr>
          <p:nvPr/>
        </p:nvPicPr>
        <p:blipFill>
          <a:blip r:embed="rId2" cstate="email"/>
          <a:srcRect/>
          <a:stretch>
            <a:fillRect/>
          </a:stretch>
        </p:blipFill>
        <p:spPr bwMode="auto">
          <a:xfrm>
            <a:off x="0" y="1400175"/>
            <a:ext cx="8858250" cy="3638550"/>
          </a:xfrm>
          <a:prstGeom prst="rect">
            <a:avLst/>
          </a:prstGeom>
          <a:noFill/>
          <a:ln w="9525">
            <a:noFill/>
            <a:miter lim="800000"/>
            <a:headEnd/>
            <a:tailEnd/>
          </a:ln>
        </p:spPr>
      </p:pic>
      <p:sp>
        <p:nvSpPr>
          <p:cNvPr id="6" name="직사각형 5"/>
          <p:cNvSpPr/>
          <p:nvPr/>
        </p:nvSpPr>
        <p:spPr>
          <a:xfrm>
            <a:off x="1907704" y="4077072"/>
            <a:ext cx="2448272"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p:cNvSpPr/>
          <p:nvPr/>
        </p:nvSpPr>
        <p:spPr>
          <a:xfrm>
            <a:off x="179512" y="4293096"/>
            <a:ext cx="2880320"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p:cNvSpPr/>
          <p:nvPr/>
        </p:nvSpPr>
        <p:spPr>
          <a:xfrm>
            <a:off x="4283968" y="4509120"/>
            <a:ext cx="1800200"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10" name="바닥글 개체 틀 9"/>
          <p:cNvSpPr>
            <a:spLocks noGrp="1"/>
          </p:cNvSpPr>
          <p:nvPr>
            <p:ph type="ftr" sz="quarter" idx="11"/>
          </p:nvPr>
        </p:nvSpPr>
        <p:spPr>
          <a:xfrm>
            <a:off x="251520" y="6356350"/>
            <a:ext cx="2895600" cy="365125"/>
          </a:xfrm>
        </p:spPr>
        <p:txBody>
          <a:bodyPr/>
          <a:lstStyle/>
          <a:p>
            <a:r>
              <a:rPr lang="en-US" altLang="ko-KR" dirty="0" smtClean="0"/>
              <a:t>2012</a:t>
            </a:r>
            <a:r>
              <a:rPr lang="ko-KR" altLang="en-US" dirty="0" smtClean="0"/>
              <a:t>년 제 </a:t>
            </a:r>
            <a:r>
              <a:rPr lang="en-US" altLang="ko-KR" dirty="0" smtClean="0"/>
              <a:t>5</a:t>
            </a:r>
            <a:r>
              <a:rPr lang="ko-KR" altLang="en-US" dirty="0" smtClean="0"/>
              <a:t>차 전공의 학술세미나</a:t>
            </a:r>
            <a:endParaRPr lang="ko-KR" altLang="en-US" dirty="0"/>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1506" name="제목 1"/>
          <p:cNvSpPr>
            <a:spLocks noGrp="1"/>
          </p:cNvSpPr>
          <p:nvPr>
            <p:ph type="title"/>
          </p:nvPr>
        </p:nvSpPr>
        <p:spPr/>
        <p:txBody>
          <a:bodyPr/>
          <a:lstStyle/>
          <a:p>
            <a:endParaRPr lang="ko-KR" altLang="en-US" dirty="0" smtClean="0"/>
          </a:p>
        </p:txBody>
      </p:sp>
      <p:sp>
        <p:nvSpPr>
          <p:cNvPr id="21507" name="내용 개체 틀 2"/>
          <p:cNvSpPr>
            <a:spLocks noGrp="1"/>
          </p:cNvSpPr>
          <p:nvPr>
            <p:ph idx="1"/>
          </p:nvPr>
        </p:nvSpPr>
        <p:spPr/>
        <p:txBody>
          <a:bodyPr/>
          <a:lstStyle/>
          <a:p>
            <a:r>
              <a:rPr lang="en-US" altLang="ko-KR" sz="4800" b="1" dirty="0" smtClean="0"/>
              <a:t>Study of Endothelial Dysfunction</a:t>
            </a:r>
          </a:p>
          <a:p>
            <a:r>
              <a:rPr lang="en-US" altLang="ko-KR" sz="4800" b="1" dirty="0" smtClean="0"/>
              <a:t>Prevention</a:t>
            </a:r>
            <a:endParaRPr lang="ko-KR" altLang="en-US" sz="4800" b="1" dirty="0" smtClean="0"/>
          </a:p>
          <a:p>
            <a:endParaRPr lang="ko-KR" altLang="en-US" dirty="0" smtClean="0"/>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rtlCol="0">
            <a:normAutofit fontScale="90000"/>
          </a:bodyPr>
          <a:lstStyle/>
          <a:p>
            <a:pPr fontAlgn="auto">
              <a:spcAft>
                <a:spcPts val="0"/>
              </a:spcAft>
              <a:defRPr/>
            </a:pPr>
            <a:r>
              <a:rPr lang="en-US" altLang="ko-KR" dirty="0" smtClean="0"/>
              <a:t>Endothelial Cell Dysfunction</a:t>
            </a:r>
            <a:endParaRPr lang="ko-KR" altLang="en-US" dirty="0"/>
          </a:p>
        </p:txBody>
      </p:sp>
      <p:sp>
        <p:nvSpPr>
          <p:cNvPr id="3" name="내용 개체 틀 2"/>
          <p:cNvSpPr>
            <a:spLocks noGrp="1"/>
          </p:cNvSpPr>
          <p:nvPr>
            <p:ph idx="1"/>
          </p:nvPr>
        </p:nvSpPr>
        <p:spPr>
          <a:xfrm>
            <a:off x="457200" y="1268413"/>
            <a:ext cx="8229600" cy="388937"/>
          </a:xfrm>
        </p:spPr>
        <p:txBody>
          <a:bodyPr>
            <a:normAutofit/>
          </a:bodyPr>
          <a:lstStyle/>
          <a:p>
            <a:pPr>
              <a:lnSpc>
                <a:spcPct val="90000"/>
              </a:lnSpc>
            </a:pPr>
            <a:r>
              <a:rPr lang="en-US" altLang="ko-KR" sz="2000" smtClean="0">
                <a:ea typeface="굴림" pitchFamily="50" charset="-127"/>
                <a:cs typeface="Arial" pitchFamily="34" charset="0"/>
              </a:rPr>
              <a:t> Maintaining the vascular tone: Vasodilation and Vasoconstriction</a:t>
            </a:r>
            <a:endParaRPr lang="th-TH" altLang="ko-KR" sz="2000" smtClean="0">
              <a:ea typeface="굴림" pitchFamily="50" charset="-127"/>
              <a:cs typeface="Arial" pitchFamily="34" charset="0"/>
            </a:endParaRPr>
          </a:p>
          <a:p>
            <a:pPr>
              <a:lnSpc>
                <a:spcPct val="90000"/>
              </a:lnSpc>
            </a:pPr>
            <a:endParaRPr lang="ko-KR" altLang="en-US" smtClean="0">
              <a:cs typeface="Arial" pitchFamily="34" charset="0"/>
            </a:endParaRPr>
          </a:p>
        </p:txBody>
      </p:sp>
      <p:pic>
        <p:nvPicPr>
          <p:cNvPr id="22532" name="Picture 3"/>
          <p:cNvPicPr>
            <a:picLocks noChangeAspect="1" noChangeArrowheads="1"/>
          </p:cNvPicPr>
          <p:nvPr/>
        </p:nvPicPr>
        <p:blipFill>
          <a:blip r:embed="rId2" cstate="email"/>
          <a:srcRect/>
          <a:stretch>
            <a:fillRect/>
          </a:stretch>
        </p:blipFill>
        <p:spPr bwMode="auto">
          <a:xfrm>
            <a:off x="609600" y="1628775"/>
            <a:ext cx="7772400" cy="4721225"/>
          </a:xfrm>
          <a:prstGeom prst="rect">
            <a:avLst/>
          </a:prstGeom>
          <a:noFill/>
          <a:ln w="9525">
            <a:noFill/>
            <a:miter lim="800000"/>
            <a:headEnd/>
            <a:tailEnd/>
          </a:ln>
        </p:spPr>
      </p:pic>
      <p:sp>
        <p:nvSpPr>
          <p:cNvPr id="22533" name="Text Box 4"/>
          <p:cNvSpPr txBox="1">
            <a:spLocks noChangeArrowheads="1"/>
          </p:cNvSpPr>
          <p:nvPr/>
        </p:nvSpPr>
        <p:spPr bwMode="auto">
          <a:xfrm>
            <a:off x="3276600" y="6434138"/>
            <a:ext cx="5715000" cy="307975"/>
          </a:xfrm>
          <a:prstGeom prst="rect">
            <a:avLst/>
          </a:prstGeom>
          <a:solidFill>
            <a:srgbClr val="CCFFCC"/>
          </a:solidFill>
          <a:ln w="9525">
            <a:noFill/>
            <a:miter lim="800000"/>
            <a:headEnd/>
            <a:tailEnd/>
          </a:ln>
        </p:spPr>
        <p:txBody>
          <a:bodyPr>
            <a:spAutoFit/>
          </a:bodyPr>
          <a:lstStyle/>
          <a:p>
            <a:pPr algn="r"/>
            <a:r>
              <a:rPr kumimoji="0" lang="fr-FR" altLang="ko-KR" sz="1400" i="1">
                <a:solidFill>
                  <a:srgbClr val="7030A0"/>
                </a:solidFill>
                <a:latin typeface="Times New Roman" pitchFamily="18" charset="0"/>
                <a:ea typeface="맑은 고딕" pitchFamily="50" charset="-127"/>
              </a:rPr>
              <a:t>Tousoulis, et al., Heart 2005; 91: 353-358</a:t>
            </a:r>
            <a:endParaRPr kumimoji="0" lang="en-US" altLang="ko-KR" sz="1400" i="1">
              <a:solidFill>
                <a:srgbClr val="7030A0"/>
              </a:solidFill>
              <a:latin typeface="Times New Roman" pitchFamily="18" charset="0"/>
              <a:ea typeface="맑은 고딕" pitchFamily="50" charset="-127"/>
            </a:endParaRPr>
          </a:p>
        </p:txBody>
      </p:sp>
      <p:sp>
        <p:nvSpPr>
          <p:cNvPr id="6" name="직사각형 5"/>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7" name="바닥글 개체 틀 6"/>
          <p:cNvSpPr>
            <a:spLocks noGrp="1"/>
          </p:cNvSpPr>
          <p:nvPr>
            <p:ph type="ftr" sz="quarter" idx="11"/>
          </p:nvPr>
        </p:nvSpPr>
        <p:spPr>
          <a:xfrm>
            <a:off x="251520" y="6356350"/>
            <a:ext cx="2895600" cy="365125"/>
          </a:xfrm>
        </p:spPr>
        <p:txBody>
          <a:bodyPr/>
          <a:lstStyle/>
          <a:p>
            <a:r>
              <a:rPr lang="en-US" altLang="ko-KR" dirty="0" smtClean="0"/>
              <a:t>2012</a:t>
            </a:r>
            <a:r>
              <a:rPr lang="ko-KR" altLang="en-US" dirty="0" smtClean="0"/>
              <a:t>년 제 </a:t>
            </a:r>
            <a:r>
              <a:rPr lang="en-US" altLang="ko-KR" dirty="0" smtClean="0"/>
              <a:t>5</a:t>
            </a:r>
            <a:r>
              <a:rPr lang="ko-KR" altLang="en-US" dirty="0" smtClean="0"/>
              <a:t>차 전공의 학술세미나</a:t>
            </a:r>
            <a:endParaRPr lang="ko-KR" altLang="en-US" dirty="0"/>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IV. Conclusion</a:t>
            </a:r>
            <a:endParaRPr lang="ko-KR" altLang="en-US" dirty="0"/>
          </a:p>
        </p:txBody>
      </p:sp>
      <p:sp>
        <p:nvSpPr>
          <p:cNvPr id="3" name="내용 개체 틀 2"/>
          <p:cNvSpPr>
            <a:spLocks noGrp="1"/>
          </p:cNvSpPr>
          <p:nvPr>
            <p:ph idx="1"/>
          </p:nvPr>
        </p:nvSpPr>
        <p:spPr/>
        <p:txBody>
          <a:bodyPr/>
          <a:lstStyle/>
          <a:p>
            <a:endParaRPr lang="ko-KR" altLang="en-US"/>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3822700" y="5280011"/>
            <a:ext cx="1470025" cy="396875"/>
          </a:xfrm>
          <a:prstGeom prst="rect">
            <a:avLst/>
          </a:prstGeom>
          <a:noFill/>
          <a:ln w="9525">
            <a:noFill/>
            <a:miter lim="800000"/>
            <a:headEnd/>
            <a:tailEnd/>
          </a:ln>
          <a:effectLst/>
        </p:spPr>
        <p:txBody>
          <a:bodyPr wrap="none">
            <a:spAutoFit/>
          </a:bodyPr>
          <a:lstStyle/>
          <a:p>
            <a:pPr algn="ctr"/>
            <a:r>
              <a:rPr lang="en-US" altLang="ko-KR" sz="2000" b="1">
                <a:latin typeface="Arial" charset="0"/>
              </a:rPr>
              <a:t>ANATOMY</a:t>
            </a:r>
          </a:p>
        </p:txBody>
      </p:sp>
      <p:sp>
        <p:nvSpPr>
          <p:cNvPr id="94211" name="Text Box 3"/>
          <p:cNvSpPr txBox="1">
            <a:spLocks noChangeArrowheads="1"/>
          </p:cNvSpPr>
          <p:nvPr/>
        </p:nvSpPr>
        <p:spPr bwMode="auto">
          <a:xfrm rot="-5400000">
            <a:off x="1470025" y="3100373"/>
            <a:ext cx="1273175" cy="396875"/>
          </a:xfrm>
          <a:prstGeom prst="rect">
            <a:avLst/>
          </a:prstGeom>
          <a:noFill/>
          <a:ln w="9525">
            <a:noFill/>
            <a:miter lim="800000"/>
            <a:headEnd/>
            <a:tailEnd/>
          </a:ln>
          <a:effectLst/>
        </p:spPr>
        <p:txBody>
          <a:bodyPr wrap="none">
            <a:spAutoFit/>
          </a:bodyPr>
          <a:lstStyle/>
          <a:p>
            <a:pPr algn="ctr"/>
            <a:r>
              <a:rPr lang="en-US" altLang="ko-KR" sz="2000" b="1">
                <a:latin typeface="Arial" charset="0"/>
              </a:rPr>
              <a:t>PATIENT</a:t>
            </a:r>
          </a:p>
        </p:txBody>
      </p:sp>
      <p:sp>
        <p:nvSpPr>
          <p:cNvPr id="94212" name="Line 4"/>
          <p:cNvSpPr>
            <a:spLocks noChangeShapeType="1"/>
          </p:cNvSpPr>
          <p:nvPr/>
        </p:nvSpPr>
        <p:spPr bwMode="auto">
          <a:xfrm rot="5400000" flipH="1">
            <a:off x="577057" y="3120217"/>
            <a:ext cx="3389312" cy="6350"/>
          </a:xfrm>
          <a:prstGeom prst="line">
            <a:avLst/>
          </a:prstGeom>
          <a:noFill/>
          <a:ln w="28575">
            <a:solidFill>
              <a:schemeClr val="tx1"/>
            </a:solidFill>
            <a:round/>
            <a:headEnd type="triangle" w="med" len="med"/>
            <a:tailEnd type="triangle" w="med" len="med"/>
          </a:ln>
          <a:effectLst/>
        </p:spPr>
        <p:txBody>
          <a:bodyPr/>
          <a:lstStyle/>
          <a:p>
            <a:endParaRPr lang="ko-KR" altLang="en-US"/>
          </a:p>
        </p:txBody>
      </p:sp>
      <p:sp>
        <p:nvSpPr>
          <p:cNvPr id="94213" name="Text Box 5"/>
          <p:cNvSpPr txBox="1">
            <a:spLocks noChangeArrowheads="1"/>
          </p:cNvSpPr>
          <p:nvPr/>
        </p:nvSpPr>
        <p:spPr bwMode="auto">
          <a:xfrm>
            <a:off x="2708275" y="4913298"/>
            <a:ext cx="720725" cy="396875"/>
          </a:xfrm>
          <a:prstGeom prst="rect">
            <a:avLst/>
          </a:prstGeom>
          <a:noFill/>
          <a:ln w="9525">
            <a:noFill/>
            <a:miter lim="800000"/>
            <a:headEnd/>
            <a:tailEnd/>
          </a:ln>
          <a:effectLst/>
        </p:spPr>
        <p:txBody>
          <a:bodyPr wrap="none">
            <a:spAutoFit/>
          </a:bodyPr>
          <a:lstStyle/>
          <a:p>
            <a:pPr algn="ctr"/>
            <a:r>
              <a:rPr lang="en-US" altLang="ko-KR" sz="2000" i="1">
                <a:solidFill>
                  <a:srgbClr val="660033"/>
                </a:solidFill>
                <a:latin typeface="Arial" charset="0"/>
              </a:rPr>
              <a:t>easy</a:t>
            </a:r>
          </a:p>
        </p:txBody>
      </p:sp>
      <p:sp>
        <p:nvSpPr>
          <p:cNvPr id="94214" name="Text Box 6"/>
          <p:cNvSpPr txBox="1">
            <a:spLocks noChangeArrowheads="1"/>
          </p:cNvSpPr>
          <p:nvPr/>
        </p:nvSpPr>
        <p:spPr bwMode="auto">
          <a:xfrm>
            <a:off x="5541963" y="4935523"/>
            <a:ext cx="974725" cy="396875"/>
          </a:xfrm>
          <a:prstGeom prst="rect">
            <a:avLst/>
          </a:prstGeom>
          <a:noFill/>
          <a:ln w="9525">
            <a:noFill/>
            <a:miter lim="800000"/>
            <a:headEnd/>
            <a:tailEnd/>
          </a:ln>
          <a:effectLst/>
        </p:spPr>
        <p:txBody>
          <a:bodyPr wrap="none">
            <a:spAutoFit/>
          </a:bodyPr>
          <a:lstStyle/>
          <a:p>
            <a:pPr algn="ctr"/>
            <a:r>
              <a:rPr lang="en-US" altLang="ko-KR" sz="2000" i="1">
                <a:solidFill>
                  <a:srgbClr val="660033"/>
                </a:solidFill>
                <a:latin typeface="Arial" charset="0"/>
              </a:rPr>
              <a:t>difficult</a:t>
            </a:r>
          </a:p>
        </p:txBody>
      </p:sp>
      <p:sp>
        <p:nvSpPr>
          <p:cNvPr id="94215" name="Text Box 7"/>
          <p:cNvSpPr txBox="1">
            <a:spLocks noChangeArrowheads="1"/>
          </p:cNvSpPr>
          <p:nvPr/>
        </p:nvSpPr>
        <p:spPr bwMode="auto">
          <a:xfrm rot="-5400000">
            <a:off x="1941513" y="4230673"/>
            <a:ext cx="1003300" cy="396875"/>
          </a:xfrm>
          <a:prstGeom prst="rect">
            <a:avLst/>
          </a:prstGeom>
          <a:noFill/>
          <a:ln w="9525">
            <a:noFill/>
            <a:miter lim="800000"/>
            <a:headEnd/>
            <a:tailEnd/>
          </a:ln>
          <a:effectLst/>
        </p:spPr>
        <p:txBody>
          <a:bodyPr wrap="none">
            <a:spAutoFit/>
          </a:bodyPr>
          <a:lstStyle/>
          <a:p>
            <a:pPr algn="ctr"/>
            <a:r>
              <a:rPr lang="en-US" altLang="ko-KR" sz="2000" i="1">
                <a:solidFill>
                  <a:srgbClr val="660033"/>
                </a:solidFill>
                <a:latin typeface="Arial" charset="0"/>
              </a:rPr>
              <a:t>healthy</a:t>
            </a:r>
          </a:p>
        </p:txBody>
      </p:sp>
      <p:sp>
        <p:nvSpPr>
          <p:cNvPr id="94216" name="Text Box 8"/>
          <p:cNvSpPr txBox="1">
            <a:spLocks noChangeArrowheads="1"/>
          </p:cNvSpPr>
          <p:nvPr/>
        </p:nvSpPr>
        <p:spPr bwMode="auto">
          <a:xfrm rot="-5400000">
            <a:off x="2132013" y="1612885"/>
            <a:ext cx="622300" cy="396875"/>
          </a:xfrm>
          <a:prstGeom prst="rect">
            <a:avLst/>
          </a:prstGeom>
          <a:noFill/>
          <a:ln w="9525">
            <a:noFill/>
            <a:miter lim="800000"/>
            <a:headEnd/>
            <a:tailEnd/>
          </a:ln>
          <a:effectLst/>
        </p:spPr>
        <p:txBody>
          <a:bodyPr wrap="none">
            <a:spAutoFit/>
          </a:bodyPr>
          <a:lstStyle/>
          <a:p>
            <a:pPr algn="ctr"/>
            <a:r>
              <a:rPr lang="en-US" altLang="ko-KR" sz="2000" i="1">
                <a:solidFill>
                  <a:srgbClr val="660033"/>
                </a:solidFill>
                <a:latin typeface="Arial" charset="0"/>
              </a:rPr>
              <a:t>sick</a:t>
            </a:r>
          </a:p>
        </p:txBody>
      </p:sp>
      <p:sp>
        <p:nvSpPr>
          <p:cNvPr id="94217" name="Rectangle 9"/>
          <p:cNvSpPr>
            <a:spLocks noChangeArrowheads="1"/>
          </p:cNvSpPr>
          <p:nvPr/>
        </p:nvSpPr>
        <p:spPr bwMode="auto">
          <a:xfrm>
            <a:off x="0" y="188913"/>
            <a:ext cx="9144000" cy="1143000"/>
          </a:xfrm>
          <a:prstGeom prst="rect">
            <a:avLst/>
          </a:prstGeom>
          <a:noFill/>
          <a:ln w="9525">
            <a:noFill/>
            <a:miter lim="800000"/>
            <a:headEnd/>
            <a:tailEnd/>
          </a:ln>
          <a:effectLst/>
        </p:spPr>
        <p:txBody>
          <a:bodyPr anchor="ctr"/>
          <a:lstStyle/>
          <a:p>
            <a:pPr algn="ctr"/>
            <a:endParaRPr lang="en-US" altLang="ko-KR" sz="4400" b="1" i="1" dirty="0">
              <a:latin typeface="+mj-lt"/>
            </a:endParaRPr>
          </a:p>
        </p:txBody>
      </p:sp>
      <p:sp>
        <p:nvSpPr>
          <p:cNvPr id="94219" name="Line 11"/>
          <p:cNvSpPr>
            <a:spLocks noChangeShapeType="1"/>
          </p:cNvSpPr>
          <p:nvPr/>
        </p:nvSpPr>
        <p:spPr bwMode="auto">
          <a:xfrm rot="10800000" flipH="1">
            <a:off x="2700338" y="5316523"/>
            <a:ext cx="3959225" cy="0"/>
          </a:xfrm>
          <a:prstGeom prst="line">
            <a:avLst/>
          </a:prstGeom>
          <a:noFill/>
          <a:ln w="28575">
            <a:solidFill>
              <a:schemeClr val="tx1"/>
            </a:solidFill>
            <a:round/>
            <a:headEnd type="triangle" w="med" len="med"/>
            <a:tailEnd type="triangle" w="med" len="med"/>
          </a:ln>
          <a:effectLst/>
        </p:spPr>
        <p:txBody>
          <a:bodyPr/>
          <a:lstStyle/>
          <a:p>
            <a:endParaRPr lang="ko-KR" altLang="en-US"/>
          </a:p>
        </p:txBody>
      </p:sp>
      <p:sp>
        <p:nvSpPr>
          <p:cNvPr id="94220" name="Rectangle 12"/>
          <p:cNvSpPr>
            <a:spLocks noChangeArrowheads="1"/>
          </p:cNvSpPr>
          <p:nvPr/>
        </p:nvSpPr>
        <p:spPr bwMode="auto">
          <a:xfrm>
            <a:off x="2771775" y="3649659"/>
            <a:ext cx="3168650" cy="1223963"/>
          </a:xfrm>
          <a:prstGeom prst="rect">
            <a:avLst/>
          </a:prstGeom>
          <a:solidFill>
            <a:srgbClr val="FF3399"/>
          </a:solidFill>
          <a:ln w="9525" algn="ctr">
            <a:noFill/>
            <a:miter lim="800000"/>
            <a:headEnd/>
            <a:tailEnd/>
          </a:ln>
          <a:effectLst/>
        </p:spPr>
        <p:txBody>
          <a:bodyPr anchor="ctr">
            <a:spAutoFit/>
          </a:bodyPr>
          <a:lstStyle/>
          <a:p>
            <a:endParaRPr lang="ko-KR" altLang="en-US"/>
          </a:p>
        </p:txBody>
      </p:sp>
      <p:sp>
        <p:nvSpPr>
          <p:cNvPr id="94222" name="Text Box 14"/>
          <p:cNvSpPr txBox="1">
            <a:spLocks noChangeArrowheads="1"/>
          </p:cNvSpPr>
          <p:nvPr/>
        </p:nvSpPr>
        <p:spPr bwMode="auto">
          <a:xfrm>
            <a:off x="3857620" y="4332284"/>
            <a:ext cx="1446212" cy="396875"/>
          </a:xfrm>
          <a:prstGeom prst="rect">
            <a:avLst/>
          </a:prstGeom>
          <a:noFill/>
          <a:ln w="9525">
            <a:noFill/>
            <a:miter lim="800000"/>
            <a:headEnd/>
            <a:tailEnd/>
          </a:ln>
          <a:effectLst/>
        </p:spPr>
        <p:txBody>
          <a:bodyPr wrap="none">
            <a:spAutoFit/>
          </a:bodyPr>
          <a:lstStyle/>
          <a:p>
            <a:r>
              <a:rPr lang="en-US" altLang="ko-KR" sz="2000" b="1" dirty="0">
                <a:solidFill>
                  <a:schemeClr val="bg1"/>
                </a:solidFill>
                <a:effectLst>
                  <a:outerShdw blurRad="38100" dist="38100" dir="2700000" algn="tl">
                    <a:srgbClr val="C0C0C0"/>
                  </a:outerShdw>
                </a:effectLst>
                <a:latin typeface="Times New Roman" pitchFamily="18" charset="0"/>
              </a:rPr>
              <a:t>open repair</a:t>
            </a:r>
          </a:p>
        </p:txBody>
      </p:sp>
      <p:sp>
        <p:nvSpPr>
          <p:cNvPr id="94223" name="Rectangle 15"/>
          <p:cNvSpPr>
            <a:spLocks noChangeArrowheads="1"/>
          </p:cNvSpPr>
          <p:nvPr/>
        </p:nvSpPr>
        <p:spPr bwMode="auto">
          <a:xfrm>
            <a:off x="2771775" y="1992309"/>
            <a:ext cx="1152525" cy="2881313"/>
          </a:xfrm>
          <a:prstGeom prst="rect">
            <a:avLst/>
          </a:prstGeom>
          <a:solidFill>
            <a:srgbClr val="0099CC">
              <a:alpha val="50000"/>
            </a:srgbClr>
          </a:solidFill>
          <a:ln w="9525" algn="ctr">
            <a:noFill/>
            <a:miter lim="800000"/>
            <a:headEnd/>
            <a:tailEnd/>
          </a:ln>
          <a:effectLst/>
        </p:spPr>
        <p:txBody>
          <a:bodyPr anchor="ctr">
            <a:spAutoFit/>
          </a:bodyPr>
          <a:lstStyle/>
          <a:p>
            <a:endParaRPr lang="ko-KR" altLang="en-US"/>
          </a:p>
        </p:txBody>
      </p:sp>
      <p:sp>
        <p:nvSpPr>
          <p:cNvPr id="94225" name="Text Box 17"/>
          <p:cNvSpPr txBox="1">
            <a:spLocks noChangeArrowheads="1"/>
          </p:cNvSpPr>
          <p:nvPr/>
        </p:nvSpPr>
        <p:spPr bwMode="auto">
          <a:xfrm>
            <a:off x="2916238" y="2027234"/>
            <a:ext cx="769763" cy="400110"/>
          </a:xfrm>
          <a:prstGeom prst="rect">
            <a:avLst/>
          </a:prstGeom>
          <a:noFill/>
          <a:ln w="9525">
            <a:noFill/>
            <a:miter lim="800000"/>
            <a:headEnd/>
            <a:tailEnd/>
          </a:ln>
          <a:effectLst/>
        </p:spPr>
        <p:txBody>
          <a:bodyPr wrap="none">
            <a:spAutoFit/>
          </a:bodyPr>
          <a:lstStyle/>
          <a:p>
            <a:r>
              <a:rPr lang="en-US" altLang="ko-KR" sz="2000" b="1" dirty="0" smtClean="0">
                <a:solidFill>
                  <a:schemeClr val="bg1"/>
                </a:solidFill>
                <a:effectLst>
                  <a:outerShdw blurRad="38100" dist="38100" dir="2700000" algn="tl">
                    <a:srgbClr val="C0C0C0"/>
                  </a:outerShdw>
                </a:effectLst>
                <a:latin typeface="Times New Roman" pitchFamily="18" charset="0"/>
              </a:rPr>
              <a:t>Endo</a:t>
            </a:r>
            <a:endParaRPr lang="en-US" altLang="ko-KR" sz="2000" b="1" dirty="0">
              <a:solidFill>
                <a:schemeClr val="bg1"/>
              </a:solidFill>
              <a:effectLst>
                <a:outerShdw blurRad="38100" dist="38100" dir="2700000" algn="tl">
                  <a:srgbClr val="C0C0C0"/>
                </a:outerShdw>
              </a:effectLst>
              <a:latin typeface="Times New Roman" pitchFamily="18" charset="0"/>
            </a:endParaRPr>
          </a:p>
        </p:txBody>
      </p:sp>
      <p:grpSp>
        <p:nvGrpSpPr>
          <p:cNvPr id="2" name="Group 33"/>
          <p:cNvGrpSpPr>
            <a:grpSpLocks/>
          </p:cNvGrpSpPr>
          <p:nvPr/>
        </p:nvGrpSpPr>
        <p:grpSpPr bwMode="auto">
          <a:xfrm>
            <a:off x="1785918" y="5500702"/>
            <a:ext cx="822301" cy="1158869"/>
            <a:chOff x="385" y="1480"/>
            <a:chExt cx="681" cy="907"/>
          </a:xfrm>
        </p:grpSpPr>
        <p:sp>
          <p:nvSpPr>
            <p:cNvPr id="94240" name="Rectangle 32"/>
            <p:cNvSpPr>
              <a:spLocks noChangeArrowheads="1"/>
            </p:cNvSpPr>
            <p:nvPr/>
          </p:nvSpPr>
          <p:spPr bwMode="auto">
            <a:xfrm>
              <a:off x="385" y="1480"/>
              <a:ext cx="681" cy="907"/>
            </a:xfrm>
            <a:prstGeom prst="rect">
              <a:avLst/>
            </a:prstGeom>
            <a:solidFill>
              <a:schemeClr val="tx1"/>
            </a:solidFill>
            <a:ln w="9525">
              <a:solidFill>
                <a:schemeClr val="tx1"/>
              </a:solidFill>
              <a:miter lim="800000"/>
              <a:headEnd/>
              <a:tailEnd/>
            </a:ln>
            <a:effectLst/>
          </p:spPr>
          <p:txBody>
            <a:bodyPr wrap="none" anchor="ctr"/>
            <a:lstStyle/>
            <a:p>
              <a:endParaRPr lang="ko-KR" altLang="en-US"/>
            </a:p>
          </p:txBody>
        </p:sp>
        <p:pic>
          <p:nvPicPr>
            <p:cNvPr id="94237" name="Picture 29" descr="김병태EVAR for AAA-preop"/>
            <p:cNvPicPr>
              <a:picLocks noChangeAspect="1" noChangeArrowheads="1"/>
            </p:cNvPicPr>
            <p:nvPr/>
          </p:nvPicPr>
          <p:blipFill>
            <a:blip r:embed="rId2" cstate="email">
              <a:clrChange>
                <a:clrFrom>
                  <a:srgbClr val="010800"/>
                </a:clrFrom>
                <a:clrTo>
                  <a:srgbClr val="010800">
                    <a:alpha val="0"/>
                  </a:srgbClr>
                </a:clrTo>
              </a:clrChange>
            </a:blip>
            <a:srcRect/>
            <a:stretch>
              <a:fillRect/>
            </a:stretch>
          </p:blipFill>
          <p:spPr bwMode="auto">
            <a:xfrm>
              <a:off x="385" y="1525"/>
              <a:ext cx="681" cy="862"/>
            </a:xfrm>
            <a:prstGeom prst="rect">
              <a:avLst/>
            </a:prstGeom>
            <a:noFill/>
            <a:ln w="9525">
              <a:noFill/>
              <a:miter lim="800000"/>
              <a:headEnd/>
              <a:tailEnd/>
            </a:ln>
          </p:spPr>
        </p:pic>
      </p:grpSp>
      <p:pic>
        <p:nvPicPr>
          <p:cNvPr id="26" name="Picture 4" descr="최선옥preop"/>
          <p:cNvPicPr>
            <a:picLocks noChangeAspect="1" noChangeArrowheads="1"/>
          </p:cNvPicPr>
          <p:nvPr/>
        </p:nvPicPr>
        <p:blipFill>
          <a:blip r:embed="rId3" cstate="email"/>
          <a:srcRect/>
          <a:stretch>
            <a:fillRect/>
          </a:stretch>
        </p:blipFill>
        <p:spPr bwMode="auto">
          <a:xfrm>
            <a:off x="6858016" y="5429288"/>
            <a:ext cx="1013524" cy="1357298"/>
          </a:xfrm>
          <a:prstGeom prst="rect">
            <a:avLst/>
          </a:prstGeom>
          <a:noFill/>
          <a:ln w="9525">
            <a:noFill/>
            <a:miter lim="800000"/>
            <a:headEnd/>
            <a:tailEnd/>
          </a:ln>
        </p:spPr>
      </p:pic>
      <p:pic>
        <p:nvPicPr>
          <p:cNvPr id="27" name="Picture 5" descr="안전희-AAA CT angio"/>
          <p:cNvPicPr>
            <a:picLocks noChangeAspect="1" noChangeArrowheads="1"/>
          </p:cNvPicPr>
          <p:nvPr/>
        </p:nvPicPr>
        <p:blipFill>
          <a:blip r:embed="rId4" cstate="email"/>
          <a:srcRect/>
          <a:stretch>
            <a:fillRect/>
          </a:stretch>
        </p:blipFill>
        <p:spPr bwMode="auto">
          <a:xfrm>
            <a:off x="4214810" y="5678240"/>
            <a:ext cx="985435" cy="1108346"/>
          </a:xfrm>
          <a:prstGeom prst="rect">
            <a:avLst/>
          </a:prstGeom>
          <a:noFill/>
          <a:ln w="9525">
            <a:noFill/>
            <a:miter lim="800000"/>
            <a:headEnd/>
            <a:tailEnd/>
          </a:ln>
        </p:spPr>
      </p:pic>
      <p:pic>
        <p:nvPicPr>
          <p:cNvPr id="28" name="Picture 2" descr="Image Detail"/>
          <p:cNvPicPr>
            <a:picLocks noChangeAspect="1" noChangeArrowheads="1"/>
          </p:cNvPicPr>
          <p:nvPr/>
        </p:nvPicPr>
        <p:blipFill>
          <a:blip r:embed="rId5" cstate="email"/>
          <a:srcRect/>
          <a:stretch>
            <a:fillRect/>
          </a:stretch>
        </p:blipFill>
        <p:spPr bwMode="auto">
          <a:xfrm>
            <a:off x="571472" y="4357694"/>
            <a:ext cx="1281299" cy="857256"/>
          </a:xfrm>
          <a:prstGeom prst="rect">
            <a:avLst/>
          </a:prstGeom>
          <a:noFill/>
        </p:spPr>
      </p:pic>
      <p:pic>
        <p:nvPicPr>
          <p:cNvPr id="29" name="Picture 4" descr="Image Detail"/>
          <p:cNvPicPr>
            <a:picLocks noChangeAspect="1" noChangeArrowheads="1"/>
          </p:cNvPicPr>
          <p:nvPr/>
        </p:nvPicPr>
        <p:blipFill>
          <a:blip r:embed="rId6" cstate="email"/>
          <a:srcRect/>
          <a:stretch>
            <a:fillRect/>
          </a:stretch>
        </p:blipFill>
        <p:spPr bwMode="auto">
          <a:xfrm>
            <a:off x="500034" y="1357298"/>
            <a:ext cx="1214446" cy="1336249"/>
          </a:xfrm>
          <a:prstGeom prst="rect">
            <a:avLst/>
          </a:prstGeom>
          <a:noFill/>
        </p:spPr>
      </p:pic>
      <p:pic>
        <p:nvPicPr>
          <p:cNvPr id="30" name="Picture 2" descr="Image Detail"/>
          <p:cNvPicPr>
            <a:picLocks noChangeAspect="1" noChangeArrowheads="1"/>
          </p:cNvPicPr>
          <p:nvPr/>
        </p:nvPicPr>
        <p:blipFill>
          <a:blip r:embed="rId7" cstate="email"/>
          <a:srcRect/>
          <a:stretch>
            <a:fillRect/>
          </a:stretch>
        </p:blipFill>
        <p:spPr bwMode="auto">
          <a:xfrm>
            <a:off x="5429256" y="3714752"/>
            <a:ext cx="468568" cy="1071570"/>
          </a:xfrm>
          <a:prstGeom prst="rect">
            <a:avLst/>
          </a:prstGeom>
          <a:noFill/>
        </p:spPr>
      </p:pic>
      <p:pic>
        <p:nvPicPr>
          <p:cNvPr id="31" name="Picture 8" descr="08-03"/>
          <p:cNvPicPr>
            <a:picLocks noChangeAspect="1" noChangeArrowheads="1"/>
          </p:cNvPicPr>
          <p:nvPr/>
        </p:nvPicPr>
        <p:blipFill>
          <a:blip r:embed="rId8" cstate="email"/>
          <a:srcRect/>
          <a:stretch>
            <a:fillRect/>
          </a:stretch>
        </p:blipFill>
        <p:spPr bwMode="auto">
          <a:xfrm>
            <a:off x="3059207" y="2428868"/>
            <a:ext cx="584099" cy="1143008"/>
          </a:xfrm>
          <a:prstGeom prst="rect">
            <a:avLst/>
          </a:prstGeom>
          <a:noFill/>
          <a:ln w="9525">
            <a:noFill/>
            <a:miter lim="800000"/>
            <a:headEnd/>
            <a:tailEnd/>
          </a:ln>
        </p:spPr>
      </p:pic>
      <p:grpSp>
        <p:nvGrpSpPr>
          <p:cNvPr id="3" name="그룹 32"/>
          <p:cNvGrpSpPr/>
          <p:nvPr/>
        </p:nvGrpSpPr>
        <p:grpSpPr>
          <a:xfrm>
            <a:off x="3924300" y="1992309"/>
            <a:ext cx="1152525" cy="2881313"/>
            <a:chOff x="3924300" y="1992309"/>
            <a:chExt cx="1152525" cy="2881313"/>
          </a:xfrm>
        </p:grpSpPr>
        <p:sp>
          <p:nvSpPr>
            <p:cNvPr id="94224" name="Rectangle 16"/>
            <p:cNvSpPr>
              <a:spLocks noChangeArrowheads="1"/>
            </p:cNvSpPr>
            <p:nvPr/>
          </p:nvSpPr>
          <p:spPr bwMode="auto">
            <a:xfrm>
              <a:off x="3924300" y="1992309"/>
              <a:ext cx="1152525" cy="2881313"/>
            </a:xfrm>
            <a:prstGeom prst="rect">
              <a:avLst/>
            </a:prstGeom>
            <a:solidFill>
              <a:srgbClr val="0099CC">
                <a:alpha val="50000"/>
              </a:srgbClr>
            </a:solidFill>
            <a:ln w="9525" algn="ctr">
              <a:noFill/>
              <a:miter lim="800000"/>
              <a:headEnd/>
              <a:tailEnd/>
            </a:ln>
            <a:effectLst/>
          </p:spPr>
          <p:txBody>
            <a:bodyPr anchor="ctr">
              <a:spAutoFit/>
            </a:bodyPr>
            <a:lstStyle/>
            <a:p>
              <a:endParaRPr lang="ko-KR" altLang="en-US"/>
            </a:p>
          </p:txBody>
        </p:sp>
        <p:pic>
          <p:nvPicPr>
            <p:cNvPr id="35" name="Picture 2" descr="Image Detail"/>
            <p:cNvPicPr>
              <a:picLocks noChangeAspect="1" noChangeArrowheads="1"/>
            </p:cNvPicPr>
            <p:nvPr/>
          </p:nvPicPr>
          <p:blipFill>
            <a:blip r:embed="rId9" cstate="email"/>
            <a:srcRect/>
            <a:stretch>
              <a:fillRect/>
            </a:stretch>
          </p:blipFill>
          <p:spPr bwMode="auto">
            <a:xfrm>
              <a:off x="4097363" y="2428868"/>
              <a:ext cx="767287" cy="1832074"/>
            </a:xfrm>
            <a:prstGeom prst="rect">
              <a:avLst/>
            </a:prstGeom>
            <a:noFill/>
          </p:spPr>
        </p:pic>
      </p:grpSp>
      <p:grpSp>
        <p:nvGrpSpPr>
          <p:cNvPr id="4" name="그룹 36"/>
          <p:cNvGrpSpPr/>
          <p:nvPr/>
        </p:nvGrpSpPr>
        <p:grpSpPr>
          <a:xfrm>
            <a:off x="3857620" y="1785926"/>
            <a:ext cx="2730505" cy="2571768"/>
            <a:chOff x="6213489" y="1576370"/>
            <a:chExt cx="2730505" cy="2571768"/>
          </a:xfrm>
        </p:grpSpPr>
        <p:sp>
          <p:nvSpPr>
            <p:cNvPr id="94226" name="Rectangle 18"/>
            <p:cNvSpPr>
              <a:spLocks noChangeArrowheads="1"/>
            </p:cNvSpPr>
            <p:nvPr/>
          </p:nvSpPr>
          <p:spPr bwMode="auto">
            <a:xfrm>
              <a:off x="6213489" y="1576370"/>
              <a:ext cx="2730505" cy="2571768"/>
            </a:xfrm>
            <a:prstGeom prst="rect">
              <a:avLst/>
            </a:prstGeom>
            <a:solidFill>
              <a:srgbClr val="00CC00">
                <a:alpha val="50000"/>
              </a:srgbClr>
            </a:solidFill>
            <a:ln w="9525" algn="ctr">
              <a:solidFill>
                <a:schemeClr val="tx2"/>
              </a:solidFill>
              <a:miter lim="800000"/>
              <a:headEnd/>
              <a:tailEnd/>
            </a:ln>
            <a:effectLst/>
          </p:spPr>
          <p:txBody>
            <a:bodyPr wrap="none" anchor="ctr"/>
            <a:lstStyle/>
            <a:p>
              <a:endParaRPr lang="ko-KR" altLang="en-US"/>
            </a:p>
          </p:txBody>
        </p:sp>
        <p:sp>
          <p:nvSpPr>
            <p:cNvPr id="94227" name="Text Box 19"/>
            <p:cNvSpPr txBox="1">
              <a:spLocks noChangeArrowheads="1"/>
            </p:cNvSpPr>
            <p:nvPr/>
          </p:nvSpPr>
          <p:spPr bwMode="auto">
            <a:xfrm>
              <a:off x="7429520" y="2071678"/>
              <a:ext cx="1296988" cy="1006475"/>
            </a:xfrm>
            <a:prstGeom prst="rect">
              <a:avLst/>
            </a:prstGeom>
            <a:noFill/>
            <a:ln w="9525">
              <a:noFill/>
              <a:miter lim="800000"/>
              <a:headEnd/>
              <a:tailEnd/>
            </a:ln>
            <a:effectLst/>
          </p:spPr>
          <p:txBody>
            <a:bodyPr wrap="none">
              <a:spAutoFit/>
            </a:bodyPr>
            <a:lstStyle/>
            <a:p>
              <a:pPr algn="ctr"/>
              <a:r>
                <a:rPr lang="en-US" altLang="ko-KR" sz="2000" b="1" dirty="0">
                  <a:solidFill>
                    <a:schemeClr val="bg1"/>
                  </a:solidFill>
                  <a:effectLst>
                    <a:outerShdw blurRad="38100" dist="38100" dir="2700000" algn="tl">
                      <a:srgbClr val="C0C0C0"/>
                    </a:outerShdw>
                  </a:effectLst>
                  <a:latin typeface="Times New Roman" pitchFamily="18" charset="0"/>
                </a:rPr>
                <a:t>hybrid /</a:t>
              </a:r>
              <a:br>
                <a:rPr lang="en-US" altLang="ko-KR" sz="2000" b="1" dirty="0">
                  <a:solidFill>
                    <a:schemeClr val="bg1"/>
                  </a:solidFill>
                  <a:effectLst>
                    <a:outerShdw blurRad="38100" dist="38100" dir="2700000" algn="tl">
                      <a:srgbClr val="C0C0C0"/>
                    </a:outerShdw>
                  </a:effectLst>
                  <a:latin typeface="Times New Roman" pitchFamily="18" charset="0"/>
                </a:rPr>
              </a:br>
              <a:r>
                <a:rPr lang="en-US" altLang="ko-KR" sz="2000" b="1" dirty="0">
                  <a:solidFill>
                    <a:schemeClr val="bg1"/>
                  </a:solidFill>
                  <a:effectLst>
                    <a:outerShdw blurRad="38100" dist="38100" dir="2700000" algn="tl">
                      <a:srgbClr val="C0C0C0"/>
                    </a:outerShdw>
                  </a:effectLst>
                  <a:latin typeface="Times New Roman" pitchFamily="18" charset="0"/>
                </a:rPr>
                <a:t>integrated</a:t>
              </a:r>
              <a:br>
                <a:rPr lang="en-US" altLang="ko-KR" sz="2000" b="1" dirty="0">
                  <a:solidFill>
                    <a:schemeClr val="bg1"/>
                  </a:solidFill>
                  <a:effectLst>
                    <a:outerShdw blurRad="38100" dist="38100" dir="2700000" algn="tl">
                      <a:srgbClr val="C0C0C0"/>
                    </a:outerShdw>
                  </a:effectLst>
                  <a:latin typeface="Times New Roman" pitchFamily="18" charset="0"/>
                </a:rPr>
              </a:br>
              <a:r>
                <a:rPr lang="en-US" altLang="ko-KR" sz="2000" b="1" dirty="0">
                  <a:solidFill>
                    <a:schemeClr val="bg1"/>
                  </a:solidFill>
                  <a:effectLst>
                    <a:outerShdw blurRad="38100" dist="38100" dir="2700000" algn="tl">
                      <a:srgbClr val="C0C0C0"/>
                    </a:outerShdw>
                  </a:effectLst>
                  <a:latin typeface="Times New Roman" pitchFamily="18" charset="0"/>
                </a:rPr>
                <a:t>approach</a:t>
              </a:r>
            </a:p>
          </p:txBody>
        </p:sp>
        <p:pic>
          <p:nvPicPr>
            <p:cNvPr id="34" name="Picture 6" descr="0131003C"/>
            <p:cNvPicPr>
              <a:picLocks noChangeAspect="1" noChangeArrowheads="1"/>
            </p:cNvPicPr>
            <p:nvPr/>
          </p:nvPicPr>
          <p:blipFill>
            <a:blip r:embed="rId10" cstate="email"/>
            <a:srcRect/>
            <a:stretch>
              <a:fillRect/>
            </a:stretch>
          </p:blipFill>
          <p:spPr bwMode="auto">
            <a:xfrm>
              <a:off x="6357950" y="2357430"/>
              <a:ext cx="1046029" cy="1608979"/>
            </a:xfrm>
            <a:prstGeom prst="rect">
              <a:avLst/>
            </a:prstGeom>
            <a:noFill/>
          </p:spPr>
        </p:pic>
      </p:grpSp>
      <p:sp>
        <p:nvSpPr>
          <p:cNvPr id="33" name="Rectangle 9"/>
          <p:cNvSpPr>
            <a:spLocks noChangeArrowheads="1"/>
          </p:cNvSpPr>
          <p:nvPr/>
        </p:nvSpPr>
        <p:spPr bwMode="auto">
          <a:xfrm>
            <a:off x="152400" y="341313"/>
            <a:ext cx="9144000" cy="1143000"/>
          </a:xfrm>
          <a:prstGeom prst="rect">
            <a:avLst/>
          </a:prstGeom>
          <a:noFill/>
          <a:ln w="9525">
            <a:noFill/>
            <a:miter lim="800000"/>
            <a:headEnd/>
            <a:tailEnd/>
          </a:ln>
          <a:effectLst/>
        </p:spPr>
        <p:txBody>
          <a:bodyPr anchor="ctr"/>
          <a:lstStyle/>
          <a:p>
            <a:pPr algn="ctr"/>
            <a:r>
              <a:rPr lang="en-US" altLang="ko-KR" sz="4400" b="1" dirty="0" smtClean="0">
                <a:solidFill>
                  <a:srgbClr val="FF0000"/>
                </a:solidFill>
                <a:latin typeface="+mj-lt"/>
              </a:rPr>
              <a:t>Endo. </a:t>
            </a:r>
            <a:r>
              <a:rPr lang="en-US" altLang="ko-KR" sz="4400" b="1" dirty="0" smtClean="0">
                <a:latin typeface="+mj-lt"/>
              </a:rPr>
              <a:t>&amp;</a:t>
            </a:r>
            <a:r>
              <a:rPr lang="en-US" altLang="ko-KR" sz="4400" b="1" dirty="0" smtClean="0">
                <a:solidFill>
                  <a:srgbClr val="FF0000"/>
                </a:solidFill>
                <a:latin typeface="+mj-lt"/>
              </a:rPr>
              <a:t> OSR </a:t>
            </a:r>
            <a:r>
              <a:rPr lang="en-US" altLang="ko-KR" sz="4400" b="1" dirty="0" smtClean="0">
                <a:latin typeface="+mj-lt"/>
              </a:rPr>
              <a:t>&amp;</a:t>
            </a:r>
            <a:r>
              <a:rPr lang="en-US" altLang="ko-KR" sz="4400" b="1" dirty="0" smtClean="0">
                <a:solidFill>
                  <a:srgbClr val="FF0000"/>
                </a:solidFill>
                <a:latin typeface="+mj-lt"/>
              </a:rPr>
              <a:t> Hybrid</a:t>
            </a:r>
            <a:endParaRPr lang="en-US" altLang="ko-KR" sz="4400" b="1" i="1" dirty="0">
              <a:solidFill>
                <a:srgbClr val="FF0000"/>
              </a:solidFill>
              <a:latin typeface="+mj-lt"/>
            </a:endParaRPr>
          </a:p>
        </p:txBody>
      </p:sp>
      <p:sp>
        <p:nvSpPr>
          <p:cNvPr id="36" name="내용 개체 틀 2"/>
          <p:cNvSpPr txBox="1">
            <a:spLocks/>
          </p:cNvSpPr>
          <p:nvPr/>
        </p:nvSpPr>
        <p:spPr>
          <a:xfrm>
            <a:off x="4571968" y="1142984"/>
            <a:ext cx="4572032" cy="357166"/>
          </a:xfrm>
          <a:prstGeom prst="rect">
            <a:avLst/>
          </a:prstGeom>
          <a:solidFill>
            <a:srgbClr val="FFC000"/>
          </a:solidFill>
        </p:spPr>
        <p:txBody>
          <a:bodyPr/>
          <a:lstStyle/>
          <a:p>
            <a:pPr marL="342900" marR="0" lvl="0" indent="-342900" algn="ctr" defTabSz="914400" rtl="0" eaLnBrk="1" fontAlgn="base" latinLnBrk="1" hangingPunct="1">
              <a:lnSpc>
                <a:spcPct val="100000"/>
              </a:lnSpc>
              <a:spcBef>
                <a:spcPct val="20000"/>
              </a:spcBef>
              <a:spcAft>
                <a:spcPct val="0"/>
              </a:spcAft>
              <a:buClrTx/>
              <a:buSzTx/>
              <a:buFont typeface="Arial" charset="0"/>
              <a:buNone/>
              <a:tabLst/>
              <a:defRPr/>
            </a:pPr>
            <a:r>
              <a:rPr kumimoji="0" lang="en-US" altLang="ko-KR" sz="2000" b="0" i="0" u="none" strike="noStrike" kern="1200" cap="none" spc="0" normalizeH="0" baseline="0" noProof="0" dirty="0" smtClean="0">
                <a:ln>
                  <a:noFill/>
                </a:ln>
                <a:solidFill>
                  <a:schemeClr val="tx1"/>
                </a:solidFill>
                <a:effectLst/>
                <a:uLnTx/>
                <a:uFillTx/>
                <a:latin typeface="+mn-lt"/>
                <a:ea typeface="+mn-ea"/>
                <a:cs typeface="+mn-cs"/>
              </a:rPr>
              <a:t>By courtesy of Dr. Park (K</a:t>
            </a:r>
            <a:r>
              <a:rPr kumimoji="0" lang="en-US" altLang="ko-KR" sz="2000" dirty="0" err="1" smtClean="0">
                <a:latin typeface="+mn-lt"/>
                <a:ea typeface="+mn-ea"/>
              </a:rPr>
              <a:t>ae</a:t>
            </a:r>
            <a:r>
              <a:rPr kumimoji="0" lang="en-US" altLang="ko-KR" sz="2000" dirty="0" smtClean="0">
                <a:latin typeface="+mn-lt"/>
                <a:ea typeface="+mn-ea"/>
              </a:rPr>
              <a:t> Hyun</a:t>
            </a:r>
            <a:r>
              <a:rPr kumimoji="0" lang="en-US" altLang="ko-KR" sz="2000" b="0" i="0" u="none" strike="noStrike" kern="1200" cap="none" spc="0" normalizeH="0" baseline="0" noProof="0" dirty="0" smtClean="0">
                <a:ln>
                  <a:noFill/>
                </a:ln>
                <a:solidFill>
                  <a:schemeClr val="tx1"/>
                </a:solidFill>
                <a:effectLst/>
                <a:uLnTx/>
                <a:uFillTx/>
                <a:latin typeface="+mn-lt"/>
                <a:ea typeface="+mn-ea"/>
                <a:cs typeface="+mn-cs"/>
              </a:rPr>
              <a:t>) </a:t>
            </a:r>
            <a:endParaRPr kumimoji="0" lang="ko-KR" alt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914400" rtl="0" eaLnBrk="0" fontAlgn="base" latinLnBrk="1" hangingPunct="0">
              <a:lnSpc>
                <a:spcPct val="100000"/>
              </a:lnSpc>
              <a:spcBef>
                <a:spcPct val="20000"/>
              </a:spcBef>
              <a:spcAft>
                <a:spcPct val="0"/>
              </a:spcAft>
              <a:buClrTx/>
              <a:buSzTx/>
              <a:buFont typeface="Arial" charset="0"/>
              <a:buChar char="•"/>
              <a:tabLst/>
              <a:defRPr/>
            </a:pPr>
            <a:endParaRPr kumimoji="0" lang="ko-KR" alt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37" name="직사각형 36"/>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42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42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Effect transition="in" filter="fade">
                                      <p:cBhvr>
                                        <p:cTn id="2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20" grpId="0" animBg="1"/>
      <p:bldP spid="94223"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b="1" dirty="0" smtClean="0"/>
              <a:t>What is in Hybrid room?</a:t>
            </a:r>
            <a:endParaRPr lang="ko-KR" altLang="en-US" b="1" dirty="0"/>
          </a:p>
        </p:txBody>
      </p:sp>
      <p:sp>
        <p:nvSpPr>
          <p:cNvPr id="3" name="내용 개체 틀 2"/>
          <p:cNvSpPr>
            <a:spLocks noGrp="1"/>
          </p:cNvSpPr>
          <p:nvPr>
            <p:ph idx="1"/>
          </p:nvPr>
        </p:nvSpPr>
        <p:spPr>
          <a:xfrm>
            <a:off x="179512" y="1600200"/>
            <a:ext cx="8784976" cy="4525963"/>
          </a:xfrm>
        </p:spPr>
        <p:txBody>
          <a:bodyPr>
            <a:normAutofit lnSpcReduction="10000"/>
          </a:bodyPr>
          <a:lstStyle/>
          <a:p>
            <a:r>
              <a:rPr lang="en-US" altLang="ko-KR" b="1" dirty="0" smtClean="0"/>
              <a:t>Stationary Imaging System    </a:t>
            </a:r>
          </a:p>
          <a:p>
            <a:r>
              <a:rPr lang="en-US" altLang="ko-KR" b="1" dirty="0" smtClean="0"/>
              <a:t>Light Source</a:t>
            </a:r>
          </a:p>
          <a:p>
            <a:r>
              <a:rPr lang="en-US" altLang="ko-KR" b="1" dirty="0" smtClean="0"/>
              <a:t>Inventory</a:t>
            </a:r>
          </a:p>
          <a:p>
            <a:r>
              <a:rPr lang="en-US" altLang="ko-KR" b="1" dirty="0" smtClean="0"/>
              <a:t>Anesthetic Unit</a:t>
            </a:r>
          </a:p>
          <a:p>
            <a:r>
              <a:rPr lang="en-US" altLang="ko-KR" b="1" dirty="0" smtClean="0"/>
              <a:t>USG</a:t>
            </a:r>
          </a:p>
          <a:p>
            <a:r>
              <a:rPr lang="en-US" altLang="ko-KR" b="1" dirty="0" smtClean="0"/>
              <a:t>3D Workstation</a:t>
            </a:r>
          </a:p>
          <a:p>
            <a:r>
              <a:rPr lang="en-US" altLang="ko-KR" b="1" dirty="0" smtClean="0"/>
              <a:t>Air Filter System</a:t>
            </a:r>
          </a:p>
          <a:p>
            <a:r>
              <a:rPr lang="en-US" altLang="ko-KR" b="1" dirty="0" smtClean="0"/>
              <a:t>IVUS</a:t>
            </a:r>
            <a:endParaRPr lang="ko-KR" altLang="en-US" b="1" dirty="0"/>
          </a:p>
        </p:txBody>
      </p:sp>
      <p:pic>
        <p:nvPicPr>
          <p:cNvPr id="4" name="Picture 2" descr="D:\새 폴더\P1060634.JPG"/>
          <p:cNvPicPr>
            <a:picLocks noChangeAspect="1" noChangeArrowheads="1"/>
          </p:cNvPicPr>
          <p:nvPr/>
        </p:nvPicPr>
        <p:blipFill rotWithShape="1">
          <a:blip r:embed="rId3" cstate="email">
            <a:extLst>
              <a:ext uri="{28A0092B-C50C-407E-A947-70E740481C1C}">
                <a14:useLocalDpi xmlns="" xmlns:a14="http://schemas.microsoft.com/office/drawing/2010/main" val="0"/>
              </a:ext>
            </a:extLst>
          </a:blip>
          <a:srcRect/>
          <a:stretch/>
        </p:blipFill>
        <p:spPr bwMode="auto">
          <a:xfrm>
            <a:off x="7572396" y="1285860"/>
            <a:ext cx="1342117" cy="2632276"/>
          </a:xfrm>
          <a:prstGeom prst="rect">
            <a:avLst/>
          </a:prstGeom>
          <a:noFill/>
          <a:extLst>
            <a:ext uri="{909E8E84-426E-40DD-AFC4-6F175D3DCCD1}">
              <a14:hiddenFill xmlns="" xmlns:a14="http://schemas.microsoft.com/office/drawing/2010/main">
                <a:solidFill>
                  <a:srgbClr val="FFFFFF"/>
                </a:solidFill>
              </a14:hiddenFill>
            </a:ext>
          </a:extLst>
        </p:spPr>
      </p:pic>
      <p:grpSp>
        <p:nvGrpSpPr>
          <p:cNvPr id="5" name="그룹 6"/>
          <p:cNvGrpSpPr/>
          <p:nvPr/>
        </p:nvGrpSpPr>
        <p:grpSpPr>
          <a:xfrm>
            <a:off x="7786710" y="4071942"/>
            <a:ext cx="942944" cy="2222996"/>
            <a:chOff x="2189663" y="2764282"/>
            <a:chExt cx="1518241" cy="2955796"/>
          </a:xfrm>
        </p:grpSpPr>
        <p:pic>
          <p:nvPicPr>
            <p:cNvPr id="6" name="Picture 5"/>
            <p:cNvPicPr>
              <a:picLocks noChangeAspect="1" noChangeArrowheads="1"/>
            </p:cNvPicPr>
            <p:nvPr/>
          </p:nvPicPr>
          <p:blipFill>
            <a:blip r:embed="rId4" cstate="email">
              <a:extLst>
                <a:ext uri="{28A0092B-C50C-407E-A947-70E740481C1C}">
                  <a14:useLocalDpi xmlns="" xmlns:a14="http://schemas.microsoft.com/office/drawing/2010/main" val="0"/>
                </a:ext>
              </a:extLst>
            </a:blip>
            <a:srcRect/>
            <a:stretch>
              <a:fillRect/>
            </a:stretch>
          </p:blipFill>
          <p:spPr bwMode="auto">
            <a:xfrm>
              <a:off x="2189663" y="4174935"/>
              <a:ext cx="1518241" cy="15451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5" cstate="email">
              <a:extLst>
                <a:ext uri="{28A0092B-C50C-407E-A947-70E740481C1C}">
                  <a14:useLocalDpi xmlns="" xmlns:a14="http://schemas.microsoft.com/office/drawing/2010/main" val="0"/>
                </a:ext>
              </a:extLst>
            </a:blip>
            <a:srcRect/>
            <a:stretch>
              <a:fillRect/>
            </a:stretch>
          </p:blipFill>
          <p:spPr bwMode="auto">
            <a:xfrm>
              <a:off x="2189663" y="2764282"/>
              <a:ext cx="1518241" cy="14597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pic>
        <p:nvPicPr>
          <p:cNvPr id="8" name="110526-TAA-30sec.wmv">
            <a:hlinkClick r:id="" action="ppaction://media"/>
          </p:cNvPr>
          <p:cNvPicPr>
            <a:picLocks noRot="1" noChangeAspect="1"/>
          </p:cNvPicPr>
          <p:nvPr>
            <a:videoFile r:link="rId1"/>
          </p:nvPr>
        </p:nvPicPr>
        <p:blipFill>
          <a:blip r:embed="rId6" cstate="email"/>
          <a:stretch>
            <a:fillRect/>
          </a:stretch>
        </p:blipFill>
        <p:spPr>
          <a:xfrm>
            <a:off x="4357686" y="2214554"/>
            <a:ext cx="2790820" cy="1860547"/>
          </a:xfrm>
          <a:prstGeom prst="rect">
            <a:avLst/>
          </a:prstGeom>
        </p:spPr>
      </p:pic>
      <p:sp>
        <p:nvSpPr>
          <p:cNvPr id="9" name="직사각형 8"/>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10" name="바닥글 개체 틀 9"/>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extLst>
      <p:ext uri="{BB962C8B-B14F-4D97-AF65-F5344CB8AC3E}">
        <p14:creationId xmlns="" xmlns:p14="http://schemas.microsoft.com/office/powerpoint/2010/main" val="345551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p:cTn id="12" repeatCount="indefinite" fill="hold" display="0">
                  <p:stCondLst>
                    <p:cond delay="indefinite"/>
                  </p:stCondLst>
                  <p:endCondLst>
                    <p:cond evt="onPrev" delay="0">
                      <p:tgtEl>
                        <p:sldTgt/>
                      </p:tgtEl>
                    </p:cond>
                  </p:endCondLst>
                </p:cTn>
                <p:tgtEl>
                  <p:spTgt spid="8"/>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Cause - </a:t>
            </a:r>
            <a:r>
              <a:rPr lang="en-US" altLang="ko-KR" dirty="0" smtClean="0">
                <a:solidFill>
                  <a:srgbClr val="FF0000"/>
                </a:solidFill>
              </a:rPr>
              <a:t>Emboli</a:t>
            </a:r>
            <a:endParaRPr lang="ko-KR" altLang="en-US" dirty="0">
              <a:solidFill>
                <a:srgbClr val="FF0000"/>
              </a:solidFill>
            </a:endParaRPr>
          </a:p>
        </p:txBody>
      </p:sp>
      <p:sp>
        <p:nvSpPr>
          <p:cNvPr id="4" name="Text Box 4"/>
          <p:cNvSpPr txBox="1">
            <a:spLocks noChangeArrowheads="1"/>
          </p:cNvSpPr>
          <p:nvPr/>
        </p:nvSpPr>
        <p:spPr bwMode="auto">
          <a:xfrm>
            <a:off x="381000" y="1917923"/>
            <a:ext cx="7391400" cy="3743325"/>
          </a:xfrm>
          <a:prstGeom prst="rect">
            <a:avLst/>
          </a:prstGeom>
          <a:noFill/>
          <a:ln w="9525">
            <a:noFill/>
            <a:miter lim="800000"/>
            <a:headEnd/>
            <a:tailEnd/>
          </a:ln>
          <a:effectLst/>
        </p:spPr>
        <p:txBody>
          <a:bodyPr>
            <a:spAutoFit/>
          </a:bodyPr>
          <a:lstStyle/>
          <a:p>
            <a:pPr algn="l">
              <a:spcBef>
                <a:spcPct val="50000"/>
              </a:spcBef>
            </a:pPr>
            <a:r>
              <a:rPr lang="en-GB" sz="2400" b="1" i="1" u="sng" dirty="0">
                <a:solidFill>
                  <a:srgbClr val="00CC00"/>
                </a:solidFill>
                <a:latin typeface="Times New Roman" pitchFamily="18" charset="0"/>
              </a:rPr>
              <a:t>●</a:t>
            </a:r>
            <a:r>
              <a:rPr lang="en-GB" sz="2400" b="1" i="1" u="sng" dirty="0">
                <a:solidFill>
                  <a:srgbClr val="00CC00"/>
                </a:solidFill>
                <a:latin typeface="Times New Roman" pitchFamily="18" charset="0"/>
                <a:cs typeface="Times New Roman" pitchFamily="18" charset="0"/>
              </a:rPr>
              <a:t>Cardiac (90%)</a:t>
            </a:r>
            <a:r>
              <a:rPr lang="en-GB" sz="1400" b="1" dirty="0">
                <a:latin typeface="Times New Roman" pitchFamily="18" charset="0"/>
                <a:cs typeface="Times New Roman" pitchFamily="18" charset="0"/>
              </a:rPr>
              <a:t> </a:t>
            </a:r>
          </a:p>
          <a:p>
            <a:pPr algn="l">
              <a:spcBef>
                <a:spcPct val="50000"/>
              </a:spcBef>
            </a:pPr>
            <a:r>
              <a:rPr lang="en-GB" sz="2400" b="1" dirty="0">
                <a:latin typeface="Times New Roman" pitchFamily="18" charset="0"/>
                <a:cs typeface="Times New Roman" pitchFamily="18" charset="0"/>
              </a:rPr>
              <a:t>Arrhythmia (</a:t>
            </a:r>
            <a:r>
              <a:rPr lang="en-GB" sz="2400" b="1" dirty="0" err="1">
                <a:latin typeface="Times New Roman" pitchFamily="18" charset="0"/>
                <a:cs typeface="Times New Roman" pitchFamily="18" charset="0"/>
              </a:rPr>
              <a:t>atrial</a:t>
            </a:r>
            <a:r>
              <a:rPr lang="en-GB" sz="2400" b="1" dirty="0">
                <a:latin typeface="Times New Roman" pitchFamily="18" charset="0"/>
                <a:cs typeface="Times New Roman" pitchFamily="18" charset="0"/>
              </a:rPr>
              <a:t> fibrillation)</a:t>
            </a:r>
          </a:p>
          <a:p>
            <a:pPr algn="l">
              <a:spcBef>
                <a:spcPct val="50000"/>
              </a:spcBef>
            </a:pPr>
            <a:r>
              <a:rPr lang="en-GB" sz="2400" b="1" dirty="0" err="1">
                <a:latin typeface="Times New Roman" pitchFamily="18" charset="0"/>
                <a:cs typeface="Times New Roman" pitchFamily="18" charset="0"/>
              </a:rPr>
              <a:t>Valvular</a:t>
            </a:r>
            <a:r>
              <a:rPr lang="en-GB" sz="2400" b="1" dirty="0">
                <a:latin typeface="Times New Roman" pitchFamily="18" charset="0"/>
                <a:cs typeface="Times New Roman" pitchFamily="18" charset="0"/>
              </a:rPr>
              <a:t> heart </a:t>
            </a:r>
            <a:r>
              <a:rPr lang="en-GB" sz="2400" b="1" dirty="0" err="1">
                <a:latin typeface="Times New Roman" pitchFamily="18" charset="0"/>
                <a:cs typeface="Times New Roman" pitchFamily="18" charset="0"/>
              </a:rPr>
              <a:t>diseaes</a:t>
            </a:r>
            <a:r>
              <a:rPr lang="en-GB" sz="2400" b="1" dirty="0">
                <a:latin typeface="Times New Roman" pitchFamily="18" charset="0"/>
                <a:cs typeface="Times New Roman" pitchFamily="18" charset="0"/>
              </a:rPr>
              <a:t>. ( MS)</a:t>
            </a:r>
          </a:p>
          <a:p>
            <a:pPr algn="l">
              <a:spcBef>
                <a:spcPct val="50000"/>
              </a:spcBef>
            </a:pPr>
            <a:r>
              <a:rPr lang="en-GB" sz="2400" b="1" dirty="0">
                <a:latin typeface="Times New Roman" pitchFamily="18" charset="0"/>
                <a:cs typeface="Times New Roman" pitchFamily="18" charset="0"/>
              </a:rPr>
              <a:t>Prosthetic heart valves.</a:t>
            </a:r>
          </a:p>
          <a:p>
            <a:pPr algn="l">
              <a:spcBef>
                <a:spcPct val="50000"/>
              </a:spcBef>
            </a:pPr>
            <a:r>
              <a:rPr lang="en-GB" sz="2400" b="1" dirty="0" err="1">
                <a:latin typeface="Times New Roman" pitchFamily="18" charset="0"/>
                <a:cs typeface="Times New Roman" pitchFamily="18" charset="0"/>
              </a:rPr>
              <a:t>Hx</a:t>
            </a:r>
            <a:r>
              <a:rPr lang="en-GB" sz="2400" b="1" dirty="0">
                <a:latin typeface="Times New Roman" pitchFamily="18" charset="0"/>
                <a:cs typeface="Times New Roman" pitchFamily="18" charset="0"/>
              </a:rPr>
              <a:t> of myocardial infarction.</a:t>
            </a:r>
          </a:p>
          <a:p>
            <a:pPr algn="l">
              <a:spcBef>
                <a:spcPct val="50000"/>
              </a:spcBef>
            </a:pPr>
            <a:r>
              <a:rPr lang="en-GB" sz="2400" b="1" dirty="0" err="1">
                <a:latin typeface="Times New Roman" pitchFamily="18" charset="0"/>
                <a:cs typeface="Times New Roman" pitchFamily="18" charset="0"/>
              </a:rPr>
              <a:t>Atrial</a:t>
            </a:r>
            <a:r>
              <a:rPr lang="en-GB" sz="2400" b="1" dirty="0">
                <a:latin typeface="Times New Roman" pitchFamily="18" charset="0"/>
                <a:cs typeface="Times New Roman" pitchFamily="18" charset="0"/>
              </a:rPr>
              <a:t> </a:t>
            </a:r>
            <a:r>
              <a:rPr lang="en-GB" sz="2400" b="1" dirty="0" err="1">
                <a:latin typeface="Times New Roman" pitchFamily="18" charset="0"/>
                <a:cs typeface="Times New Roman" pitchFamily="18" charset="0"/>
              </a:rPr>
              <a:t>myxoma</a:t>
            </a:r>
            <a:r>
              <a:rPr lang="en-GB" sz="2400" b="1" dirty="0">
                <a:latin typeface="Times New Roman" pitchFamily="18" charset="0"/>
                <a:cs typeface="Times New Roman" pitchFamily="18" charset="0"/>
              </a:rPr>
              <a:t>.</a:t>
            </a:r>
          </a:p>
          <a:p>
            <a:pPr algn="l">
              <a:spcBef>
                <a:spcPct val="50000"/>
              </a:spcBef>
            </a:pPr>
            <a:endParaRPr lang="en-US" sz="2400" dirty="0">
              <a:latin typeface="Times New Roman" pitchFamily="18" charset="0"/>
              <a:cs typeface="Times New Roman" pitchFamily="18" charset="0"/>
            </a:endParaRPr>
          </a:p>
        </p:txBody>
      </p:sp>
      <p:sp>
        <p:nvSpPr>
          <p:cNvPr id="5" name="Text Box 5"/>
          <p:cNvSpPr txBox="1">
            <a:spLocks noChangeArrowheads="1"/>
          </p:cNvSpPr>
          <p:nvPr/>
        </p:nvSpPr>
        <p:spPr bwMode="auto">
          <a:xfrm>
            <a:off x="5334000" y="1916832"/>
            <a:ext cx="3276600" cy="3013075"/>
          </a:xfrm>
          <a:prstGeom prst="rect">
            <a:avLst/>
          </a:prstGeom>
          <a:noFill/>
          <a:ln w="9525">
            <a:noFill/>
            <a:miter lim="800000"/>
            <a:headEnd/>
            <a:tailEnd/>
          </a:ln>
          <a:effectLst/>
        </p:spPr>
        <p:txBody>
          <a:bodyPr>
            <a:spAutoFit/>
          </a:bodyPr>
          <a:lstStyle/>
          <a:p>
            <a:pPr algn="l"/>
            <a:r>
              <a:rPr lang="en-GB" sz="2400" b="1" i="1" u="sng" dirty="0">
                <a:solidFill>
                  <a:srgbClr val="00CC00"/>
                </a:solidFill>
                <a:latin typeface="Times New Roman" pitchFamily="18" charset="0"/>
              </a:rPr>
              <a:t>●</a:t>
            </a:r>
            <a:r>
              <a:rPr lang="en-GB" sz="2400" b="1" i="1" u="sng" dirty="0">
                <a:solidFill>
                  <a:srgbClr val="00CC00"/>
                </a:solidFill>
                <a:latin typeface="Times New Roman" pitchFamily="18" charset="0"/>
                <a:cs typeface="Times New Roman" pitchFamily="18" charset="0"/>
              </a:rPr>
              <a:t>Arterial source (9%)</a:t>
            </a:r>
          </a:p>
          <a:p>
            <a:pPr algn="l"/>
            <a:r>
              <a:rPr lang="en-GB" sz="2400" b="1" dirty="0">
                <a:latin typeface="Times New Roman" pitchFamily="18" charset="0"/>
                <a:cs typeface="Times New Roman" pitchFamily="18" charset="0"/>
              </a:rPr>
              <a:t>Atherosclerotic aorta</a:t>
            </a:r>
          </a:p>
          <a:p>
            <a:pPr algn="l"/>
            <a:r>
              <a:rPr lang="en-GB" sz="2400" b="1" dirty="0">
                <a:latin typeface="Times New Roman" pitchFamily="18" charset="0"/>
                <a:cs typeface="Times New Roman" pitchFamily="18" charset="0"/>
              </a:rPr>
              <a:t>Aneurysm</a:t>
            </a:r>
          </a:p>
          <a:p>
            <a:pPr algn="l"/>
            <a:endParaRPr lang="en-GB" sz="2400" b="1" dirty="0">
              <a:solidFill>
                <a:schemeClr val="bg1"/>
              </a:solidFill>
              <a:latin typeface="Times New Roman" pitchFamily="18" charset="0"/>
              <a:cs typeface="Times New Roman" pitchFamily="18" charset="0"/>
            </a:endParaRPr>
          </a:p>
          <a:p>
            <a:pPr algn="l"/>
            <a:r>
              <a:rPr lang="en-GB" sz="2400" b="1" i="1" u="sng" dirty="0">
                <a:solidFill>
                  <a:srgbClr val="00CC00"/>
                </a:solidFill>
                <a:latin typeface="Times New Roman" pitchFamily="18" charset="0"/>
              </a:rPr>
              <a:t>●</a:t>
            </a:r>
            <a:r>
              <a:rPr lang="en-GB" sz="2400" b="1" i="1" u="sng" dirty="0">
                <a:solidFill>
                  <a:srgbClr val="00CC00"/>
                </a:solidFill>
                <a:latin typeface="Times New Roman" pitchFamily="18" charset="0"/>
                <a:cs typeface="Times New Roman" pitchFamily="18" charset="0"/>
              </a:rPr>
              <a:t>Other (1%)</a:t>
            </a:r>
          </a:p>
          <a:p>
            <a:pPr algn="l"/>
            <a:r>
              <a:rPr lang="en-GB" sz="2400" b="1" dirty="0" err="1">
                <a:latin typeface="Times New Roman" pitchFamily="18" charset="0"/>
                <a:cs typeface="Times New Roman" pitchFamily="18" charset="0"/>
              </a:rPr>
              <a:t>Pardoxial</a:t>
            </a:r>
            <a:r>
              <a:rPr lang="en-GB" sz="2400" b="1" dirty="0">
                <a:latin typeface="Times New Roman" pitchFamily="18" charset="0"/>
                <a:cs typeface="Times New Roman" pitchFamily="18" charset="0"/>
              </a:rPr>
              <a:t>.</a:t>
            </a:r>
          </a:p>
          <a:p>
            <a:pPr algn="l"/>
            <a:r>
              <a:rPr lang="en-GB" sz="2400" b="1" dirty="0" err="1">
                <a:latin typeface="Times New Roman" pitchFamily="18" charset="0"/>
                <a:cs typeface="Times New Roman" pitchFamily="18" charset="0"/>
              </a:rPr>
              <a:t>Hx</a:t>
            </a:r>
            <a:r>
              <a:rPr lang="en-GB" sz="2400" b="1" dirty="0">
                <a:latin typeface="Times New Roman" pitchFamily="18" charset="0"/>
                <a:cs typeface="Times New Roman" pitchFamily="18" charset="0"/>
              </a:rPr>
              <a:t> of medication (oral contraceptives)</a:t>
            </a:r>
            <a:endParaRPr lang="en-US" sz="2400" b="1" dirty="0">
              <a:latin typeface="Times New Roman" pitchFamily="18" charset="0"/>
              <a:cs typeface="Times New Roman" pitchFamily="18" charset="0"/>
            </a:endParaRPr>
          </a:p>
        </p:txBody>
      </p:sp>
      <p:sp>
        <p:nvSpPr>
          <p:cNvPr id="6" name="직사각형 5"/>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7" name="바닥글 개체 틀 6"/>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제목 13"/>
          <p:cNvSpPr>
            <a:spLocks noGrp="1"/>
          </p:cNvSpPr>
          <p:nvPr>
            <p:ph type="title"/>
          </p:nvPr>
        </p:nvSpPr>
        <p:spPr>
          <a:xfrm>
            <a:off x="457200" y="44450"/>
            <a:ext cx="8229600" cy="1143000"/>
          </a:xfrm>
        </p:spPr>
        <p:txBody>
          <a:bodyPr>
            <a:normAutofit/>
          </a:bodyPr>
          <a:lstStyle/>
          <a:p>
            <a:pPr eaLnBrk="1" hangingPunct="1"/>
            <a:r>
              <a:rPr lang="en-US" altLang="ko-KR" sz="4800" dirty="0" smtClean="0"/>
              <a:t>Where?</a:t>
            </a:r>
            <a:endParaRPr lang="ko-KR" altLang="en-US" sz="4800" dirty="0" smtClean="0"/>
          </a:p>
        </p:txBody>
      </p:sp>
      <p:sp>
        <p:nvSpPr>
          <p:cNvPr id="28675" name="내용 개체 틀 2"/>
          <p:cNvSpPr>
            <a:spLocks noGrp="1"/>
          </p:cNvSpPr>
          <p:nvPr>
            <p:ph idx="1"/>
          </p:nvPr>
        </p:nvSpPr>
        <p:spPr>
          <a:xfrm>
            <a:off x="785786" y="981075"/>
            <a:ext cx="5472113" cy="2735263"/>
          </a:xfrm>
          <a:solidFill>
            <a:srgbClr val="FFFF00"/>
          </a:solidFill>
          <a:ln w="38100">
            <a:solidFill>
              <a:schemeClr val="tx1"/>
            </a:solidFill>
          </a:ln>
        </p:spPr>
        <p:txBody>
          <a:bodyPr/>
          <a:lstStyle/>
          <a:p>
            <a:pPr eaLnBrk="1" hangingPunct="1">
              <a:buFont typeface="Arial" pitchFamily="34" charset="0"/>
              <a:buNone/>
            </a:pPr>
            <a:r>
              <a:rPr lang="en-US" altLang="ko-KR" b="1" i="1" dirty="0" smtClean="0"/>
              <a:t>Hybrid-room</a:t>
            </a:r>
            <a:endParaRPr lang="ko-KR" altLang="en-US" b="1" i="1" dirty="0" smtClean="0"/>
          </a:p>
        </p:txBody>
      </p:sp>
      <p:sp>
        <p:nvSpPr>
          <p:cNvPr id="5" name="내용 개체 틀 2"/>
          <p:cNvSpPr txBox="1">
            <a:spLocks/>
          </p:cNvSpPr>
          <p:nvPr/>
        </p:nvSpPr>
        <p:spPr bwMode="auto">
          <a:xfrm>
            <a:off x="4429124" y="3978275"/>
            <a:ext cx="3313113" cy="2879725"/>
          </a:xfrm>
          <a:prstGeom prst="rect">
            <a:avLst/>
          </a:prstGeom>
          <a:solidFill>
            <a:schemeClr val="bg2">
              <a:lumMod val="90000"/>
            </a:schemeClr>
          </a:solidFill>
          <a:ln w="38100">
            <a:solidFill>
              <a:srgbClr val="FF0000"/>
            </a:solidFill>
            <a:miter lim="800000"/>
            <a:headEnd/>
            <a:tailEnd/>
          </a:ln>
        </p:spPr>
        <p:txBody>
          <a:bodyPr/>
          <a:lstStyle/>
          <a:p>
            <a:pPr marL="342900" indent="-342900" algn="ctr">
              <a:spcBef>
                <a:spcPct val="20000"/>
              </a:spcBef>
              <a:defRPr/>
            </a:pPr>
            <a:r>
              <a:rPr kumimoji="0" lang="en-US" altLang="ko-KR" sz="3200" b="1" i="1" dirty="0">
                <a:latin typeface="+mn-lt"/>
                <a:ea typeface="+mn-ea"/>
              </a:rPr>
              <a:t>Operation-room</a:t>
            </a:r>
            <a:endParaRPr kumimoji="0" lang="ko-KR" altLang="en-US" sz="3200" b="1" i="1" dirty="0">
              <a:latin typeface="+mn-lt"/>
              <a:ea typeface="+mn-ea"/>
            </a:endParaRPr>
          </a:p>
        </p:txBody>
      </p:sp>
      <p:grpSp>
        <p:nvGrpSpPr>
          <p:cNvPr id="2" name="그룹 15"/>
          <p:cNvGrpSpPr/>
          <p:nvPr/>
        </p:nvGrpSpPr>
        <p:grpSpPr>
          <a:xfrm>
            <a:off x="0" y="2285992"/>
            <a:ext cx="3384550" cy="2808287"/>
            <a:chOff x="323850" y="3141663"/>
            <a:chExt cx="3384550" cy="2808287"/>
          </a:xfrm>
        </p:grpSpPr>
        <p:sp>
          <p:nvSpPr>
            <p:cNvPr id="4" name="내용 개체 틀 2"/>
            <p:cNvSpPr txBox="1">
              <a:spLocks/>
            </p:cNvSpPr>
            <p:nvPr/>
          </p:nvSpPr>
          <p:spPr bwMode="auto">
            <a:xfrm>
              <a:off x="323850" y="3141663"/>
              <a:ext cx="3384550" cy="2808287"/>
            </a:xfrm>
            <a:prstGeom prst="rect">
              <a:avLst/>
            </a:prstGeom>
            <a:solidFill>
              <a:schemeClr val="bg2">
                <a:lumMod val="90000"/>
              </a:schemeClr>
            </a:solidFill>
            <a:ln w="38100">
              <a:solidFill>
                <a:schemeClr val="tx2">
                  <a:lumMod val="60000"/>
                  <a:lumOff val="40000"/>
                </a:schemeClr>
              </a:solidFill>
              <a:miter lim="800000"/>
              <a:headEnd/>
              <a:tailEnd/>
            </a:ln>
          </p:spPr>
          <p:txBody>
            <a:bodyPr/>
            <a:lstStyle/>
            <a:p>
              <a:pPr marL="342900" indent="-342900" algn="ctr">
                <a:spcBef>
                  <a:spcPct val="20000"/>
                </a:spcBef>
                <a:defRPr/>
              </a:pPr>
              <a:r>
                <a:rPr kumimoji="0" lang="en-US" altLang="ko-KR" sz="3200" b="1" i="1" dirty="0" err="1">
                  <a:latin typeface="+mn-lt"/>
                  <a:ea typeface="+mn-ea"/>
                </a:rPr>
                <a:t>Cath</a:t>
              </a:r>
              <a:r>
                <a:rPr kumimoji="0" lang="en-US" altLang="ko-KR" sz="3200" b="1" i="1" dirty="0">
                  <a:latin typeface="+mn-lt"/>
                  <a:ea typeface="+mn-ea"/>
                </a:rPr>
                <a:t>-room</a:t>
              </a:r>
              <a:endParaRPr kumimoji="0" lang="ko-KR" altLang="en-US" sz="3200" b="1" i="1" dirty="0">
                <a:latin typeface="+mn-lt"/>
                <a:ea typeface="+mn-ea"/>
              </a:endParaRPr>
            </a:p>
          </p:txBody>
        </p:sp>
        <p:pic>
          <p:nvPicPr>
            <p:cNvPr id="28678" name="Picture 5" descr="D:\101128-My Documents\ing-110117-병원\ing-110117-2011-논문\ing-100127-TEVAR\Data-patient\done-100401-91004426-김웅찬(TAA)-saccular-TEVAR-valiant\100401-TEVAR-valiant\100401-RVP-movie clips\010402-lawdata\SANY0008.JPG"/>
            <p:cNvPicPr>
              <a:picLocks noChangeAspect="1" noChangeArrowheads="1"/>
            </p:cNvPicPr>
            <p:nvPr/>
          </p:nvPicPr>
          <p:blipFill>
            <a:blip r:embed="rId5" cstate="email"/>
            <a:srcRect/>
            <a:stretch>
              <a:fillRect/>
            </a:stretch>
          </p:blipFill>
          <p:spPr bwMode="auto">
            <a:xfrm>
              <a:off x="1619250" y="3717925"/>
              <a:ext cx="1439863" cy="1079500"/>
            </a:xfrm>
            <a:prstGeom prst="rect">
              <a:avLst/>
            </a:prstGeom>
            <a:noFill/>
            <a:ln w="9525">
              <a:noFill/>
              <a:miter lim="800000"/>
              <a:headEnd/>
              <a:tailEnd/>
            </a:ln>
          </p:spPr>
        </p:pic>
        <p:pic>
          <p:nvPicPr>
            <p:cNvPr id="28679" name="Picture 6" descr="D:\101128-My Documents\ing-110117-병원\ing-110117-2011-논문\ing-100127-TEVAR\Data-patient\done-100401-91004426-김웅찬(TAA)-saccular-TEVAR-valiant\100401-TEVAR-valiant\100401-RVP-movie clips\010402-lawdata\SANY0009.JPG"/>
            <p:cNvPicPr>
              <a:picLocks noChangeAspect="1" noChangeArrowheads="1"/>
            </p:cNvPicPr>
            <p:nvPr/>
          </p:nvPicPr>
          <p:blipFill>
            <a:blip r:embed="rId6" cstate="email"/>
            <a:srcRect/>
            <a:stretch>
              <a:fillRect/>
            </a:stretch>
          </p:blipFill>
          <p:spPr bwMode="auto">
            <a:xfrm>
              <a:off x="468313" y="4581525"/>
              <a:ext cx="1439862" cy="1079500"/>
            </a:xfrm>
            <a:prstGeom prst="rect">
              <a:avLst/>
            </a:prstGeom>
            <a:noFill/>
            <a:ln w="9525">
              <a:noFill/>
              <a:miter lim="800000"/>
              <a:headEnd/>
              <a:tailEnd/>
            </a:ln>
          </p:spPr>
        </p:pic>
        <p:pic>
          <p:nvPicPr>
            <p:cNvPr id="28680" name="Picture 4" descr="D:\101128-My Documents\ing-110117-병원\ing-110117-2011-논문\ing-100127-TEVAR\Data-patient\done-100401-91004426-김웅찬(TAA)-saccular-TEVAR-valiant\100401-TEVAR-valiant\100401-RVP-movie clips\010402-lawdata\SANY0007.JPG"/>
            <p:cNvPicPr>
              <a:picLocks noChangeAspect="1" noChangeArrowheads="1"/>
            </p:cNvPicPr>
            <p:nvPr/>
          </p:nvPicPr>
          <p:blipFill>
            <a:blip r:embed="rId7" cstate="email"/>
            <a:srcRect/>
            <a:stretch>
              <a:fillRect/>
            </a:stretch>
          </p:blipFill>
          <p:spPr bwMode="auto">
            <a:xfrm>
              <a:off x="1908175" y="4868863"/>
              <a:ext cx="1439863" cy="1081087"/>
            </a:xfrm>
            <a:prstGeom prst="rect">
              <a:avLst/>
            </a:prstGeom>
            <a:noFill/>
            <a:ln w="9525">
              <a:noFill/>
              <a:miter lim="800000"/>
              <a:headEnd/>
              <a:tailEnd/>
            </a:ln>
          </p:spPr>
        </p:pic>
      </p:grpSp>
      <p:pic>
        <p:nvPicPr>
          <p:cNvPr id="28681" name="Picture 7"/>
          <p:cNvPicPr>
            <a:picLocks noChangeAspect="1" noChangeArrowheads="1"/>
          </p:cNvPicPr>
          <p:nvPr/>
        </p:nvPicPr>
        <p:blipFill>
          <a:blip r:embed="rId8" cstate="email"/>
          <a:srcRect/>
          <a:stretch>
            <a:fillRect/>
          </a:stretch>
        </p:blipFill>
        <p:spPr bwMode="auto">
          <a:xfrm>
            <a:off x="6357950" y="4549779"/>
            <a:ext cx="1352550" cy="1460500"/>
          </a:xfrm>
          <a:prstGeom prst="rect">
            <a:avLst/>
          </a:prstGeom>
          <a:noFill/>
          <a:ln w="9525">
            <a:noFill/>
            <a:miter lim="800000"/>
            <a:headEnd/>
            <a:tailEnd/>
          </a:ln>
        </p:spPr>
      </p:pic>
      <p:pic>
        <p:nvPicPr>
          <p:cNvPr id="13" name="hybrid-brief.wmv">
            <a:hlinkClick r:id="" action="ppaction://media"/>
          </p:cNvPr>
          <p:cNvPicPr>
            <a:picLocks noRot="1" noChangeAspect="1"/>
          </p:cNvPicPr>
          <p:nvPr>
            <a:videoFile r:link="rId1"/>
          </p:nvPr>
        </p:nvPicPr>
        <p:blipFill>
          <a:blip r:embed="rId9" cstate="email"/>
          <a:srcRect/>
          <a:stretch>
            <a:fillRect/>
          </a:stretch>
        </p:blipFill>
        <p:spPr bwMode="auto">
          <a:xfrm>
            <a:off x="3305471" y="1052736"/>
            <a:ext cx="2879174" cy="2160463"/>
          </a:xfrm>
          <a:prstGeom prst="rect">
            <a:avLst/>
          </a:prstGeom>
          <a:noFill/>
          <a:ln w="9525">
            <a:noFill/>
            <a:miter lim="800000"/>
            <a:headEnd/>
            <a:tailEnd/>
          </a:ln>
        </p:spPr>
      </p:pic>
      <p:pic>
        <p:nvPicPr>
          <p:cNvPr id="14" name="120215-SANY0045.wmv">
            <a:hlinkClick r:id="" action="ppaction://media"/>
          </p:cNvPr>
          <p:cNvPicPr>
            <a:picLocks noRot="1" noChangeAspect="1"/>
          </p:cNvPicPr>
          <p:nvPr>
            <a:videoFile r:link="rId2"/>
          </p:nvPr>
        </p:nvPicPr>
        <p:blipFill>
          <a:blip r:embed="rId10" cstate="email"/>
          <a:stretch>
            <a:fillRect/>
          </a:stretch>
        </p:blipFill>
        <p:spPr>
          <a:xfrm>
            <a:off x="4492632" y="5002198"/>
            <a:ext cx="2071702" cy="1553777"/>
          </a:xfrm>
          <a:prstGeom prst="rect">
            <a:avLst/>
          </a:prstGeom>
        </p:spPr>
      </p:pic>
      <p:pic>
        <p:nvPicPr>
          <p:cNvPr id="12" name="내용 개체 틀 3"/>
          <p:cNvPicPr>
            <a:picLocks noChangeAspect="1"/>
          </p:cNvPicPr>
          <p:nvPr/>
        </p:nvPicPr>
        <p:blipFill>
          <a:blip r:embed="rId11" cstate="email"/>
          <a:srcRect/>
          <a:stretch>
            <a:fillRect/>
          </a:stretch>
        </p:blipFill>
        <p:spPr bwMode="auto">
          <a:xfrm>
            <a:off x="71438" y="5214950"/>
            <a:ext cx="3428992" cy="1535726"/>
          </a:xfrm>
          <a:prstGeom prst="rect">
            <a:avLst/>
          </a:prstGeom>
          <a:noFill/>
          <a:ln w="9525">
            <a:noFill/>
            <a:miter lim="800000"/>
            <a:headEnd/>
            <a:tailEnd/>
          </a:ln>
        </p:spPr>
      </p:pic>
      <p:pic>
        <p:nvPicPr>
          <p:cNvPr id="17" name="그림 16" descr="1204141-2011-08.bmp"/>
          <p:cNvPicPr>
            <a:picLocks noChangeAspect="1"/>
          </p:cNvPicPr>
          <p:nvPr/>
        </p:nvPicPr>
        <p:blipFill>
          <a:blip r:embed="rId12" cstate="email"/>
          <a:stretch>
            <a:fillRect/>
          </a:stretch>
        </p:blipFill>
        <p:spPr>
          <a:xfrm>
            <a:off x="7782223" y="0"/>
            <a:ext cx="1361777" cy="6858000"/>
          </a:xfrm>
          <a:prstGeom prst="rect">
            <a:avLst/>
          </a:prstGeom>
        </p:spPr>
      </p:pic>
      <p:pic>
        <p:nvPicPr>
          <p:cNvPr id="18" name="그림 17" descr="1204141-2012-04.bmp"/>
          <p:cNvPicPr>
            <a:picLocks noChangeAspect="1"/>
          </p:cNvPicPr>
          <p:nvPr/>
        </p:nvPicPr>
        <p:blipFill>
          <a:blip r:embed="rId13" cstate="email"/>
          <a:stretch>
            <a:fillRect/>
          </a:stretch>
        </p:blipFill>
        <p:spPr>
          <a:xfrm>
            <a:off x="6429388" y="0"/>
            <a:ext cx="1365505" cy="3929066"/>
          </a:xfrm>
          <a:prstGeom prst="rect">
            <a:avLst/>
          </a:prstGeom>
        </p:spPr>
      </p:pic>
      <p:sp>
        <p:nvSpPr>
          <p:cNvPr id="16" name="직사각형 15"/>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3"/>
                                        </p:tgtEl>
                                      </p:cBhvr>
                                    </p:cmd>
                                  </p:childTnLst>
                                </p:cTn>
                              </p:par>
                              <p:par>
                                <p:cTn id="7" presetID="1" presetClass="mediacall" presetSubtype="0" fill="hold" nodeType="withEffect">
                                  <p:stCondLst>
                                    <p:cond delay="0"/>
                                  </p:stCondLst>
                                  <p:childTnLst>
                                    <p:cmd type="call" cmd="playFrom(0.0)">
                                      <p:cBhvr>
                                        <p:cTn id="8"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repeatCount="indefinite" fill="hold" display="0">
                  <p:stCondLst>
                    <p:cond delay="indefinite"/>
                  </p:stCondLst>
                  <p:endCondLst>
                    <p:cond evt="onPrev" delay="0">
                      <p:tgtEl>
                        <p:sldTgt/>
                      </p:tgtEl>
                    </p:cond>
                  </p:endCondLst>
                </p:cTn>
                <p:tgtEl>
                  <p:spTgt spid="13"/>
                </p:tgtEl>
              </p:cMediaNode>
            </p:video>
            <p:seq concurrent="1" nextAc="seek">
              <p:cTn id="10" restart="whenNotActive" fill="hold" evtFilter="cancelBubble" nodeType="interactiveSeq">
                <p:stCondLst>
                  <p:cond evt="onClick" delay="0">
                    <p:tgtEl>
                      <p:spTgt spid="1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3"/>
                                        </p:tgtEl>
                                      </p:cBhvr>
                                    </p:cmd>
                                  </p:childTnLst>
                                </p:cTn>
                              </p:par>
                            </p:childTnLst>
                          </p:cTn>
                        </p:par>
                      </p:childTnLst>
                    </p:cTn>
                  </p:par>
                </p:childTnLst>
              </p:cTn>
              <p:nextCondLst>
                <p:cond evt="onClick" delay="0">
                  <p:tgtEl>
                    <p:spTgt spid="13"/>
                  </p:tgtEl>
                </p:cond>
              </p:nextCondLst>
            </p:seq>
            <p:video>
              <p:cMediaNode>
                <p:cTn id="15" repeatCount="indefinite" fill="hold" display="0">
                  <p:stCondLst>
                    <p:cond delay="indefinite"/>
                  </p:stCondLst>
                  <p:endCondLst>
                    <p:cond evt="onPrev" delay="0">
                      <p:tgtEl>
                        <p:sldTgt/>
                      </p:tgtEl>
                    </p:cond>
                  </p:endCondLst>
                </p:cTn>
                <p:tgtEl>
                  <p:spTgt spid="14"/>
                </p:tgtEl>
              </p:cMediaNode>
            </p:video>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395536" y="116632"/>
            <a:ext cx="8229600" cy="796950"/>
          </a:xfrm>
        </p:spPr>
        <p:txBody>
          <a:bodyPr>
            <a:normAutofit fontScale="90000"/>
          </a:bodyPr>
          <a:lstStyle/>
          <a:p>
            <a:r>
              <a:rPr lang="en-US" altLang="ko-KR" dirty="0" smtClean="0"/>
              <a:t> Comparison </a:t>
            </a:r>
            <a:br>
              <a:rPr lang="en-US" altLang="ko-KR" dirty="0" smtClean="0"/>
            </a:br>
            <a:r>
              <a:rPr lang="en-US" altLang="ko-KR" dirty="0" smtClean="0"/>
              <a:t>bet. OR and </a:t>
            </a:r>
            <a:r>
              <a:rPr lang="en-US" altLang="ko-KR" dirty="0" err="1" smtClean="0"/>
              <a:t>Angio</a:t>
            </a:r>
            <a:r>
              <a:rPr lang="en-US" altLang="ko-KR" dirty="0" smtClean="0"/>
              <a:t>. Suite</a:t>
            </a:r>
            <a:endParaRPr lang="ko-KR" altLang="en-US" dirty="0"/>
          </a:p>
        </p:txBody>
      </p:sp>
      <p:graphicFrame>
        <p:nvGraphicFramePr>
          <p:cNvPr id="9" name="내용 개체 틀 8"/>
          <p:cNvGraphicFramePr>
            <a:graphicFrameLocks noGrp="1"/>
          </p:cNvGraphicFramePr>
          <p:nvPr>
            <p:ph sz="half" idx="2"/>
            <p:extLst>
              <p:ext uri="{D42A27DB-BD31-4B8C-83A1-F6EECF244321}">
                <p14:modId xmlns:p14="http://schemas.microsoft.com/office/powerpoint/2010/main" xmlns="" val="3474464412"/>
              </p:ext>
            </p:extLst>
          </p:nvPr>
        </p:nvGraphicFramePr>
        <p:xfrm>
          <a:off x="179512" y="1235504"/>
          <a:ext cx="8784976" cy="5503810"/>
        </p:xfrm>
        <a:graphic>
          <a:graphicData uri="http://schemas.openxmlformats.org/drawingml/2006/table">
            <a:tbl>
              <a:tblPr firstRow="1" bandRow="1">
                <a:tableStyleId>{5C22544A-7EE6-4342-B048-85BDC9FD1C3A}</a:tableStyleId>
              </a:tblPr>
              <a:tblGrid>
                <a:gridCol w="2720195"/>
                <a:gridCol w="2896429"/>
                <a:gridCol w="3168352"/>
              </a:tblGrid>
              <a:tr h="958084">
                <a:tc>
                  <a:txBody>
                    <a:bodyPr/>
                    <a:lstStyle/>
                    <a:p>
                      <a:pPr latinLnBrk="1"/>
                      <a:endParaRPr lang="ko-KR" altLang="en-US" dirty="0"/>
                    </a:p>
                  </a:txBody>
                  <a:tcPr/>
                </a:tc>
                <a:tc>
                  <a:txBody>
                    <a:bodyPr/>
                    <a:lstStyle/>
                    <a:p>
                      <a:pPr algn="ctr" latinLnBrk="1"/>
                      <a:r>
                        <a:rPr lang="en-US" altLang="ko-KR" sz="2000" b="1" dirty="0" smtClean="0">
                          <a:solidFill>
                            <a:srgbClr val="FF0000"/>
                          </a:solidFill>
                        </a:rPr>
                        <a:t>C–Arm based</a:t>
                      </a:r>
                      <a:r>
                        <a:rPr lang="en-US" altLang="ko-KR" sz="2000" b="1" baseline="0" dirty="0" smtClean="0">
                          <a:solidFill>
                            <a:srgbClr val="FF0000"/>
                          </a:solidFill>
                        </a:rPr>
                        <a:t> OR</a:t>
                      </a:r>
                    </a:p>
                    <a:p>
                      <a:pPr algn="ctr" latinLnBrk="1"/>
                      <a:r>
                        <a:rPr lang="en-US" altLang="ko-KR" sz="2000" b="1" u="sng" baseline="0" dirty="0" smtClean="0">
                          <a:solidFill>
                            <a:srgbClr val="FF0000"/>
                          </a:solidFill>
                        </a:rPr>
                        <a:t>OEC9800</a:t>
                      </a:r>
                      <a:r>
                        <a:rPr lang="en-US" altLang="ko-KR" sz="2000" b="1" baseline="0" dirty="0" smtClean="0">
                          <a:solidFill>
                            <a:srgbClr val="FF0000"/>
                          </a:solidFill>
                        </a:rPr>
                        <a:t> with Vascular Program</a:t>
                      </a:r>
                      <a:endParaRPr lang="ko-KR" altLang="en-US" sz="2000" b="1" dirty="0">
                        <a:solidFill>
                          <a:srgbClr val="FF0000"/>
                        </a:solidFill>
                      </a:endParaRPr>
                    </a:p>
                  </a:txBody>
                  <a:tcPr/>
                </a:tc>
                <a:tc>
                  <a:txBody>
                    <a:bodyPr/>
                    <a:lstStyle/>
                    <a:p>
                      <a:pPr algn="ctr" latinLnBrk="1"/>
                      <a:r>
                        <a:rPr lang="en-US" altLang="ko-KR" sz="2400" dirty="0" err="1" smtClean="0">
                          <a:solidFill>
                            <a:srgbClr val="FFFF00"/>
                          </a:solidFill>
                        </a:rPr>
                        <a:t>Angio</a:t>
                      </a:r>
                      <a:r>
                        <a:rPr lang="en-US" altLang="ko-KR" sz="2400" dirty="0" smtClean="0">
                          <a:solidFill>
                            <a:srgbClr val="FFFF00"/>
                          </a:solidFill>
                        </a:rPr>
                        <a:t> Suite</a:t>
                      </a:r>
                    </a:p>
                    <a:p>
                      <a:pPr algn="ctr" latinLnBrk="1"/>
                      <a:r>
                        <a:rPr lang="en-US" altLang="ko-KR" sz="2400" dirty="0" smtClean="0">
                          <a:solidFill>
                            <a:srgbClr val="FFFF00"/>
                          </a:solidFill>
                        </a:rPr>
                        <a:t>(INNOVA</a:t>
                      </a:r>
                      <a:r>
                        <a:rPr lang="en-US" altLang="ko-KR" sz="2400" baseline="0" dirty="0" smtClean="0">
                          <a:solidFill>
                            <a:srgbClr val="FFFF00"/>
                          </a:solidFill>
                        </a:rPr>
                        <a:t> system</a:t>
                      </a:r>
                      <a:r>
                        <a:rPr lang="en-US" altLang="ko-KR" sz="2400" dirty="0" smtClean="0">
                          <a:solidFill>
                            <a:srgbClr val="FFFF00"/>
                          </a:solidFill>
                        </a:rPr>
                        <a:t>)</a:t>
                      </a:r>
                      <a:endParaRPr lang="ko-KR" altLang="en-US" sz="2400" dirty="0">
                        <a:solidFill>
                          <a:srgbClr val="FFFF00"/>
                        </a:solidFill>
                      </a:endParaRPr>
                    </a:p>
                  </a:txBody>
                  <a:tcPr/>
                </a:tc>
              </a:tr>
              <a:tr h="440722">
                <a:tc>
                  <a:txBody>
                    <a:bodyPr/>
                    <a:lstStyle/>
                    <a:p>
                      <a:pPr algn="ctr" latinLnBrk="1"/>
                      <a:r>
                        <a:rPr lang="en-US" altLang="ko-KR" sz="1800" dirty="0" smtClean="0">
                          <a:solidFill>
                            <a:srgbClr val="002060"/>
                          </a:solidFill>
                        </a:rPr>
                        <a:t>OR Time Controlled by</a:t>
                      </a:r>
                      <a:endParaRPr lang="ko-KR" altLang="en-US" sz="1800" dirty="0">
                        <a:solidFill>
                          <a:srgbClr val="002060"/>
                        </a:solidFill>
                      </a:endParaRPr>
                    </a:p>
                  </a:txBody>
                  <a:tcPr/>
                </a:tc>
                <a:tc>
                  <a:txBody>
                    <a:bodyPr/>
                    <a:lstStyle/>
                    <a:p>
                      <a:pPr algn="ctr" latinLnBrk="1"/>
                      <a:r>
                        <a:rPr lang="en-US" altLang="ko-KR" sz="1600" dirty="0" err="1" smtClean="0">
                          <a:solidFill>
                            <a:srgbClr val="002060"/>
                          </a:solidFill>
                        </a:rPr>
                        <a:t>Anestheologist</a:t>
                      </a:r>
                      <a:r>
                        <a:rPr lang="en-US" altLang="ko-KR" sz="1600" baseline="0" dirty="0" smtClean="0">
                          <a:solidFill>
                            <a:srgbClr val="002060"/>
                          </a:solidFill>
                        </a:rPr>
                        <a:t> or Not at Local </a:t>
                      </a:r>
                      <a:r>
                        <a:rPr lang="en-US" altLang="ko-KR" sz="1600" baseline="0" dirty="0" err="1" smtClean="0">
                          <a:solidFill>
                            <a:srgbClr val="002060"/>
                          </a:solidFill>
                        </a:rPr>
                        <a:t>Anes</a:t>
                      </a:r>
                      <a:r>
                        <a:rPr lang="en-US" altLang="ko-KR" sz="1600" baseline="0" dirty="0" smtClean="0">
                          <a:solidFill>
                            <a:srgbClr val="002060"/>
                          </a:solidFill>
                        </a:rPr>
                        <a:t>.</a:t>
                      </a:r>
                      <a:endParaRPr lang="ko-KR" altLang="en-US" sz="1600" dirty="0">
                        <a:solidFill>
                          <a:srgbClr val="002060"/>
                        </a:solidFill>
                      </a:endParaRPr>
                    </a:p>
                  </a:txBody>
                  <a:tcPr/>
                </a:tc>
                <a:tc>
                  <a:txBody>
                    <a:bodyPr/>
                    <a:lstStyle/>
                    <a:p>
                      <a:pPr algn="ctr" latinLnBrk="1"/>
                      <a:r>
                        <a:rPr lang="en-US" altLang="ko-KR" sz="1600" dirty="0" smtClean="0">
                          <a:solidFill>
                            <a:srgbClr val="002060"/>
                          </a:solidFill>
                        </a:rPr>
                        <a:t>IR or IC</a:t>
                      </a:r>
                      <a:endParaRPr lang="ko-KR" altLang="en-US" sz="1600" dirty="0">
                        <a:solidFill>
                          <a:srgbClr val="002060"/>
                        </a:solidFill>
                      </a:endParaRPr>
                    </a:p>
                  </a:txBody>
                  <a:tcPr/>
                </a:tc>
              </a:tr>
              <a:tr h="562491">
                <a:tc>
                  <a:txBody>
                    <a:bodyPr/>
                    <a:lstStyle/>
                    <a:p>
                      <a:pPr algn="ctr" latinLnBrk="1"/>
                      <a:r>
                        <a:rPr lang="en-US" altLang="ko-KR" sz="1800" dirty="0" smtClean="0">
                          <a:solidFill>
                            <a:srgbClr val="002060"/>
                          </a:solidFill>
                        </a:rPr>
                        <a:t>Image</a:t>
                      </a:r>
                      <a:r>
                        <a:rPr lang="en-US" altLang="ko-KR" sz="1800" baseline="0" dirty="0" smtClean="0">
                          <a:solidFill>
                            <a:srgbClr val="002060"/>
                          </a:solidFill>
                        </a:rPr>
                        <a:t> </a:t>
                      </a:r>
                      <a:endParaRPr lang="ko-KR" altLang="en-US" sz="1800" dirty="0">
                        <a:solidFill>
                          <a:srgbClr val="002060"/>
                        </a:solidFill>
                      </a:endParaRPr>
                    </a:p>
                  </a:txBody>
                  <a:tcPr/>
                </a:tc>
                <a:tc>
                  <a:txBody>
                    <a:bodyPr/>
                    <a:lstStyle/>
                    <a:p>
                      <a:pPr algn="ctr" latinLnBrk="1"/>
                      <a:r>
                        <a:rPr lang="en-US" altLang="ko-KR" sz="1600" b="1" u="sng" dirty="0" smtClean="0">
                          <a:solidFill>
                            <a:srgbClr val="002060"/>
                          </a:solidFill>
                        </a:rPr>
                        <a:t>Low</a:t>
                      </a:r>
                      <a:r>
                        <a:rPr lang="en-US" altLang="ko-KR" sz="1600" b="1" u="sng" baseline="0" dirty="0" smtClean="0">
                          <a:solidFill>
                            <a:srgbClr val="002060"/>
                          </a:solidFill>
                        </a:rPr>
                        <a:t> Quality</a:t>
                      </a:r>
                    </a:p>
                    <a:p>
                      <a:pPr algn="ctr" latinLnBrk="1"/>
                      <a:r>
                        <a:rPr lang="en-US" altLang="ko-KR" sz="1600" b="1" baseline="0" dirty="0" smtClean="0">
                          <a:solidFill>
                            <a:srgbClr val="002060"/>
                          </a:solidFill>
                        </a:rPr>
                        <a:t>Limited Time</a:t>
                      </a:r>
                    </a:p>
                    <a:p>
                      <a:pPr algn="ctr" latinLnBrk="1"/>
                      <a:r>
                        <a:rPr lang="en-US" altLang="ko-KR" sz="1600" b="1" baseline="0" dirty="0" smtClean="0">
                          <a:solidFill>
                            <a:srgbClr val="002060"/>
                          </a:solidFill>
                        </a:rPr>
                        <a:t>12 inch</a:t>
                      </a:r>
                    </a:p>
                  </a:txBody>
                  <a:tcPr/>
                </a:tc>
                <a:tc>
                  <a:txBody>
                    <a:bodyPr/>
                    <a:lstStyle/>
                    <a:p>
                      <a:pPr algn="ctr" latinLnBrk="1"/>
                      <a:r>
                        <a:rPr lang="en-US" altLang="ko-KR" sz="1600" b="1" u="sng" dirty="0" smtClean="0">
                          <a:solidFill>
                            <a:schemeClr val="tx1"/>
                          </a:solidFill>
                        </a:rPr>
                        <a:t>High Quality</a:t>
                      </a:r>
                    </a:p>
                    <a:p>
                      <a:pPr algn="ctr" latinLnBrk="1"/>
                      <a:r>
                        <a:rPr lang="en-US" altLang="ko-KR" sz="1600" b="1" dirty="0" smtClean="0">
                          <a:solidFill>
                            <a:schemeClr val="tx1"/>
                          </a:solidFill>
                        </a:rPr>
                        <a:t>Longer Time</a:t>
                      </a:r>
                    </a:p>
                    <a:p>
                      <a:pPr algn="ctr" latinLnBrk="1"/>
                      <a:r>
                        <a:rPr lang="en-US" altLang="ko-KR" sz="1600" b="1" dirty="0" smtClean="0">
                          <a:solidFill>
                            <a:schemeClr val="tx1"/>
                          </a:solidFill>
                        </a:rPr>
                        <a:t>9, 12, 14, 12*16</a:t>
                      </a:r>
                      <a:r>
                        <a:rPr lang="en-US" altLang="ko-KR" sz="1600" b="1" baseline="0" dirty="0" smtClean="0">
                          <a:solidFill>
                            <a:schemeClr val="tx1"/>
                          </a:solidFill>
                        </a:rPr>
                        <a:t> inch</a:t>
                      </a:r>
                      <a:endParaRPr lang="ko-KR" altLang="en-US" sz="1600" b="1" dirty="0">
                        <a:solidFill>
                          <a:schemeClr val="tx1"/>
                        </a:solidFill>
                      </a:endParaRPr>
                    </a:p>
                  </a:txBody>
                  <a:tcPr/>
                </a:tc>
              </a:tr>
              <a:tr h="562491">
                <a:tc>
                  <a:txBody>
                    <a:bodyPr/>
                    <a:lstStyle/>
                    <a:p>
                      <a:pPr algn="ctr" latinLnBrk="1"/>
                      <a:r>
                        <a:rPr lang="en-US" altLang="ko-KR" sz="1800" dirty="0" smtClean="0">
                          <a:solidFill>
                            <a:srgbClr val="002060"/>
                          </a:solidFill>
                        </a:rPr>
                        <a:t>Table </a:t>
                      </a:r>
                      <a:endParaRPr lang="ko-KR" altLang="en-US" sz="1800" dirty="0">
                        <a:solidFill>
                          <a:srgbClr val="002060"/>
                        </a:solidFill>
                      </a:endParaRPr>
                    </a:p>
                  </a:txBody>
                  <a:tcPr/>
                </a:tc>
                <a:tc>
                  <a:txBody>
                    <a:bodyPr/>
                    <a:lstStyle/>
                    <a:p>
                      <a:pPr algn="ctr" latinLnBrk="1"/>
                      <a:r>
                        <a:rPr lang="en-US" altLang="ko-KR" sz="1600" dirty="0" smtClean="0">
                          <a:solidFill>
                            <a:srgbClr val="002060"/>
                          </a:solidFill>
                        </a:rPr>
                        <a:t>Limited Sliding </a:t>
                      </a:r>
                      <a:r>
                        <a:rPr lang="en-US" altLang="ko-KR" sz="1600" dirty="0" err="1" smtClean="0">
                          <a:solidFill>
                            <a:srgbClr val="002060"/>
                          </a:solidFill>
                        </a:rPr>
                        <a:t>Perfomance</a:t>
                      </a:r>
                      <a:endParaRPr lang="ko-KR" altLang="en-US" sz="1600" dirty="0">
                        <a:solidFill>
                          <a:srgbClr val="002060"/>
                        </a:solidFill>
                      </a:endParaRPr>
                    </a:p>
                  </a:txBody>
                  <a:tcPr/>
                </a:tc>
                <a:tc>
                  <a:txBody>
                    <a:bodyPr/>
                    <a:lstStyle/>
                    <a:p>
                      <a:pPr algn="ctr" latinLnBrk="1"/>
                      <a:r>
                        <a:rPr lang="en-US" altLang="ko-KR" sz="1600" dirty="0" smtClean="0">
                          <a:solidFill>
                            <a:srgbClr val="002060"/>
                          </a:solidFill>
                        </a:rPr>
                        <a:t>Sliding Table without Tilting and Bending Function </a:t>
                      </a:r>
                      <a:endParaRPr lang="ko-KR" altLang="en-US" sz="1600" dirty="0">
                        <a:solidFill>
                          <a:srgbClr val="002060"/>
                        </a:solidFill>
                      </a:endParaRPr>
                    </a:p>
                  </a:txBody>
                  <a:tcPr/>
                </a:tc>
              </a:tr>
              <a:tr h="483646">
                <a:tc>
                  <a:txBody>
                    <a:bodyPr/>
                    <a:lstStyle/>
                    <a:p>
                      <a:pPr algn="ctr" latinLnBrk="1"/>
                      <a:r>
                        <a:rPr lang="en-US" altLang="ko-KR" sz="1800" dirty="0" smtClean="0">
                          <a:solidFill>
                            <a:srgbClr val="002060"/>
                          </a:solidFill>
                        </a:rPr>
                        <a:t>Space</a:t>
                      </a:r>
                      <a:endParaRPr lang="ko-KR" altLang="en-US" sz="1800" dirty="0">
                        <a:solidFill>
                          <a:srgbClr val="002060"/>
                        </a:solidFill>
                      </a:endParaRPr>
                    </a:p>
                  </a:txBody>
                  <a:tcPr/>
                </a:tc>
                <a:tc>
                  <a:txBody>
                    <a:bodyPr/>
                    <a:lstStyle/>
                    <a:p>
                      <a:pPr algn="ctr" latinLnBrk="1"/>
                      <a:r>
                        <a:rPr lang="en-US" altLang="ko-KR" sz="1600" dirty="0" smtClean="0">
                          <a:solidFill>
                            <a:srgbClr val="002060"/>
                          </a:solidFill>
                        </a:rPr>
                        <a:t>Congested</a:t>
                      </a:r>
                      <a:endParaRPr lang="ko-KR" altLang="en-US" sz="1600" dirty="0">
                        <a:solidFill>
                          <a:srgbClr val="002060"/>
                        </a:solidFill>
                      </a:endParaRPr>
                    </a:p>
                  </a:txBody>
                  <a:tcPr/>
                </a:tc>
                <a:tc>
                  <a:txBody>
                    <a:bodyPr/>
                    <a:lstStyle/>
                    <a:p>
                      <a:pPr algn="ctr" latinLnBrk="1"/>
                      <a:r>
                        <a:rPr lang="en-US" altLang="ko-KR" sz="1600" dirty="0" smtClean="0">
                          <a:solidFill>
                            <a:srgbClr val="002060"/>
                          </a:solidFill>
                        </a:rPr>
                        <a:t>Relatively</a:t>
                      </a:r>
                      <a:r>
                        <a:rPr lang="en-US" altLang="ko-KR" sz="1600" baseline="0" dirty="0" smtClean="0">
                          <a:solidFill>
                            <a:srgbClr val="002060"/>
                          </a:solidFill>
                        </a:rPr>
                        <a:t> Better</a:t>
                      </a:r>
                      <a:endParaRPr lang="ko-KR" altLang="en-US" sz="1600" dirty="0">
                        <a:solidFill>
                          <a:srgbClr val="002060"/>
                        </a:solidFill>
                      </a:endParaRPr>
                    </a:p>
                  </a:txBody>
                  <a:tcPr/>
                </a:tc>
              </a:tr>
              <a:tr h="419642">
                <a:tc>
                  <a:txBody>
                    <a:bodyPr/>
                    <a:lstStyle/>
                    <a:p>
                      <a:pPr algn="ctr" latinLnBrk="1"/>
                      <a:r>
                        <a:rPr lang="en-US" altLang="ko-KR" sz="1800" dirty="0" smtClean="0">
                          <a:solidFill>
                            <a:srgbClr val="002060"/>
                          </a:solidFill>
                        </a:rPr>
                        <a:t>Clean</a:t>
                      </a:r>
                      <a:r>
                        <a:rPr lang="en-US" altLang="ko-KR" sz="1800" baseline="0" dirty="0" smtClean="0">
                          <a:solidFill>
                            <a:srgbClr val="002060"/>
                          </a:solidFill>
                        </a:rPr>
                        <a:t> Room</a:t>
                      </a:r>
                      <a:endParaRPr lang="ko-KR" altLang="en-US" sz="1800" dirty="0">
                        <a:solidFill>
                          <a:srgbClr val="002060"/>
                        </a:solidFill>
                      </a:endParaRPr>
                    </a:p>
                  </a:txBody>
                  <a:tcPr/>
                </a:tc>
                <a:tc>
                  <a:txBody>
                    <a:bodyPr/>
                    <a:lstStyle/>
                    <a:p>
                      <a:pPr algn="ctr" latinLnBrk="1"/>
                      <a:r>
                        <a:rPr lang="en-US" altLang="ko-KR" sz="1600" b="1" u="sng" dirty="0" smtClean="0">
                          <a:solidFill>
                            <a:schemeClr val="tx1"/>
                          </a:solidFill>
                        </a:rPr>
                        <a:t>Laminar</a:t>
                      </a:r>
                      <a:r>
                        <a:rPr lang="en-US" altLang="ko-KR" sz="1600" b="1" u="sng" baseline="0" dirty="0" smtClean="0">
                          <a:solidFill>
                            <a:schemeClr val="tx1"/>
                          </a:solidFill>
                        </a:rPr>
                        <a:t> Flow </a:t>
                      </a:r>
                      <a:endParaRPr lang="ko-KR" altLang="en-US" sz="1600" b="1" u="sng" dirty="0">
                        <a:solidFill>
                          <a:schemeClr val="tx1"/>
                        </a:solidFill>
                      </a:endParaRPr>
                    </a:p>
                  </a:txBody>
                  <a:tcPr/>
                </a:tc>
                <a:tc>
                  <a:txBody>
                    <a:bodyPr/>
                    <a:lstStyle/>
                    <a:p>
                      <a:pPr algn="ctr" latinLnBrk="1"/>
                      <a:r>
                        <a:rPr lang="en-US" altLang="ko-KR" sz="1600" b="1" u="sng" dirty="0" smtClean="0">
                          <a:solidFill>
                            <a:srgbClr val="002060"/>
                          </a:solidFill>
                        </a:rPr>
                        <a:t>Air</a:t>
                      </a:r>
                      <a:r>
                        <a:rPr lang="en-US" altLang="ko-KR" sz="1600" b="1" u="sng" baseline="0" dirty="0" smtClean="0">
                          <a:solidFill>
                            <a:srgbClr val="002060"/>
                          </a:solidFill>
                        </a:rPr>
                        <a:t> Filter System</a:t>
                      </a:r>
                      <a:endParaRPr lang="ko-KR" altLang="en-US" sz="1600" b="1" u="sng" dirty="0">
                        <a:solidFill>
                          <a:srgbClr val="002060"/>
                        </a:solidFill>
                      </a:endParaRPr>
                    </a:p>
                  </a:txBody>
                  <a:tcPr/>
                </a:tc>
              </a:tr>
              <a:tr h="489582">
                <a:tc>
                  <a:txBody>
                    <a:bodyPr/>
                    <a:lstStyle/>
                    <a:p>
                      <a:pPr algn="ctr" latinLnBrk="1"/>
                      <a:r>
                        <a:rPr lang="en-US" altLang="ko-KR" sz="1800" dirty="0" err="1" smtClean="0">
                          <a:solidFill>
                            <a:srgbClr val="002060"/>
                          </a:solidFill>
                        </a:rPr>
                        <a:t>Anestheology</a:t>
                      </a:r>
                      <a:endParaRPr lang="ko-KR" altLang="en-US" sz="1800" dirty="0">
                        <a:solidFill>
                          <a:srgbClr val="002060"/>
                        </a:solidFill>
                      </a:endParaRPr>
                    </a:p>
                  </a:txBody>
                  <a:tcPr/>
                </a:tc>
                <a:tc>
                  <a:txBody>
                    <a:bodyPr/>
                    <a:lstStyle/>
                    <a:p>
                      <a:pPr algn="ctr" latinLnBrk="1"/>
                      <a:r>
                        <a:rPr lang="en-US" altLang="ko-KR" sz="1600" dirty="0" smtClean="0">
                          <a:solidFill>
                            <a:srgbClr val="002060"/>
                          </a:solidFill>
                        </a:rPr>
                        <a:t>Friendly or Not at Local </a:t>
                      </a:r>
                      <a:r>
                        <a:rPr lang="en-US" altLang="ko-KR" sz="1600" dirty="0" err="1" smtClean="0">
                          <a:solidFill>
                            <a:srgbClr val="002060"/>
                          </a:solidFill>
                        </a:rPr>
                        <a:t>Anes</a:t>
                      </a:r>
                      <a:r>
                        <a:rPr lang="en-US" altLang="ko-KR" sz="1600" dirty="0" smtClean="0">
                          <a:solidFill>
                            <a:srgbClr val="002060"/>
                          </a:solidFill>
                        </a:rPr>
                        <a:t>.</a:t>
                      </a:r>
                      <a:endParaRPr lang="ko-KR" altLang="en-US" sz="1600" dirty="0">
                        <a:solidFill>
                          <a:srgbClr val="002060"/>
                        </a:solidFill>
                      </a:endParaRPr>
                    </a:p>
                  </a:txBody>
                  <a:tcPr/>
                </a:tc>
                <a:tc>
                  <a:txBody>
                    <a:bodyPr/>
                    <a:lstStyle/>
                    <a:p>
                      <a:pPr algn="ctr" latinLnBrk="1"/>
                      <a:r>
                        <a:rPr lang="en-US" altLang="ko-KR" sz="1600" dirty="0" smtClean="0">
                          <a:solidFill>
                            <a:srgbClr val="002060"/>
                          </a:solidFill>
                        </a:rPr>
                        <a:t>Hostile</a:t>
                      </a:r>
                      <a:r>
                        <a:rPr lang="en-US" altLang="ko-KR" sz="1600" baseline="0" dirty="0" smtClean="0">
                          <a:solidFill>
                            <a:srgbClr val="002060"/>
                          </a:solidFill>
                        </a:rPr>
                        <a:t> and Limited Help</a:t>
                      </a:r>
                      <a:endParaRPr lang="ko-KR" altLang="en-US" sz="1600" dirty="0">
                        <a:solidFill>
                          <a:srgbClr val="002060"/>
                        </a:solidFill>
                      </a:endParaRPr>
                    </a:p>
                  </a:txBody>
                  <a:tcPr/>
                </a:tc>
              </a:tr>
              <a:tr h="489582">
                <a:tc>
                  <a:txBody>
                    <a:bodyPr/>
                    <a:lstStyle/>
                    <a:p>
                      <a:pPr algn="ctr" latinLnBrk="1"/>
                      <a:r>
                        <a:rPr lang="en-US" altLang="ko-KR" sz="1800" dirty="0" smtClean="0">
                          <a:solidFill>
                            <a:srgbClr val="002060"/>
                          </a:solidFill>
                        </a:rPr>
                        <a:t>Inventory</a:t>
                      </a:r>
                      <a:endParaRPr lang="ko-KR" altLang="en-US" sz="1800" dirty="0">
                        <a:solidFill>
                          <a:srgbClr val="002060"/>
                        </a:solidFill>
                      </a:endParaRPr>
                    </a:p>
                  </a:txBody>
                  <a:tcPr/>
                </a:tc>
                <a:tc>
                  <a:txBody>
                    <a:bodyPr/>
                    <a:lstStyle/>
                    <a:p>
                      <a:pPr algn="ctr" latinLnBrk="1"/>
                      <a:r>
                        <a:rPr lang="en-US" altLang="ko-KR" sz="1600" dirty="0" smtClean="0">
                          <a:solidFill>
                            <a:srgbClr val="002060"/>
                          </a:solidFill>
                        </a:rPr>
                        <a:t>Limited</a:t>
                      </a:r>
                      <a:r>
                        <a:rPr lang="en-US" altLang="ko-KR" sz="1600" baseline="0" dirty="0" smtClean="0">
                          <a:solidFill>
                            <a:srgbClr val="002060"/>
                          </a:solidFill>
                        </a:rPr>
                        <a:t> </a:t>
                      </a:r>
                      <a:endParaRPr lang="ko-KR" altLang="en-US" sz="1600" dirty="0">
                        <a:solidFill>
                          <a:srgbClr val="002060"/>
                        </a:solidFill>
                      </a:endParaRPr>
                    </a:p>
                  </a:txBody>
                  <a:tcPr/>
                </a:tc>
                <a:tc>
                  <a:txBody>
                    <a:bodyPr/>
                    <a:lstStyle/>
                    <a:p>
                      <a:pPr algn="ctr" latinLnBrk="1"/>
                      <a:r>
                        <a:rPr lang="en-US" altLang="ko-KR" sz="1600" dirty="0" smtClean="0">
                          <a:solidFill>
                            <a:srgbClr val="002060"/>
                          </a:solidFill>
                        </a:rPr>
                        <a:t>Diverse</a:t>
                      </a:r>
                      <a:endParaRPr lang="ko-KR" altLang="en-US" sz="1600" dirty="0">
                        <a:solidFill>
                          <a:srgbClr val="002060"/>
                        </a:solidFill>
                      </a:endParaRPr>
                    </a:p>
                  </a:txBody>
                  <a:tcPr/>
                </a:tc>
              </a:tr>
              <a:tr h="634318">
                <a:tc>
                  <a:txBody>
                    <a:bodyPr/>
                    <a:lstStyle/>
                    <a:p>
                      <a:pPr algn="ctr" latinLnBrk="1"/>
                      <a:r>
                        <a:rPr lang="en-US" altLang="ko-KR" sz="1800" dirty="0" smtClean="0">
                          <a:solidFill>
                            <a:srgbClr val="002060"/>
                          </a:solidFill>
                        </a:rPr>
                        <a:t>Characteristics </a:t>
                      </a:r>
                      <a:endParaRPr lang="ko-KR" altLang="en-US" sz="1800" dirty="0">
                        <a:solidFill>
                          <a:srgbClr val="002060"/>
                        </a:solidFill>
                      </a:endParaRPr>
                    </a:p>
                  </a:txBody>
                  <a:tcPr/>
                </a:tc>
                <a:tc>
                  <a:txBody>
                    <a:bodyPr/>
                    <a:lstStyle/>
                    <a:p>
                      <a:pPr algn="ctr" latinLnBrk="1"/>
                      <a:r>
                        <a:rPr lang="en-US" altLang="ko-KR" sz="1600" dirty="0" smtClean="0">
                          <a:solidFill>
                            <a:srgbClr val="002060"/>
                          </a:solidFill>
                        </a:rPr>
                        <a:t>Open Friendly</a:t>
                      </a:r>
                      <a:endParaRPr lang="ko-KR" altLang="en-US" sz="1600" dirty="0">
                        <a:solidFill>
                          <a:srgbClr val="002060"/>
                        </a:solidFill>
                      </a:endParaRPr>
                    </a:p>
                  </a:txBody>
                  <a:tcPr/>
                </a:tc>
                <a:tc>
                  <a:txBody>
                    <a:bodyPr/>
                    <a:lstStyle/>
                    <a:p>
                      <a:pPr algn="ctr" latinLnBrk="1"/>
                      <a:r>
                        <a:rPr lang="en-US" altLang="ko-KR" sz="1600" dirty="0" smtClean="0">
                          <a:solidFill>
                            <a:srgbClr val="002060"/>
                          </a:solidFill>
                        </a:rPr>
                        <a:t>Endo Friendly</a:t>
                      </a:r>
                      <a:endParaRPr lang="ko-KR" altLang="en-US" sz="1600" dirty="0">
                        <a:solidFill>
                          <a:srgbClr val="002060"/>
                        </a:solidFill>
                      </a:endParaRPr>
                    </a:p>
                  </a:txBody>
                  <a:tcPr/>
                </a:tc>
              </a:tr>
            </a:tbl>
          </a:graphicData>
        </a:graphic>
      </p:graphicFrame>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Tree>
    <p:extLst>
      <p:ext uri="{BB962C8B-B14F-4D97-AF65-F5344CB8AC3E}">
        <p14:creationId xmlns:p14="http://schemas.microsoft.com/office/powerpoint/2010/main" xmlns="" val="2004791722"/>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467544" y="0"/>
            <a:ext cx="8193233" cy="1054250"/>
          </a:xfrm>
        </p:spPr>
        <p:txBody>
          <a:bodyPr>
            <a:normAutofit fontScale="90000"/>
          </a:bodyPr>
          <a:lstStyle/>
          <a:p>
            <a:r>
              <a:rPr lang="en-US" altLang="ko-KR" b="1" dirty="0">
                <a:solidFill>
                  <a:srgbClr val="002060"/>
                </a:solidFill>
              </a:rPr>
              <a:t>Toward Endovascular World</a:t>
            </a:r>
            <a:endParaRPr lang="ko-KR" altLang="en-US" b="1" dirty="0">
              <a:solidFill>
                <a:srgbClr val="002060"/>
              </a:solidFill>
            </a:endParaRPr>
          </a:p>
        </p:txBody>
      </p:sp>
      <p:sp>
        <p:nvSpPr>
          <p:cNvPr id="4" name="텍스트 개체 틀 3"/>
          <p:cNvSpPr>
            <a:spLocks noGrp="1"/>
          </p:cNvSpPr>
          <p:nvPr>
            <p:ph type="body" idx="1"/>
          </p:nvPr>
        </p:nvSpPr>
        <p:spPr>
          <a:xfrm>
            <a:off x="251520" y="1341872"/>
            <a:ext cx="3442446" cy="658368"/>
          </a:xfrm>
          <a:ln w="38100">
            <a:solidFill>
              <a:schemeClr val="accent1"/>
            </a:solidFill>
          </a:ln>
        </p:spPr>
        <p:txBody>
          <a:bodyPr>
            <a:normAutofit fontScale="47500" lnSpcReduction="20000"/>
          </a:bodyPr>
          <a:lstStyle/>
          <a:p>
            <a:endParaRPr lang="en-US" altLang="ko-KR" dirty="0" smtClean="0"/>
          </a:p>
          <a:p>
            <a:pPr algn="ctr"/>
            <a:r>
              <a:rPr lang="en-US" altLang="ko-KR" sz="5900" dirty="0" smtClean="0">
                <a:solidFill>
                  <a:srgbClr val="FF0000"/>
                </a:solidFill>
              </a:rPr>
              <a:t>Vascular</a:t>
            </a:r>
            <a:r>
              <a:rPr lang="en-US" altLang="ko-KR" sz="5900" dirty="0" smtClean="0"/>
              <a:t> </a:t>
            </a:r>
            <a:endParaRPr lang="ko-KR" altLang="en-US" sz="5900" dirty="0"/>
          </a:p>
        </p:txBody>
      </p:sp>
      <p:sp>
        <p:nvSpPr>
          <p:cNvPr id="2" name="내용 개체 틀 1"/>
          <p:cNvSpPr>
            <a:spLocks noGrp="1"/>
          </p:cNvSpPr>
          <p:nvPr>
            <p:ph sz="half" idx="2"/>
          </p:nvPr>
        </p:nvSpPr>
        <p:spPr>
          <a:xfrm>
            <a:off x="35496" y="2204864"/>
            <a:ext cx="4464496" cy="3172968"/>
          </a:xfrm>
        </p:spPr>
        <p:txBody>
          <a:bodyPr>
            <a:normAutofit/>
          </a:bodyPr>
          <a:lstStyle/>
          <a:p>
            <a:r>
              <a:rPr lang="en-US" altLang="ko-KR" sz="1200" dirty="0"/>
              <a:t>Endovascular abdominal aneurysm repair</a:t>
            </a:r>
          </a:p>
          <a:p>
            <a:r>
              <a:rPr lang="en-US" altLang="ko-KR" sz="1200" dirty="0"/>
              <a:t>Endovascular thoracic aneurysm repair</a:t>
            </a:r>
          </a:p>
          <a:p>
            <a:r>
              <a:rPr lang="en-US" altLang="ko-KR" sz="1200" dirty="0"/>
              <a:t>Hybrid arch </a:t>
            </a:r>
            <a:r>
              <a:rPr lang="en-US" altLang="ko-KR" sz="1200" dirty="0" smtClean="0"/>
              <a:t>reconstruction</a:t>
            </a:r>
          </a:p>
          <a:p>
            <a:r>
              <a:rPr lang="en-US" altLang="ko-KR" sz="1200" dirty="0" smtClean="0"/>
              <a:t>Fenestrated and branched engrafting</a:t>
            </a:r>
            <a:endParaRPr lang="en-US" altLang="ko-KR" sz="1200" dirty="0"/>
          </a:p>
          <a:p>
            <a:r>
              <a:rPr lang="en-US" altLang="ko-KR" sz="1200" dirty="0" smtClean="0"/>
              <a:t>Endovascular </a:t>
            </a:r>
            <a:r>
              <a:rPr lang="en-US" altLang="ko-KR" sz="1200" dirty="0"/>
              <a:t>repair of </a:t>
            </a:r>
            <a:r>
              <a:rPr lang="en-US" altLang="ko-KR" sz="1200" dirty="0" err="1"/>
              <a:t>coarctation</a:t>
            </a:r>
            <a:r>
              <a:rPr lang="en-US" altLang="ko-KR" sz="1200" dirty="0"/>
              <a:t> of the thoracic aorta</a:t>
            </a:r>
          </a:p>
          <a:p>
            <a:r>
              <a:rPr lang="en-US" altLang="ko-KR" sz="1200" dirty="0" smtClean="0"/>
              <a:t>Peripheral </a:t>
            </a:r>
            <a:r>
              <a:rPr lang="en-US" altLang="ko-KR" sz="1200" dirty="0"/>
              <a:t>vascular stenting</a:t>
            </a:r>
          </a:p>
          <a:p>
            <a:r>
              <a:rPr lang="en-US" altLang="ko-KR" sz="1200" dirty="0" smtClean="0"/>
              <a:t>Hybrid treatment for PAOD</a:t>
            </a:r>
          </a:p>
          <a:p>
            <a:r>
              <a:rPr lang="en-US" altLang="ko-KR" sz="1200" dirty="0" err="1" smtClean="0"/>
              <a:t>Endoleak</a:t>
            </a:r>
            <a:r>
              <a:rPr lang="en-US" altLang="ko-KR" sz="1200" dirty="0" smtClean="0"/>
              <a:t> coiling</a:t>
            </a:r>
          </a:p>
          <a:p>
            <a:r>
              <a:rPr lang="en-US" altLang="ko-KR" sz="1200" dirty="0" smtClean="0"/>
              <a:t>Hybrid treatment for acute thrombotic syndrome in mesentery and limbs</a:t>
            </a:r>
          </a:p>
          <a:p>
            <a:r>
              <a:rPr lang="en-US" altLang="ko-KR" sz="1200" dirty="0" smtClean="0"/>
              <a:t>Carotid artery stenting</a:t>
            </a:r>
            <a:endParaRPr lang="ko-KR" altLang="en-US" sz="1200" dirty="0"/>
          </a:p>
        </p:txBody>
      </p:sp>
      <p:sp>
        <p:nvSpPr>
          <p:cNvPr id="5" name="텍스트 개체 틀 4"/>
          <p:cNvSpPr>
            <a:spLocks noGrp="1"/>
          </p:cNvSpPr>
          <p:nvPr>
            <p:ph type="body" sz="quarter" idx="3"/>
          </p:nvPr>
        </p:nvSpPr>
        <p:spPr>
          <a:xfrm>
            <a:off x="395536" y="5628152"/>
            <a:ext cx="3447288" cy="658368"/>
          </a:xfrm>
          <a:ln w="38100">
            <a:solidFill>
              <a:schemeClr val="accent1"/>
            </a:solidFill>
          </a:ln>
        </p:spPr>
        <p:txBody>
          <a:bodyPr/>
          <a:lstStyle/>
          <a:p>
            <a:pPr algn="ctr"/>
            <a:r>
              <a:rPr lang="en-US" altLang="ko-KR" dirty="0" smtClean="0">
                <a:solidFill>
                  <a:srgbClr val="002060"/>
                </a:solidFill>
              </a:rPr>
              <a:t>Neurovascular</a:t>
            </a:r>
            <a:endParaRPr lang="ko-KR" altLang="en-US" dirty="0">
              <a:solidFill>
                <a:srgbClr val="002060"/>
              </a:solidFill>
            </a:endParaRPr>
          </a:p>
        </p:txBody>
      </p:sp>
      <p:sp>
        <p:nvSpPr>
          <p:cNvPr id="6" name="내용 개체 틀 5"/>
          <p:cNvSpPr>
            <a:spLocks noGrp="1"/>
          </p:cNvSpPr>
          <p:nvPr>
            <p:ph sz="quarter" idx="4"/>
          </p:nvPr>
        </p:nvSpPr>
        <p:spPr>
          <a:xfrm>
            <a:off x="4211960" y="2204864"/>
            <a:ext cx="4932039" cy="3600400"/>
          </a:xfrm>
        </p:spPr>
        <p:txBody>
          <a:bodyPr>
            <a:normAutofit fontScale="47500" lnSpcReduction="20000"/>
          </a:bodyPr>
          <a:lstStyle/>
          <a:p>
            <a:r>
              <a:rPr lang="en-US" altLang="ko-KR" sz="2900" dirty="0" err="1"/>
              <a:t>Transfemoral</a:t>
            </a:r>
            <a:r>
              <a:rPr lang="en-US" altLang="ko-KR" sz="2900" dirty="0"/>
              <a:t> aortic valve replacement</a:t>
            </a:r>
          </a:p>
          <a:p>
            <a:r>
              <a:rPr lang="en-US" altLang="ko-KR" sz="2900" dirty="0"/>
              <a:t>Trans-</a:t>
            </a:r>
            <a:r>
              <a:rPr lang="en-US" altLang="ko-KR" sz="2900" dirty="0" err="1"/>
              <a:t>subclavian</a:t>
            </a:r>
            <a:r>
              <a:rPr lang="en-US" altLang="ko-KR" sz="2900" dirty="0"/>
              <a:t> aortic valve replacement</a:t>
            </a:r>
          </a:p>
          <a:p>
            <a:r>
              <a:rPr lang="en-US" altLang="ko-KR" sz="2900" dirty="0" err="1"/>
              <a:t>Transapical</a:t>
            </a:r>
            <a:r>
              <a:rPr lang="en-US" altLang="ko-KR" sz="2900" dirty="0"/>
              <a:t> aortic valve replacement</a:t>
            </a:r>
          </a:p>
          <a:p>
            <a:r>
              <a:rPr lang="en-US" altLang="ko-KR" sz="2900" dirty="0"/>
              <a:t>Endovascular mitral valve repair</a:t>
            </a:r>
          </a:p>
          <a:p>
            <a:r>
              <a:rPr lang="en-US" altLang="ko-KR" sz="2900" dirty="0" err="1"/>
              <a:t>Transpulmonary</a:t>
            </a:r>
            <a:r>
              <a:rPr lang="en-US" altLang="ko-KR" sz="2900" dirty="0"/>
              <a:t> valve replacement</a:t>
            </a:r>
          </a:p>
          <a:p>
            <a:r>
              <a:rPr lang="en-US" altLang="ko-KR" sz="2900" dirty="0" err="1"/>
              <a:t>Transapical</a:t>
            </a:r>
            <a:r>
              <a:rPr lang="en-US" altLang="ko-KR" sz="2900" dirty="0"/>
              <a:t> </a:t>
            </a:r>
            <a:r>
              <a:rPr lang="en-US" altLang="ko-KR" sz="2900" dirty="0" err="1"/>
              <a:t>neochord</a:t>
            </a:r>
            <a:r>
              <a:rPr lang="en-US" altLang="ko-KR" sz="2900" dirty="0"/>
              <a:t> replacement for mitral valve repair</a:t>
            </a:r>
          </a:p>
          <a:p>
            <a:r>
              <a:rPr lang="en-US" altLang="ko-KR" sz="2900" dirty="0"/>
              <a:t>Hybrid Maze procedure</a:t>
            </a:r>
          </a:p>
          <a:p>
            <a:r>
              <a:rPr lang="en-US" altLang="ko-KR" sz="2900" dirty="0"/>
              <a:t>Atrial </a:t>
            </a:r>
            <a:r>
              <a:rPr lang="en-US" altLang="ko-KR" sz="2900" dirty="0" err="1"/>
              <a:t>septal</a:t>
            </a:r>
            <a:r>
              <a:rPr lang="en-US" altLang="ko-KR" sz="2900" dirty="0"/>
              <a:t> defect with </a:t>
            </a:r>
            <a:r>
              <a:rPr lang="en-US" altLang="ko-KR" sz="2900" dirty="0" err="1"/>
              <a:t>septal</a:t>
            </a:r>
            <a:r>
              <a:rPr lang="en-US" altLang="ko-KR" sz="2900" dirty="0"/>
              <a:t> </a:t>
            </a:r>
            <a:r>
              <a:rPr lang="en-US" altLang="ko-KR" sz="2900" dirty="0" err="1"/>
              <a:t>occluder</a:t>
            </a:r>
            <a:endParaRPr lang="en-US" altLang="ko-KR" sz="2900" dirty="0"/>
          </a:p>
          <a:p>
            <a:r>
              <a:rPr lang="en-US" altLang="ko-KR" sz="2900" dirty="0"/>
              <a:t>Ventricular </a:t>
            </a:r>
            <a:r>
              <a:rPr lang="en-US" altLang="ko-KR" sz="2900" dirty="0" err="1"/>
              <a:t>septal</a:t>
            </a:r>
            <a:r>
              <a:rPr lang="en-US" altLang="ko-KR" sz="2900" dirty="0"/>
              <a:t> defect with </a:t>
            </a:r>
            <a:r>
              <a:rPr lang="en-US" altLang="ko-KR" sz="2900" dirty="0" err="1"/>
              <a:t>septal</a:t>
            </a:r>
            <a:r>
              <a:rPr lang="en-US" altLang="ko-KR" sz="2900" dirty="0"/>
              <a:t> </a:t>
            </a:r>
            <a:r>
              <a:rPr lang="en-US" altLang="ko-KR" sz="2900" dirty="0" err="1" smtClean="0"/>
              <a:t>occluder</a:t>
            </a:r>
            <a:endParaRPr lang="en-US" altLang="ko-KR" sz="2900" dirty="0" smtClean="0"/>
          </a:p>
          <a:p>
            <a:r>
              <a:rPr lang="en-US" altLang="ko-KR" sz="2900" dirty="0"/>
              <a:t>Hybrid coronary revascularization with coronary angiogram</a:t>
            </a:r>
          </a:p>
          <a:p>
            <a:r>
              <a:rPr lang="en-US" altLang="ko-KR" sz="2900" dirty="0"/>
              <a:t>Atrial fibrillation/Flutter ablation</a:t>
            </a:r>
          </a:p>
          <a:p>
            <a:r>
              <a:rPr lang="en-US" altLang="ko-KR" sz="2900" dirty="0"/>
              <a:t>Carotid artery stenting/carotid </a:t>
            </a:r>
            <a:r>
              <a:rPr lang="en-US" altLang="ko-KR" sz="2900" dirty="0" err="1" smtClean="0"/>
              <a:t>endarterectomy</a:t>
            </a:r>
            <a:endParaRPr lang="en-US" altLang="ko-KR" sz="2900" dirty="0" smtClean="0"/>
          </a:p>
          <a:p>
            <a:r>
              <a:rPr lang="en-US" altLang="ko-KR" sz="2900" dirty="0"/>
              <a:t>CABG procedures</a:t>
            </a:r>
          </a:p>
          <a:p>
            <a:r>
              <a:rPr lang="en-US" altLang="ko-KR" sz="2900" dirty="0"/>
              <a:t>Minimal invasive aortic valve /mitral valve procedures</a:t>
            </a:r>
          </a:p>
          <a:p>
            <a:r>
              <a:rPr lang="en-US" altLang="ko-KR" sz="2900" dirty="0"/>
              <a:t>Hybrid therapies for congenital heart diseases</a:t>
            </a:r>
          </a:p>
          <a:p>
            <a:r>
              <a:rPr lang="en-US" altLang="ko-KR" sz="2900" dirty="0"/>
              <a:t>Pacemaker / AICD </a:t>
            </a:r>
            <a:r>
              <a:rPr lang="en-US" altLang="ko-KR" sz="2900" dirty="0" smtClean="0"/>
              <a:t>implantation</a:t>
            </a:r>
            <a:endParaRPr lang="ko-KR" altLang="en-US" dirty="0"/>
          </a:p>
        </p:txBody>
      </p:sp>
      <p:sp>
        <p:nvSpPr>
          <p:cNvPr id="7" name="텍스트 개체 틀 4"/>
          <p:cNvSpPr txBox="1">
            <a:spLocks/>
          </p:cNvSpPr>
          <p:nvPr/>
        </p:nvSpPr>
        <p:spPr>
          <a:xfrm>
            <a:off x="4788024" y="1413310"/>
            <a:ext cx="3447288" cy="658368"/>
          </a:xfrm>
          <a:prstGeom prst="rect">
            <a:avLst/>
          </a:prstGeom>
          <a:ln w="38100">
            <a:solidFill>
              <a:schemeClr val="accent1"/>
            </a:solidFill>
          </a:ln>
        </p:spPr>
        <p:txBody>
          <a:bodyPr vert="horz" lIns="91440" tIns="45720" rIns="91440" bIns="45720" rtlCol="0" anchor="b">
            <a:normAutofit/>
          </a:bodyPr>
          <a:lstStyle>
            <a:lvl1pPr marL="0" indent="0" algn="ctr" defTabSz="914400" rtl="0" eaLnBrk="1" latinLnBrk="1" hangingPunct="1">
              <a:spcBef>
                <a:spcPct val="20000"/>
              </a:spcBef>
              <a:buClr>
                <a:schemeClr val="accent1"/>
              </a:buClr>
              <a:buFont typeface="Wingdings" pitchFamily="2" charset="2"/>
              <a:buNone/>
              <a:defRPr sz="2400" b="0" kern="1200">
                <a:solidFill>
                  <a:schemeClr val="tx2"/>
                </a:solidFill>
                <a:latin typeface="+mn-lt"/>
                <a:ea typeface="+mn-ea"/>
                <a:cs typeface="+mn-cs"/>
              </a:defRPr>
            </a:lvl1pPr>
            <a:lvl2pPr marL="457200" indent="0" algn="l" defTabSz="914400" rtl="0" eaLnBrk="1" latinLnBrk="1" hangingPunct="1">
              <a:spcBef>
                <a:spcPct val="20000"/>
              </a:spcBef>
              <a:buClr>
                <a:schemeClr val="accent1"/>
              </a:buClr>
              <a:buFont typeface="Wingdings" pitchFamily="2" charset="2"/>
              <a:buNone/>
              <a:defRPr sz="2000" b="1" kern="1200">
                <a:solidFill>
                  <a:schemeClr val="tx1">
                    <a:lumMod val="85000"/>
                    <a:lumOff val="15000"/>
                  </a:schemeClr>
                </a:solidFill>
                <a:latin typeface="+mn-lt"/>
                <a:ea typeface="+mn-ea"/>
                <a:cs typeface="+mn-cs"/>
              </a:defRPr>
            </a:lvl2pPr>
            <a:lvl3pPr marL="914400" indent="0" algn="l" defTabSz="914400" rtl="0" eaLnBrk="1" latinLnBrk="1" hangingPunct="1">
              <a:spcBef>
                <a:spcPct val="20000"/>
              </a:spcBef>
              <a:buClr>
                <a:schemeClr val="accent1"/>
              </a:buClr>
              <a:buFont typeface="Wingdings" pitchFamily="2" charset="2"/>
              <a:buNone/>
              <a:defRPr sz="1800" b="1" kern="1200">
                <a:solidFill>
                  <a:schemeClr val="tx1">
                    <a:lumMod val="85000"/>
                    <a:lumOff val="15000"/>
                  </a:schemeClr>
                </a:solidFill>
                <a:latin typeface="+mn-lt"/>
                <a:ea typeface="+mn-ea"/>
                <a:cs typeface="+mn-cs"/>
              </a:defRPr>
            </a:lvl3pPr>
            <a:lvl4pPr marL="1371600" indent="0" algn="l" defTabSz="914400" rtl="0" eaLnBrk="1" latinLnBrk="1" hangingPunct="1">
              <a:spcBef>
                <a:spcPct val="20000"/>
              </a:spcBef>
              <a:buClr>
                <a:schemeClr val="accent1"/>
              </a:buClr>
              <a:buFont typeface="Wingdings" pitchFamily="2" charset="2"/>
              <a:buNone/>
              <a:defRPr sz="1600" b="1" kern="1200">
                <a:solidFill>
                  <a:schemeClr val="tx1">
                    <a:lumMod val="85000"/>
                    <a:lumOff val="15000"/>
                  </a:schemeClr>
                </a:solidFill>
                <a:latin typeface="+mn-lt"/>
                <a:ea typeface="+mn-ea"/>
                <a:cs typeface="+mn-cs"/>
              </a:defRPr>
            </a:lvl4pPr>
            <a:lvl5pPr marL="1828800" indent="0" algn="l" defTabSz="914400" rtl="0" eaLnBrk="1" latinLnBrk="1" hangingPunct="1">
              <a:spcBef>
                <a:spcPct val="20000"/>
              </a:spcBef>
              <a:buClr>
                <a:schemeClr val="accent1"/>
              </a:buClr>
              <a:buFont typeface="Wingdings" pitchFamily="2" charset="2"/>
              <a:buNone/>
              <a:defRPr sz="1600" b="1" kern="1200">
                <a:solidFill>
                  <a:schemeClr val="tx1">
                    <a:lumMod val="85000"/>
                    <a:lumOff val="15000"/>
                  </a:schemeClr>
                </a:solidFill>
                <a:latin typeface="+mn-lt"/>
                <a:ea typeface="+mn-ea"/>
                <a:cs typeface="+mn-cs"/>
              </a:defRPr>
            </a:lvl5pPr>
            <a:lvl6pPr marL="2286000" indent="0" algn="l" defTabSz="914400" rtl="0" eaLnBrk="1" latinLnBrk="1" hangingPunct="1">
              <a:spcBef>
                <a:spcPts val="400"/>
              </a:spcBef>
              <a:buClr>
                <a:schemeClr val="accent1"/>
              </a:buClr>
              <a:buFont typeface="Wingdings" pitchFamily="2" charset="2"/>
              <a:buNone/>
              <a:defRPr sz="1600" b="1" kern="1200">
                <a:solidFill>
                  <a:schemeClr val="tx1"/>
                </a:solidFill>
                <a:latin typeface="+mn-lt"/>
                <a:ea typeface="+mn-ea"/>
                <a:cs typeface="+mn-cs"/>
              </a:defRPr>
            </a:lvl6pPr>
            <a:lvl7pPr marL="2743200" indent="0" algn="l" defTabSz="914400" rtl="0" eaLnBrk="1" latinLnBrk="1" hangingPunct="1">
              <a:spcBef>
                <a:spcPts val="400"/>
              </a:spcBef>
              <a:buClr>
                <a:schemeClr val="accent1"/>
              </a:buClr>
              <a:buFont typeface="Wingdings" pitchFamily="2" charset="2"/>
              <a:buNone/>
              <a:defRPr sz="1600" b="1" kern="1200">
                <a:solidFill>
                  <a:schemeClr val="tx1"/>
                </a:solidFill>
                <a:latin typeface="+mn-lt"/>
                <a:ea typeface="+mn-ea"/>
                <a:cs typeface="+mn-cs"/>
              </a:defRPr>
            </a:lvl7pPr>
            <a:lvl8pPr marL="3200400" indent="0" algn="l" defTabSz="914400" rtl="0" eaLnBrk="1" latinLnBrk="1" hangingPunct="1">
              <a:spcBef>
                <a:spcPts val="400"/>
              </a:spcBef>
              <a:buClr>
                <a:schemeClr val="accent1"/>
              </a:buClr>
              <a:buFont typeface="Wingdings" pitchFamily="2" charset="2"/>
              <a:buNone/>
              <a:defRPr sz="1600" b="1" kern="1200">
                <a:solidFill>
                  <a:schemeClr val="tx1"/>
                </a:solidFill>
                <a:latin typeface="+mn-lt"/>
                <a:ea typeface="+mn-ea"/>
                <a:cs typeface="+mn-cs"/>
              </a:defRPr>
            </a:lvl8pPr>
            <a:lvl9pPr marL="3657600" indent="0" algn="l" defTabSz="914400" rtl="0" eaLnBrk="1" latinLnBrk="1" hangingPunct="1">
              <a:spcBef>
                <a:spcPts val="400"/>
              </a:spcBef>
              <a:buClr>
                <a:schemeClr val="accent1"/>
              </a:buClr>
              <a:buFont typeface="Wingdings" pitchFamily="2" charset="2"/>
              <a:buNone/>
              <a:defRPr sz="1600" b="1" kern="1200">
                <a:solidFill>
                  <a:schemeClr val="tx1"/>
                </a:solidFill>
                <a:latin typeface="+mn-lt"/>
                <a:ea typeface="+mn-ea"/>
                <a:cs typeface="+mn-cs"/>
              </a:defRPr>
            </a:lvl9pPr>
          </a:lstStyle>
          <a:p>
            <a:r>
              <a:rPr lang="en-US" altLang="ko-KR" sz="2800" b="1" dirty="0" smtClean="0">
                <a:solidFill>
                  <a:srgbClr val="00B050"/>
                </a:solidFill>
              </a:rPr>
              <a:t>Cardiac</a:t>
            </a:r>
            <a:endParaRPr lang="ko-KR" altLang="en-US" sz="2800" b="1" dirty="0">
              <a:solidFill>
                <a:srgbClr val="00B050"/>
              </a:solidFill>
            </a:endParaRPr>
          </a:p>
        </p:txBody>
      </p:sp>
      <p:sp>
        <p:nvSpPr>
          <p:cNvPr id="8" name="텍스트 개체 틀 4"/>
          <p:cNvSpPr txBox="1">
            <a:spLocks/>
          </p:cNvSpPr>
          <p:nvPr/>
        </p:nvSpPr>
        <p:spPr>
          <a:xfrm>
            <a:off x="4788024" y="5699590"/>
            <a:ext cx="3447288" cy="658368"/>
          </a:xfrm>
          <a:prstGeom prst="rect">
            <a:avLst/>
          </a:prstGeom>
          <a:ln w="38100">
            <a:solidFill>
              <a:schemeClr val="accent1"/>
            </a:solidFill>
          </a:ln>
        </p:spPr>
        <p:txBody>
          <a:bodyPr vert="horz" lIns="91440" tIns="45720" rIns="91440" bIns="45720" rtlCol="0" anchor="b">
            <a:normAutofit/>
          </a:bodyPr>
          <a:lstStyle>
            <a:lvl1pPr marL="0" indent="0" algn="ctr" defTabSz="914400" rtl="0" eaLnBrk="1" latinLnBrk="1" hangingPunct="1">
              <a:spcBef>
                <a:spcPct val="20000"/>
              </a:spcBef>
              <a:buClr>
                <a:schemeClr val="accent1"/>
              </a:buClr>
              <a:buFont typeface="Wingdings" pitchFamily="2" charset="2"/>
              <a:buNone/>
              <a:defRPr sz="2400" b="0" kern="1200">
                <a:solidFill>
                  <a:schemeClr val="tx2"/>
                </a:solidFill>
                <a:latin typeface="+mn-lt"/>
                <a:ea typeface="+mn-ea"/>
                <a:cs typeface="+mn-cs"/>
              </a:defRPr>
            </a:lvl1pPr>
            <a:lvl2pPr marL="457200" indent="0" algn="l" defTabSz="914400" rtl="0" eaLnBrk="1" latinLnBrk="1" hangingPunct="1">
              <a:spcBef>
                <a:spcPct val="20000"/>
              </a:spcBef>
              <a:buClr>
                <a:schemeClr val="accent1"/>
              </a:buClr>
              <a:buFont typeface="Wingdings" pitchFamily="2" charset="2"/>
              <a:buNone/>
              <a:defRPr sz="2000" b="1" kern="1200">
                <a:solidFill>
                  <a:schemeClr val="tx1">
                    <a:lumMod val="85000"/>
                    <a:lumOff val="15000"/>
                  </a:schemeClr>
                </a:solidFill>
                <a:latin typeface="+mn-lt"/>
                <a:ea typeface="+mn-ea"/>
                <a:cs typeface="+mn-cs"/>
              </a:defRPr>
            </a:lvl2pPr>
            <a:lvl3pPr marL="914400" indent="0" algn="l" defTabSz="914400" rtl="0" eaLnBrk="1" latinLnBrk="1" hangingPunct="1">
              <a:spcBef>
                <a:spcPct val="20000"/>
              </a:spcBef>
              <a:buClr>
                <a:schemeClr val="accent1"/>
              </a:buClr>
              <a:buFont typeface="Wingdings" pitchFamily="2" charset="2"/>
              <a:buNone/>
              <a:defRPr sz="1800" b="1" kern="1200">
                <a:solidFill>
                  <a:schemeClr val="tx1">
                    <a:lumMod val="85000"/>
                    <a:lumOff val="15000"/>
                  </a:schemeClr>
                </a:solidFill>
                <a:latin typeface="+mn-lt"/>
                <a:ea typeface="+mn-ea"/>
                <a:cs typeface="+mn-cs"/>
              </a:defRPr>
            </a:lvl3pPr>
            <a:lvl4pPr marL="1371600" indent="0" algn="l" defTabSz="914400" rtl="0" eaLnBrk="1" latinLnBrk="1" hangingPunct="1">
              <a:spcBef>
                <a:spcPct val="20000"/>
              </a:spcBef>
              <a:buClr>
                <a:schemeClr val="accent1"/>
              </a:buClr>
              <a:buFont typeface="Wingdings" pitchFamily="2" charset="2"/>
              <a:buNone/>
              <a:defRPr sz="1600" b="1" kern="1200">
                <a:solidFill>
                  <a:schemeClr val="tx1">
                    <a:lumMod val="85000"/>
                    <a:lumOff val="15000"/>
                  </a:schemeClr>
                </a:solidFill>
                <a:latin typeface="+mn-lt"/>
                <a:ea typeface="+mn-ea"/>
                <a:cs typeface="+mn-cs"/>
              </a:defRPr>
            </a:lvl4pPr>
            <a:lvl5pPr marL="1828800" indent="0" algn="l" defTabSz="914400" rtl="0" eaLnBrk="1" latinLnBrk="1" hangingPunct="1">
              <a:spcBef>
                <a:spcPct val="20000"/>
              </a:spcBef>
              <a:buClr>
                <a:schemeClr val="accent1"/>
              </a:buClr>
              <a:buFont typeface="Wingdings" pitchFamily="2" charset="2"/>
              <a:buNone/>
              <a:defRPr sz="1600" b="1" kern="1200">
                <a:solidFill>
                  <a:schemeClr val="tx1">
                    <a:lumMod val="85000"/>
                    <a:lumOff val="15000"/>
                  </a:schemeClr>
                </a:solidFill>
                <a:latin typeface="+mn-lt"/>
                <a:ea typeface="+mn-ea"/>
                <a:cs typeface="+mn-cs"/>
              </a:defRPr>
            </a:lvl5pPr>
            <a:lvl6pPr marL="2286000" indent="0" algn="l" defTabSz="914400" rtl="0" eaLnBrk="1" latinLnBrk="1" hangingPunct="1">
              <a:spcBef>
                <a:spcPts val="400"/>
              </a:spcBef>
              <a:buClr>
                <a:schemeClr val="accent1"/>
              </a:buClr>
              <a:buFont typeface="Wingdings" pitchFamily="2" charset="2"/>
              <a:buNone/>
              <a:defRPr sz="1600" b="1" kern="1200">
                <a:solidFill>
                  <a:schemeClr val="tx1"/>
                </a:solidFill>
                <a:latin typeface="+mn-lt"/>
                <a:ea typeface="+mn-ea"/>
                <a:cs typeface="+mn-cs"/>
              </a:defRPr>
            </a:lvl6pPr>
            <a:lvl7pPr marL="2743200" indent="0" algn="l" defTabSz="914400" rtl="0" eaLnBrk="1" latinLnBrk="1" hangingPunct="1">
              <a:spcBef>
                <a:spcPts val="400"/>
              </a:spcBef>
              <a:buClr>
                <a:schemeClr val="accent1"/>
              </a:buClr>
              <a:buFont typeface="Wingdings" pitchFamily="2" charset="2"/>
              <a:buNone/>
              <a:defRPr sz="1600" b="1" kern="1200">
                <a:solidFill>
                  <a:schemeClr val="tx1"/>
                </a:solidFill>
                <a:latin typeface="+mn-lt"/>
                <a:ea typeface="+mn-ea"/>
                <a:cs typeface="+mn-cs"/>
              </a:defRPr>
            </a:lvl7pPr>
            <a:lvl8pPr marL="3200400" indent="0" algn="l" defTabSz="914400" rtl="0" eaLnBrk="1" latinLnBrk="1" hangingPunct="1">
              <a:spcBef>
                <a:spcPts val="400"/>
              </a:spcBef>
              <a:buClr>
                <a:schemeClr val="accent1"/>
              </a:buClr>
              <a:buFont typeface="Wingdings" pitchFamily="2" charset="2"/>
              <a:buNone/>
              <a:defRPr sz="1600" b="1" kern="1200">
                <a:solidFill>
                  <a:schemeClr val="tx1"/>
                </a:solidFill>
                <a:latin typeface="+mn-lt"/>
                <a:ea typeface="+mn-ea"/>
                <a:cs typeface="+mn-cs"/>
              </a:defRPr>
            </a:lvl8pPr>
            <a:lvl9pPr marL="3657600" indent="0" algn="l" defTabSz="914400" rtl="0" eaLnBrk="1" latinLnBrk="1" hangingPunct="1">
              <a:spcBef>
                <a:spcPts val="400"/>
              </a:spcBef>
              <a:buClr>
                <a:schemeClr val="accent1"/>
              </a:buClr>
              <a:buFont typeface="Wingdings" pitchFamily="2" charset="2"/>
              <a:buNone/>
              <a:defRPr sz="1600" b="1" kern="1200">
                <a:solidFill>
                  <a:schemeClr val="tx1"/>
                </a:solidFill>
                <a:latin typeface="+mn-lt"/>
                <a:ea typeface="+mn-ea"/>
                <a:cs typeface="+mn-cs"/>
              </a:defRPr>
            </a:lvl9pPr>
          </a:lstStyle>
          <a:p>
            <a:r>
              <a:rPr lang="en-US" altLang="ko-KR" b="1" dirty="0" smtClean="0">
                <a:solidFill>
                  <a:srgbClr val="00B0F0"/>
                </a:solidFill>
              </a:rPr>
              <a:t>Orthopedic/Trauma</a:t>
            </a:r>
            <a:endParaRPr lang="ko-KR" altLang="en-US" b="1" dirty="0">
              <a:solidFill>
                <a:srgbClr val="00B0F0"/>
              </a:solidFill>
            </a:endParaRPr>
          </a:p>
        </p:txBody>
      </p:sp>
      <p:sp>
        <p:nvSpPr>
          <p:cNvPr id="9" name="내용 개체 틀 2"/>
          <p:cNvSpPr txBox="1">
            <a:spLocks/>
          </p:cNvSpPr>
          <p:nvPr/>
        </p:nvSpPr>
        <p:spPr>
          <a:xfrm>
            <a:off x="4571968" y="928670"/>
            <a:ext cx="4572032" cy="357166"/>
          </a:xfrm>
          <a:prstGeom prst="rect">
            <a:avLst/>
          </a:prstGeom>
          <a:solidFill>
            <a:srgbClr val="FFC000"/>
          </a:solidFill>
        </p:spPr>
        <p:txBody>
          <a:bodyPr/>
          <a:lstStyle/>
          <a:p>
            <a:pPr marL="342900" marR="0" lvl="0" indent="-342900" algn="ctr" defTabSz="914400" rtl="0" eaLnBrk="1" fontAlgn="base" latinLnBrk="1" hangingPunct="1">
              <a:lnSpc>
                <a:spcPct val="100000"/>
              </a:lnSpc>
              <a:spcBef>
                <a:spcPct val="20000"/>
              </a:spcBef>
              <a:spcAft>
                <a:spcPct val="0"/>
              </a:spcAft>
              <a:buClrTx/>
              <a:buSzTx/>
              <a:buFont typeface="Arial" charset="0"/>
              <a:buNone/>
              <a:tabLst/>
              <a:defRPr/>
            </a:pPr>
            <a:r>
              <a:rPr kumimoji="0" lang="en-US" altLang="ko-KR" sz="2000" b="0" i="0" u="none" strike="noStrike" kern="1200" cap="none" spc="0" normalizeH="0" baseline="0" noProof="0" dirty="0" smtClean="0">
                <a:ln>
                  <a:noFill/>
                </a:ln>
                <a:solidFill>
                  <a:schemeClr val="tx1"/>
                </a:solidFill>
                <a:effectLst/>
                <a:uLnTx/>
                <a:uFillTx/>
                <a:latin typeface="+mn-lt"/>
                <a:ea typeface="+mn-ea"/>
                <a:cs typeface="+mn-cs"/>
              </a:rPr>
              <a:t>By courtesy of Dr. Kim (Jang Yong) </a:t>
            </a:r>
            <a:endParaRPr kumimoji="0" lang="ko-KR" alt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914400" rtl="0" eaLnBrk="0" fontAlgn="base" latinLnBrk="1" hangingPunct="0">
              <a:lnSpc>
                <a:spcPct val="100000"/>
              </a:lnSpc>
              <a:spcBef>
                <a:spcPct val="20000"/>
              </a:spcBef>
              <a:spcAft>
                <a:spcPct val="0"/>
              </a:spcAft>
              <a:buClrTx/>
              <a:buSzTx/>
              <a:buFont typeface="Arial" charset="0"/>
              <a:buChar char="•"/>
              <a:tabLst/>
              <a:defRPr/>
            </a:pPr>
            <a:endParaRPr kumimoji="0" lang="ko-KR" alt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직사각형 9"/>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11" name="바닥글 개체 틀 10"/>
          <p:cNvSpPr>
            <a:spLocks noGrp="1"/>
          </p:cNvSpPr>
          <p:nvPr>
            <p:ph type="ftr" sz="quarter" idx="11"/>
          </p:nvPr>
        </p:nvSpPr>
        <p:spPr>
          <a:xfrm>
            <a:off x="3124200" y="6448251"/>
            <a:ext cx="2895600" cy="365125"/>
          </a:xfrm>
        </p:spPr>
        <p:txBody>
          <a:bodyPr/>
          <a:lstStyle/>
          <a:p>
            <a:r>
              <a:rPr lang="en-US" altLang="ko-KR" dirty="0" smtClean="0"/>
              <a:t>2012</a:t>
            </a:r>
            <a:r>
              <a:rPr lang="ko-KR" altLang="en-US" dirty="0" smtClean="0"/>
              <a:t>년 제 </a:t>
            </a:r>
            <a:r>
              <a:rPr lang="en-US" altLang="ko-KR" dirty="0" smtClean="0"/>
              <a:t>5</a:t>
            </a:r>
            <a:r>
              <a:rPr lang="ko-KR" altLang="en-US" dirty="0" smtClean="0"/>
              <a:t>차 전공의 학술세미나</a:t>
            </a:r>
            <a:endParaRPr lang="ko-KR" altLang="en-US" dirty="0"/>
          </a:p>
        </p:txBody>
      </p:sp>
    </p:spTree>
    <p:extLst>
      <p:ext uri="{BB962C8B-B14F-4D97-AF65-F5344CB8AC3E}">
        <p14:creationId xmlns="" xmlns:p14="http://schemas.microsoft.com/office/powerpoint/2010/main" val="406459207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57200" y="0"/>
            <a:ext cx="8229600" cy="1417638"/>
          </a:xfrm>
        </p:spPr>
        <p:txBody>
          <a:bodyPr/>
          <a:lstStyle/>
          <a:p>
            <a:r>
              <a:rPr lang="en-US" altLang="ko-KR" dirty="0" smtClean="0"/>
              <a:t>Near Future</a:t>
            </a:r>
            <a:endParaRPr lang="ko-KR" altLang="en-US" dirty="0"/>
          </a:p>
        </p:txBody>
      </p:sp>
      <p:pic>
        <p:nvPicPr>
          <p:cNvPr id="4" name="TAAA-short.wmv">
            <a:hlinkClick r:id="" action="ppaction://media"/>
          </p:cNvPr>
          <p:cNvPicPr>
            <a:picLocks noGrp="1" noRot="1" noChangeAspect="1"/>
          </p:cNvPicPr>
          <p:nvPr>
            <p:ph idx="1"/>
            <a:videoFile r:link="rId1"/>
          </p:nvPr>
        </p:nvPicPr>
        <p:blipFill>
          <a:blip r:embed="rId4" cstate="email"/>
          <a:stretch>
            <a:fillRect/>
          </a:stretch>
        </p:blipFill>
        <p:spPr>
          <a:xfrm>
            <a:off x="539552" y="1138715"/>
            <a:ext cx="3889002" cy="2938357"/>
          </a:xfrm>
          <a:prstGeom prst="rect">
            <a:avLst/>
          </a:prstGeom>
        </p:spPr>
      </p:pic>
      <p:pic>
        <p:nvPicPr>
          <p:cNvPr id="5" name="PMVR-short.wmv">
            <a:hlinkClick r:id="" action="ppaction://media"/>
          </p:cNvPr>
          <p:cNvPicPr>
            <a:picLocks noRot="1" noChangeAspect="1"/>
          </p:cNvPicPr>
          <p:nvPr>
            <a:videoFile r:link="rId2"/>
          </p:nvPr>
        </p:nvPicPr>
        <p:blipFill>
          <a:blip r:embed="rId5" cstate="email"/>
          <a:stretch>
            <a:fillRect/>
          </a:stretch>
        </p:blipFill>
        <p:spPr>
          <a:xfrm>
            <a:off x="4716016" y="1196752"/>
            <a:ext cx="4202208" cy="2801472"/>
          </a:xfrm>
          <a:prstGeom prst="rect">
            <a:avLst/>
          </a:prstGeom>
        </p:spPr>
      </p:pic>
      <p:pic>
        <p:nvPicPr>
          <p:cNvPr id="6" name="Picture 2"/>
          <p:cNvPicPr>
            <a:picLocks noChangeAspect="1" noChangeArrowheads="1"/>
          </p:cNvPicPr>
          <p:nvPr/>
        </p:nvPicPr>
        <p:blipFill>
          <a:blip r:embed="rId6" cstate="email"/>
          <a:srcRect/>
          <a:stretch>
            <a:fillRect/>
          </a:stretch>
        </p:blipFill>
        <p:spPr bwMode="auto">
          <a:xfrm>
            <a:off x="755576" y="4102005"/>
            <a:ext cx="3425034" cy="2567355"/>
          </a:xfrm>
          <a:prstGeom prst="rect">
            <a:avLst/>
          </a:prstGeom>
          <a:noFill/>
          <a:ln w="9525">
            <a:noFill/>
            <a:miter lim="800000"/>
            <a:headEnd/>
            <a:tailEnd/>
          </a:ln>
        </p:spPr>
      </p:pic>
      <p:pic>
        <p:nvPicPr>
          <p:cNvPr id="7" name="Picture 2"/>
          <p:cNvPicPr>
            <a:picLocks noChangeAspect="1" noChangeArrowheads="1"/>
          </p:cNvPicPr>
          <p:nvPr/>
        </p:nvPicPr>
        <p:blipFill>
          <a:blip r:embed="rId7" cstate="email"/>
          <a:srcRect/>
          <a:stretch>
            <a:fillRect/>
          </a:stretch>
        </p:blipFill>
        <p:spPr bwMode="auto">
          <a:xfrm>
            <a:off x="5145784" y="4148803"/>
            <a:ext cx="3458664" cy="2592565"/>
          </a:xfrm>
          <a:prstGeom prst="rect">
            <a:avLst/>
          </a:prstGeom>
          <a:noFill/>
          <a:ln w="9525">
            <a:noFill/>
            <a:miter lim="800000"/>
            <a:headEnd/>
            <a:tailEnd/>
          </a:ln>
        </p:spPr>
      </p:pic>
      <p:sp>
        <p:nvSpPr>
          <p:cNvPr id="8" name="직사각형 7"/>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1" presetClass="mediacall" presetSubtype="0" fill="hold" nodeType="withEffect">
                                  <p:stCondLst>
                                    <p:cond delay="0"/>
                                  </p:stCondLst>
                                  <p:childTnLst>
                                    <p:cmd type="call" cmd="playFrom(0.0)">
                                      <p:cBhvr>
                                        <p:cTn id="8"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repeatCount="indefinite" fill="hold" display="0">
                  <p:stCondLst>
                    <p:cond delay="indefinite"/>
                  </p:stCondLst>
                  <p:endCondLst>
                    <p:cond evt="onPrev" delay="0">
                      <p:tgtEl>
                        <p:sldTgt/>
                      </p:tgtEl>
                    </p:cond>
                  </p:endCondLst>
                </p:cTn>
                <p:tgtEl>
                  <p:spTgt spid="4"/>
                </p:tgtEl>
              </p:cMediaNode>
            </p:video>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5"/>
                                        </p:tgtEl>
                                      </p:cBhvr>
                                    </p:cmd>
                                  </p:childTnLst>
                                </p:cTn>
                              </p:par>
                            </p:childTnLst>
                          </p:cTn>
                        </p:par>
                      </p:childTnLst>
                    </p:cTn>
                  </p:par>
                </p:childTnLst>
              </p:cTn>
              <p:nextCondLst>
                <p:cond evt="onClick" delay="0">
                  <p:tgtEl>
                    <p:spTgt spid="5"/>
                  </p:tgtEl>
                </p:cond>
              </p:nextCondLst>
            </p:seq>
            <p:video>
              <p:cMediaNode>
                <p:cTn id="20" repeatCount="indefinite" fill="hold" display="0">
                  <p:stCondLst>
                    <p:cond delay="indefinite"/>
                  </p:stCondLst>
                  <p:endCondLst>
                    <p:cond evt="onPrev" delay="0">
                      <p:tgtEl>
                        <p:sldTgt/>
                      </p:tgtEl>
                    </p:cond>
                  </p:endCondLst>
                </p:cTn>
                <p:tgtEl>
                  <p:spTgt spid="5"/>
                </p:tgtEl>
              </p:cMediaNode>
            </p:video>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3822700" y="5280011"/>
            <a:ext cx="1470025" cy="396875"/>
          </a:xfrm>
          <a:prstGeom prst="rect">
            <a:avLst/>
          </a:prstGeom>
          <a:noFill/>
          <a:ln w="9525">
            <a:noFill/>
            <a:miter lim="800000"/>
            <a:headEnd/>
            <a:tailEnd/>
          </a:ln>
          <a:effectLst/>
        </p:spPr>
        <p:txBody>
          <a:bodyPr wrap="none">
            <a:spAutoFit/>
          </a:bodyPr>
          <a:lstStyle/>
          <a:p>
            <a:pPr algn="ctr"/>
            <a:r>
              <a:rPr lang="en-US" altLang="ko-KR" sz="2000" b="1">
                <a:latin typeface="Arial" charset="0"/>
              </a:rPr>
              <a:t>ANATOMY</a:t>
            </a:r>
          </a:p>
        </p:txBody>
      </p:sp>
      <p:sp>
        <p:nvSpPr>
          <p:cNvPr id="94211" name="Text Box 3"/>
          <p:cNvSpPr txBox="1">
            <a:spLocks noChangeArrowheads="1"/>
          </p:cNvSpPr>
          <p:nvPr/>
        </p:nvSpPr>
        <p:spPr bwMode="auto">
          <a:xfrm rot="-5400000">
            <a:off x="1470025" y="3100373"/>
            <a:ext cx="1273175" cy="396875"/>
          </a:xfrm>
          <a:prstGeom prst="rect">
            <a:avLst/>
          </a:prstGeom>
          <a:noFill/>
          <a:ln w="9525">
            <a:noFill/>
            <a:miter lim="800000"/>
            <a:headEnd/>
            <a:tailEnd/>
          </a:ln>
          <a:effectLst/>
        </p:spPr>
        <p:txBody>
          <a:bodyPr wrap="none">
            <a:spAutoFit/>
          </a:bodyPr>
          <a:lstStyle/>
          <a:p>
            <a:pPr algn="ctr"/>
            <a:r>
              <a:rPr lang="en-US" altLang="ko-KR" sz="2000" b="1">
                <a:latin typeface="Arial" charset="0"/>
              </a:rPr>
              <a:t>PATIENT</a:t>
            </a:r>
          </a:p>
        </p:txBody>
      </p:sp>
      <p:sp>
        <p:nvSpPr>
          <p:cNvPr id="94212" name="Line 4"/>
          <p:cNvSpPr>
            <a:spLocks noChangeShapeType="1"/>
          </p:cNvSpPr>
          <p:nvPr/>
        </p:nvSpPr>
        <p:spPr bwMode="auto">
          <a:xfrm rot="5400000" flipH="1">
            <a:off x="577057" y="3120217"/>
            <a:ext cx="3389312" cy="6350"/>
          </a:xfrm>
          <a:prstGeom prst="line">
            <a:avLst/>
          </a:prstGeom>
          <a:noFill/>
          <a:ln w="28575">
            <a:solidFill>
              <a:schemeClr val="tx1"/>
            </a:solidFill>
            <a:round/>
            <a:headEnd type="triangle" w="med" len="med"/>
            <a:tailEnd type="triangle" w="med" len="med"/>
          </a:ln>
          <a:effectLst/>
        </p:spPr>
        <p:txBody>
          <a:bodyPr/>
          <a:lstStyle/>
          <a:p>
            <a:endParaRPr lang="ko-KR" altLang="en-US"/>
          </a:p>
        </p:txBody>
      </p:sp>
      <p:sp>
        <p:nvSpPr>
          <p:cNvPr id="94213" name="Text Box 5"/>
          <p:cNvSpPr txBox="1">
            <a:spLocks noChangeArrowheads="1"/>
          </p:cNvSpPr>
          <p:nvPr/>
        </p:nvSpPr>
        <p:spPr bwMode="auto">
          <a:xfrm>
            <a:off x="2708275" y="4913298"/>
            <a:ext cx="720725" cy="396875"/>
          </a:xfrm>
          <a:prstGeom prst="rect">
            <a:avLst/>
          </a:prstGeom>
          <a:noFill/>
          <a:ln w="9525">
            <a:noFill/>
            <a:miter lim="800000"/>
            <a:headEnd/>
            <a:tailEnd/>
          </a:ln>
          <a:effectLst/>
        </p:spPr>
        <p:txBody>
          <a:bodyPr wrap="none">
            <a:spAutoFit/>
          </a:bodyPr>
          <a:lstStyle/>
          <a:p>
            <a:pPr algn="ctr"/>
            <a:r>
              <a:rPr lang="en-US" altLang="ko-KR" sz="2000" i="1">
                <a:solidFill>
                  <a:srgbClr val="660033"/>
                </a:solidFill>
                <a:latin typeface="Arial" charset="0"/>
              </a:rPr>
              <a:t>easy</a:t>
            </a:r>
          </a:p>
        </p:txBody>
      </p:sp>
      <p:sp>
        <p:nvSpPr>
          <p:cNvPr id="94214" name="Text Box 6"/>
          <p:cNvSpPr txBox="1">
            <a:spLocks noChangeArrowheads="1"/>
          </p:cNvSpPr>
          <p:nvPr/>
        </p:nvSpPr>
        <p:spPr bwMode="auto">
          <a:xfrm>
            <a:off x="5541963" y="4935523"/>
            <a:ext cx="974725" cy="396875"/>
          </a:xfrm>
          <a:prstGeom prst="rect">
            <a:avLst/>
          </a:prstGeom>
          <a:noFill/>
          <a:ln w="9525">
            <a:noFill/>
            <a:miter lim="800000"/>
            <a:headEnd/>
            <a:tailEnd/>
          </a:ln>
          <a:effectLst/>
        </p:spPr>
        <p:txBody>
          <a:bodyPr wrap="none">
            <a:spAutoFit/>
          </a:bodyPr>
          <a:lstStyle/>
          <a:p>
            <a:pPr algn="ctr"/>
            <a:r>
              <a:rPr lang="en-US" altLang="ko-KR" sz="2000" i="1">
                <a:solidFill>
                  <a:srgbClr val="660033"/>
                </a:solidFill>
                <a:latin typeface="Arial" charset="0"/>
              </a:rPr>
              <a:t>difficult</a:t>
            </a:r>
          </a:p>
        </p:txBody>
      </p:sp>
      <p:sp>
        <p:nvSpPr>
          <p:cNvPr id="94215" name="Text Box 7"/>
          <p:cNvSpPr txBox="1">
            <a:spLocks noChangeArrowheads="1"/>
          </p:cNvSpPr>
          <p:nvPr/>
        </p:nvSpPr>
        <p:spPr bwMode="auto">
          <a:xfrm rot="-5400000">
            <a:off x="1941513" y="4230673"/>
            <a:ext cx="1003300" cy="396875"/>
          </a:xfrm>
          <a:prstGeom prst="rect">
            <a:avLst/>
          </a:prstGeom>
          <a:noFill/>
          <a:ln w="9525">
            <a:noFill/>
            <a:miter lim="800000"/>
            <a:headEnd/>
            <a:tailEnd/>
          </a:ln>
          <a:effectLst/>
        </p:spPr>
        <p:txBody>
          <a:bodyPr wrap="none">
            <a:spAutoFit/>
          </a:bodyPr>
          <a:lstStyle/>
          <a:p>
            <a:pPr algn="ctr"/>
            <a:r>
              <a:rPr lang="en-US" altLang="ko-KR" sz="2000" i="1">
                <a:solidFill>
                  <a:srgbClr val="660033"/>
                </a:solidFill>
                <a:latin typeface="Arial" charset="0"/>
              </a:rPr>
              <a:t>healthy</a:t>
            </a:r>
          </a:p>
        </p:txBody>
      </p:sp>
      <p:sp>
        <p:nvSpPr>
          <p:cNvPr id="94216" name="Text Box 8"/>
          <p:cNvSpPr txBox="1">
            <a:spLocks noChangeArrowheads="1"/>
          </p:cNvSpPr>
          <p:nvPr/>
        </p:nvSpPr>
        <p:spPr bwMode="auto">
          <a:xfrm rot="-5400000">
            <a:off x="2132013" y="1612885"/>
            <a:ext cx="622300" cy="396875"/>
          </a:xfrm>
          <a:prstGeom prst="rect">
            <a:avLst/>
          </a:prstGeom>
          <a:noFill/>
          <a:ln w="9525">
            <a:noFill/>
            <a:miter lim="800000"/>
            <a:headEnd/>
            <a:tailEnd/>
          </a:ln>
          <a:effectLst/>
        </p:spPr>
        <p:txBody>
          <a:bodyPr wrap="none">
            <a:spAutoFit/>
          </a:bodyPr>
          <a:lstStyle/>
          <a:p>
            <a:pPr algn="ctr"/>
            <a:r>
              <a:rPr lang="en-US" altLang="ko-KR" sz="2000" i="1">
                <a:solidFill>
                  <a:srgbClr val="660033"/>
                </a:solidFill>
                <a:latin typeface="Arial" charset="0"/>
              </a:rPr>
              <a:t>sick</a:t>
            </a:r>
          </a:p>
        </p:txBody>
      </p:sp>
      <p:sp>
        <p:nvSpPr>
          <p:cNvPr id="94217" name="Rectangle 9"/>
          <p:cNvSpPr>
            <a:spLocks noChangeArrowheads="1"/>
          </p:cNvSpPr>
          <p:nvPr/>
        </p:nvSpPr>
        <p:spPr bwMode="auto">
          <a:xfrm>
            <a:off x="0" y="188913"/>
            <a:ext cx="9144000" cy="1143000"/>
          </a:xfrm>
          <a:prstGeom prst="rect">
            <a:avLst/>
          </a:prstGeom>
          <a:noFill/>
          <a:ln w="9525">
            <a:noFill/>
            <a:miter lim="800000"/>
            <a:headEnd/>
            <a:tailEnd/>
          </a:ln>
          <a:effectLst/>
        </p:spPr>
        <p:txBody>
          <a:bodyPr anchor="ctr"/>
          <a:lstStyle/>
          <a:p>
            <a:pPr algn="ctr"/>
            <a:r>
              <a:rPr lang="en-US" altLang="ko-KR" sz="4400" b="1" dirty="0" smtClean="0">
                <a:solidFill>
                  <a:srgbClr val="FF0000"/>
                </a:solidFill>
                <a:latin typeface="+mj-lt"/>
              </a:rPr>
              <a:t>Endo. </a:t>
            </a:r>
            <a:r>
              <a:rPr lang="en-US" altLang="ko-KR" sz="4400" b="1" dirty="0" smtClean="0">
                <a:latin typeface="+mj-lt"/>
              </a:rPr>
              <a:t>&amp;</a:t>
            </a:r>
            <a:r>
              <a:rPr lang="en-US" altLang="ko-KR" sz="4400" b="1" dirty="0" smtClean="0">
                <a:solidFill>
                  <a:srgbClr val="FF0000"/>
                </a:solidFill>
                <a:latin typeface="+mj-lt"/>
              </a:rPr>
              <a:t> OSR </a:t>
            </a:r>
            <a:r>
              <a:rPr lang="en-US" altLang="ko-KR" sz="4400" b="1" dirty="0" smtClean="0">
                <a:latin typeface="+mj-lt"/>
              </a:rPr>
              <a:t>&amp;</a:t>
            </a:r>
            <a:r>
              <a:rPr lang="en-US" altLang="ko-KR" sz="4400" b="1" dirty="0" smtClean="0">
                <a:solidFill>
                  <a:srgbClr val="FF0000"/>
                </a:solidFill>
                <a:latin typeface="+mj-lt"/>
              </a:rPr>
              <a:t> Hybrid</a:t>
            </a:r>
            <a:endParaRPr lang="en-US" altLang="ko-KR" sz="4400" b="1" i="1" dirty="0">
              <a:solidFill>
                <a:srgbClr val="FF0000"/>
              </a:solidFill>
              <a:latin typeface="+mj-lt"/>
            </a:endParaRPr>
          </a:p>
        </p:txBody>
      </p:sp>
      <p:sp>
        <p:nvSpPr>
          <p:cNvPr id="94219" name="Line 11"/>
          <p:cNvSpPr>
            <a:spLocks noChangeShapeType="1"/>
          </p:cNvSpPr>
          <p:nvPr/>
        </p:nvSpPr>
        <p:spPr bwMode="auto">
          <a:xfrm rot="10800000" flipH="1">
            <a:off x="2700338" y="5316523"/>
            <a:ext cx="3959225" cy="0"/>
          </a:xfrm>
          <a:prstGeom prst="line">
            <a:avLst/>
          </a:prstGeom>
          <a:noFill/>
          <a:ln w="28575">
            <a:solidFill>
              <a:schemeClr val="tx1"/>
            </a:solidFill>
            <a:round/>
            <a:headEnd type="triangle" w="med" len="med"/>
            <a:tailEnd type="triangle" w="med" len="med"/>
          </a:ln>
          <a:effectLst/>
        </p:spPr>
        <p:txBody>
          <a:bodyPr/>
          <a:lstStyle/>
          <a:p>
            <a:endParaRPr lang="ko-KR" altLang="en-US"/>
          </a:p>
        </p:txBody>
      </p:sp>
      <p:sp>
        <p:nvSpPr>
          <p:cNvPr id="94220" name="Rectangle 12"/>
          <p:cNvSpPr>
            <a:spLocks noChangeArrowheads="1"/>
          </p:cNvSpPr>
          <p:nvPr/>
        </p:nvSpPr>
        <p:spPr bwMode="auto">
          <a:xfrm>
            <a:off x="2771775" y="3649659"/>
            <a:ext cx="3168650" cy="1223963"/>
          </a:xfrm>
          <a:prstGeom prst="rect">
            <a:avLst/>
          </a:prstGeom>
          <a:solidFill>
            <a:srgbClr val="FF3399"/>
          </a:solidFill>
          <a:ln w="9525" algn="ctr">
            <a:noFill/>
            <a:miter lim="800000"/>
            <a:headEnd/>
            <a:tailEnd/>
          </a:ln>
          <a:effectLst/>
        </p:spPr>
        <p:txBody>
          <a:bodyPr anchor="ctr">
            <a:spAutoFit/>
          </a:bodyPr>
          <a:lstStyle/>
          <a:p>
            <a:endParaRPr lang="ko-KR" altLang="en-US"/>
          </a:p>
        </p:txBody>
      </p:sp>
      <p:sp>
        <p:nvSpPr>
          <p:cNvPr id="94222" name="Text Box 14"/>
          <p:cNvSpPr txBox="1">
            <a:spLocks noChangeArrowheads="1"/>
          </p:cNvSpPr>
          <p:nvPr/>
        </p:nvSpPr>
        <p:spPr bwMode="auto">
          <a:xfrm>
            <a:off x="3857620" y="4332284"/>
            <a:ext cx="1446212" cy="396875"/>
          </a:xfrm>
          <a:prstGeom prst="rect">
            <a:avLst/>
          </a:prstGeom>
          <a:noFill/>
          <a:ln w="9525">
            <a:noFill/>
            <a:miter lim="800000"/>
            <a:headEnd/>
            <a:tailEnd/>
          </a:ln>
          <a:effectLst/>
        </p:spPr>
        <p:txBody>
          <a:bodyPr wrap="none">
            <a:spAutoFit/>
          </a:bodyPr>
          <a:lstStyle/>
          <a:p>
            <a:r>
              <a:rPr lang="en-US" altLang="ko-KR" sz="2000" b="1" dirty="0">
                <a:solidFill>
                  <a:schemeClr val="bg1"/>
                </a:solidFill>
                <a:effectLst>
                  <a:outerShdw blurRad="38100" dist="38100" dir="2700000" algn="tl">
                    <a:srgbClr val="C0C0C0"/>
                  </a:outerShdw>
                </a:effectLst>
                <a:latin typeface="Times New Roman" pitchFamily="18" charset="0"/>
              </a:rPr>
              <a:t>open repair</a:t>
            </a:r>
          </a:p>
        </p:txBody>
      </p:sp>
      <p:sp>
        <p:nvSpPr>
          <p:cNvPr id="94223" name="Rectangle 15"/>
          <p:cNvSpPr>
            <a:spLocks noChangeArrowheads="1"/>
          </p:cNvSpPr>
          <p:nvPr/>
        </p:nvSpPr>
        <p:spPr bwMode="auto">
          <a:xfrm>
            <a:off x="2771775" y="1992309"/>
            <a:ext cx="1152525" cy="2881313"/>
          </a:xfrm>
          <a:prstGeom prst="rect">
            <a:avLst/>
          </a:prstGeom>
          <a:solidFill>
            <a:srgbClr val="0099CC">
              <a:alpha val="50000"/>
            </a:srgbClr>
          </a:solidFill>
          <a:ln w="9525" algn="ctr">
            <a:noFill/>
            <a:miter lim="800000"/>
            <a:headEnd/>
            <a:tailEnd/>
          </a:ln>
          <a:effectLst/>
        </p:spPr>
        <p:txBody>
          <a:bodyPr anchor="ctr">
            <a:spAutoFit/>
          </a:bodyPr>
          <a:lstStyle/>
          <a:p>
            <a:endParaRPr lang="ko-KR" altLang="en-US"/>
          </a:p>
        </p:txBody>
      </p:sp>
      <p:sp>
        <p:nvSpPr>
          <p:cNvPr id="94225" name="Text Box 17"/>
          <p:cNvSpPr txBox="1">
            <a:spLocks noChangeArrowheads="1"/>
          </p:cNvSpPr>
          <p:nvPr/>
        </p:nvSpPr>
        <p:spPr bwMode="auto">
          <a:xfrm>
            <a:off x="2916238" y="2027234"/>
            <a:ext cx="906462" cy="396875"/>
          </a:xfrm>
          <a:prstGeom prst="rect">
            <a:avLst/>
          </a:prstGeom>
          <a:noFill/>
          <a:ln w="9525">
            <a:noFill/>
            <a:miter lim="800000"/>
            <a:headEnd/>
            <a:tailEnd/>
          </a:ln>
          <a:effectLst/>
        </p:spPr>
        <p:txBody>
          <a:bodyPr wrap="none">
            <a:spAutoFit/>
          </a:bodyPr>
          <a:lstStyle/>
          <a:p>
            <a:r>
              <a:rPr lang="en-US" altLang="ko-KR" sz="2000" b="1">
                <a:solidFill>
                  <a:schemeClr val="bg1"/>
                </a:solidFill>
                <a:effectLst>
                  <a:outerShdw blurRad="38100" dist="38100" dir="2700000" algn="tl">
                    <a:srgbClr val="C0C0C0"/>
                  </a:outerShdw>
                </a:effectLst>
                <a:latin typeface="Times New Roman" pitchFamily="18" charset="0"/>
              </a:rPr>
              <a:t>EVAR</a:t>
            </a:r>
          </a:p>
        </p:txBody>
      </p:sp>
      <p:grpSp>
        <p:nvGrpSpPr>
          <p:cNvPr id="2" name="Group 33"/>
          <p:cNvGrpSpPr>
            <a:grpSpLocks/>
          </p:cNvGrpSpPr>
          <p:nvPr/>
        </p:nvGrpSpPr>
        <p:grpSpPr bwMode="auto">
          <a:xfrm>
            <a:off x="1785918" y="5500702"/>
            <a:ext cx="822301" cy="1158869"/>
            <a:chOff x="385" y="1480"/>
            <a:chExt cx="681" cy="907"/>
          </a:xfrm>
        </p:grpSpPr>
        <p:sp>
          <p:nvSpPr>
            <p:cNvPr id="94240" name="Rectangle 32"/>
            <p:cNvSpPr>
              <a:spLocks noChangeArrowheads="1"/>
            </p:cNvSpPr>
            <p:nvPr/>
          </p:nvSpPr>
          <p:spPr bwMode="auto">
            <a:xfrm>
              <a:off x="385" y="1480"/>
              <a:ext cx="681" cy="907"/>
            </a:xfrm>
            <a:prstGeom prst="rect">
              <a:avLst/>
            </a:prstGeom>
            <a:solidFill>
              <a:schemeClr val="tx1"/>
            </a:solidFill>
            <a:ln w="9525">
              <a:solidFill>
                <a:schemeClr val="tx1"/>
              </a:solidFill>
              <a:miter lim="800000"/>
              <a:headEnd/>
              <a:tailEnd/>
            </a:ln>
            <a:effectLst/>
          </p:spPr>
          <p:txBody>
            <a:bodyPr wrap="none" anchor="ctr"/>
            <a:lstStyle/>
            <a:p>
              <a:endParaRPr lang="ko-KR" altLang="en-US"/>
            </a:p>
          </p:txBody>
        </p:sp>
        <p:pic>
          <p:nvPicPr>
            <p:cNvPr id="94237" name="Picture 29" descr="김병태EVAR for AAA-preop"/>
            <p:cNvPicPr>
              <a:picLocks noChangeAspect="1" noChangeArrowheads="1"/>
            </p:cNvPicPr>
            <p:nvPr/>
          </p:nvPicPr>
          <p:blipFill>
            <a:blip r:embed="rId2" cstate="email">
              <a:clrChange>
                <a:clrFrom>
                  <a:srgbClr val="010800"/>
                </a:clrFrom>
                <a:clrTo>
                  <a:srgbClr val="010800">
                    <a:alpha val="0"/>
                  </a:srgbClr>
                </a:clrTo>
              </a:clrChange>
            </a:blip>
            <a:srcRect/>
            <a:stretch>
              <a:fillRect/>
            </a:stretch>
          </p:blipFill>
          <p:spPr bwMode="auto">
            <a:xfrm>
              <a:off x="385" y="1525"/>
              <a:ext cx="681" cy="862"/>
            </a:xfrm>
            <a:prstGeom prst="rect">
              <a:avLst/>
            </a:prstGeom>
            <a:noFill/>
            <a:ln w="9525">
              <a:noFill/>
              <a:miter lim="800000"/>
              <a:headEnd/>
              <a:tailEnd/>
            </a:ln>
          </p:spPr>
        </p:pic>
      </p:grpSp>
      <p:pic>
        <p:nvPicPr>
          <p:cNvPr id="26" name="Picture 4" descr="최선옥preop"/>
          <p:cNvPicPr>
            <a:picLocks noChangeAspect="1" noChangeArrowheads="1"/>
          </p:cNvPicPr>
          <p:nvPr/>
        </p:nvPicPr>
        <p:blipFill>
          <a:blip r:embed="rId3" cstate="email"/>
          <a:srcRect/>
          <a:stretch>
            <a:fillRect/>
          </a:stretch>
        </p:blipFill>
        <p:spPr bwMode="auto">
          <a:xfrm>
            <a:off x="6858016" y="5429288"/>
            <a:ext cx="1013524" cy="1357298"/>
          </a:xfrm>
          <a:prstGeom prst="rect">
            <a:avLst/>
          </a:prstGeom>
          <a:noFill/>
          <a:ln w="9525">
            <a:noFill/>
            <a:miter lim="800000"/>
            <a:headEnd/>
            <a:tailEnd/>
          </a:ln>
        </p:spPr>
      </p:pic>
      <p:pic>
        <p:nvPicPr>
          <p:cNvPr id="27" name="Picture 5" descr="안전희-AAA CT angio"/>
          <p:cNvPicPr>
            <a:picLocks noChangeAspect="1" noChangeArrowheads="1"/>
          </p:cNvPicPr>
          <p:nvPr/>
        </p:nvPicPr>
        <p:blipFill>
          <a:blip r:embed="rId4" cstate="email"/>
          <a:srcRect/>
          <a:stretch>
            <a:fillRect/>
          </a:stretch>
        </p:blipFill>
        <p:spPr bwMode="auto">
          <a:xfrm>
            <a:off x="4214810" y="5678240"/>
            <a:ext cx="985435" cy="1108346"/>
          </a:xfrm>
          <a:prstGeom prst="rect">
            <a:avLst/>
          </a:prstGeom>
          <a:noFill/>
          <a:ln w="9525">
            <a:noFill/>
            <a:miter lim="800000"/>
            <a:headEnd/>
            <a:tailEnd/>
          </a:ln>
        </p:spPr>
      </p:pic>
      <p:pic>
        <p:nvPicPr>
          <p:cNvPr id="28" name="Picture 2" descr="Image Detail"/>
          <p:cNvPicPr>
            <a:picLocks noChangeAspect="1" noChangeArrowheads="1"/>
          </p:cNvPicPr>
          <p:nvPr/>
        </p:nvPicPr>
        <p:blipFill>
          <a:blip r:embed="rId5" cstate="email"/>
          <a:srcRect/>
          <a:stretch>
            <a:fillRect/>
          </a:stretch>
        </p:blipFill>
        <p:spPr bwMode="auto">
          <a:xfrm>
            <a:off x="571472" y="4357694"/>
            <a:ext cx="1281299" cy="857256"/>
          </a:xfrm>
          <a:prstGeom prst="rect">
            <a:avLst/>
          </a:prstGeom>
          <a:noFill/>
        </p:spPr>
      </p:pic>
      <p:pic>
        <p:nvPicPr>
          <p:cNvPr id="29" name="Picture 4" descr="Image Detail"/>
          <p:cNvPicPr>
            <a:picLocks noChangeAspect="1" noChangeArrowheads="1"/>
          </p:cNvPicPr>
          <p:nvPr/>
        </p:nvPicPr>
        <p:blipFill>
          <a:blip r:embed="rId6" cstate="email"/>
          <a:srcRect/>
          <a:stretch>
            <a:fillRect/>
          </a:stretch>
        </p:blipFill>
        <p:spPr bwMode="auto">
          <a:xfrm>
            <a:off x="500034" y="1357298"/>
            <a:ext cx="1214446" cy="1336249"/>
          </a:xfrm>
          <a:prstGeom prst="rect">
            <a:avLst/>
          </a:prstGeom>
          <a:noFill/>
        </p:spPr>
      </p:pic>
      <p:pic>
        <p:nvPicPr>
          <p:cNvPr id="30" name="Picture 2" descr="Image Detail"/>
          <p:cNvPicPr>
            <a:picLocks noChangeAspect="1" noChangeArrowheads="1"/>
          </p:cNvPicPr>
          <p:nvPr/>
        </p:nvPicPr>
        <p:blipFill>
          <a:blip r:embed="rId7" cstate="email"/>
          <a:srcRect/>
          <a:stretch>
            <a:fillRect/>
          </a:stretch>
        </p:blipFill>
        <p:spPr bwMode="auto">
          <a:xfrm>
            <a:off x="5429256" y="3714752"/>
            <a:ext cx="468568" cy="1071570"/>
          </a:xfrm>
          <a:prstGeom prst="rect">
            <a:avLst/>
          </a:prstGeom>
          <a:noFill/>
        </p:spPr>
      </p:pic>
      <p:pic>
        <p:nvPicPr>
          <p:cNvPr id="31" name="Picture 8" descr="08-03"/>
          <p:cNvPicPr>
            <a:picLocks noChangeAspect="1" noChangeArrowheads="1"/>
          </p:cNvPicPr>
          <p:nvPr/>
        </p:nvPicPr>
        <p:blipFill>
          <a:blip r:embed="rId8" cstate="email"/>
          <a:srcRect/>
          <a:stretch>
            <a:fillRect/>
          </a:stretch>
        </p:blipFill>
        <p:spPr bwMode="auto">
          <a:xfrm>
            <a:off x="3059207" y="2428868"/>
            <a:ext cx="584099" cy="1143008"/>
          </a:xfrm>
          <a:prstGeom prst="rect">
            <a:avLst/>
          </a:prstGeom>
          <a:noFill/>
          <a:ln w="9525">
            <a:noFill/>
            <a:miter lim="800000"/>
            <a:headEnd/>
            <a:tailEnd/>
          </a:ln>
        </p:spPr>
      </p:pic>
      <p:grpSp>
        <p:nvGrpSpPr>
          <p:cNvPr id="3" name="그룹 32"/>
          <p:cNvGrpSpPr/>
          <p:nvPr/>
        </p:nvGrpSpPr>
        <p:grpSpPr>
          <a:xfrm>
            <a:off x="3924300" y="1992309"/>
            <a:ext cx="1152525" cy="2881313"/>
            <a:chOff x="3924300" y="1992309"/>
            <a:chExt cx="1152525" cy="2881313"/>
          </a:xfrm>
        </p:grpSpPr>
        <p:sp>
          <p:nvSpPr>
            <p:cNvPr id="94224" name="Rectangle 16"/>
            <p:cNvSpPr>
              <a:spLocks noChangeArrowheads="1"/>
            </p:cNvSpPr>
            <p:nvPr/>
          </p:nvSpPr>
          <p:spPr bwMode="auto">
            <a:xfrm>
              <a:off x="3924300" y="1992309"/>
              <a:ext cx="1152525" cy="2881313"/>
            </a:xfrm>
            <a:prstGeom prst="rect">
              <a:avLst/>
            </a:prstGeom>
            <a:solidFill>
              <a:srgbClr val="0099CC">
                <a:alpha val="50000"/>
              </a:srgbClr>
            </a:solidFill>
            <a:ln w="9525" algn="ctr">
              <a:noFill/>
              <a:miter lim="800000"/>
              <a:headEnd/>
              <a:tailEnd/>
            </a:ln>
            <a:effectLst/>
          </p:spPr>
          <p:txBody>
            <a:bodyPr anchor="ctr">
              <a:spAutoFit/>
            </a:bodyPr>
            <a:lstStyle/>
            <a:p>
              <a:endParaRPr lang="ko-KR" altLang="en-US"/>
            </a:p>
          </p:txBody>
        </p:sp>
        <p:pic>
          <p:nvPicPr>
            <p:cNvPr id="35" name="Picture 2" descr="Image Detail"/>
            <p:cNvPicPr>
              <a:picLocks noChangeAspect="1" noChangeArrowheads="1"/>
            </p:cNvPicPr>
            <p:nvPr/>
          </p:nvPicPr>
          <p:blipFill>
            <a:blip r:embed="rId9" cstate="email"/>
            <a:srcRect/>
            <a:stretch>
              <a:fillRect/>
            </a:stretch>
          </p:blipFill>
          <p:spPr bwMode="auto">
            <a:xfrm>
              <a:off x="4097363" y="2428868"/>
              <a:ext cx="767287" cy="1832074"/>
            </a:xfrm>
            <a:prstGeom prst="rect">
              <a:avLst/>
            </a:prstGeom>
            <a:noFill/>
          </p:spPr>
        </p:pic>
      </p:grpSp>
      <p:grpSp>
        <p:nvGrpSpPr>
          <p:cNvPr id="4" name="그룹 36"/>
          <p:cNvGrpSpPr/>
          <p:nvPr/>
        </p:nvGrpSpPr>
        <p:grpSpPr>
          <a:xfrm>
            <a:off x="3857620" y="1785926"/>
            <a:ext cx="2730505" cy="2571768"/>
            <a:chOff x="6213489" y="1576370"/>
            <a:chExt cx="2730505" cy="2571768"/>
          </a:xfrm>
        </p:grpSpPr>
        <p:sp>
          <p:nvSpPr>
            <p:cNvPr id="94226" name="Rectangle 18"/>
            <p:cNvSpPr>
              <a:spLocks noChangeArrowheads="1"/>
            </p:cNvSpPr>
            <p:nvPr/>
          </p:nvSpPr>
          <p:spPr bwMode="auto">
            <a:xfrm>
              <a:off x="6213489" y="1576370"/>
              <a:ext cx="2730505" cy="2571768"/>
            </a:xfrm>
            <a:prstGeom prst="rect">
              <a:avLst/>
            </a:prstGeom>
            <a:solidFill>
              <a:srgbClr val="00CC00">
                <a:alpha val="50000"/>
              </a:srgbClr>
            </a:solidFill>
            <a:ln w="9525" algn="ctr">
              <a:solidFill>
                <a:schemeClr val="tx2"/>
              </a:solidFill>
              <a:miter lim="800000"/>
              <a:headEnd/>
              <a:tailEnd/>
            </a:ln>
            <a:effectLst/>
          </p:spPr>
          <p:txBody>
            <a:bodyPr wrap="none" anchor="ctr"/>
            <a:lstStyle/>
            <a:p>
              <a:endParaRPr lang="ko-KR" altLang="en-US"/>
            </a:p>
          </p:txBody>
        </p:sp>
        <p:sp>
          <p:nvSpPr>
            <p:cNvPr id="94227" name="Text Box 19"/>
            <p:cNvSpPr txBox="1">
              <a:spLocks noChangeArrowheads="1"/>
            </p:cNvSpPr>
            <p:nvPr/>
          </p:nvSpPr>
          <p:spPr bwMode="auto">
            <a:xfrm>
              <a:off x="7429520" y="2071678"/>
              <a:ext cx="1296988" cy="1006475"/>
            </a:xfrm>
            <a:prstGeom prst="rect">
              <a:avLst/>
            </a:prstGeom>
            <a:noFill/>
            <a:ln w="9525">
              <a:noFill/>
              <a:miter lim="800000"/>
              <a:headEnd/>
              <a:tailEnd/>
            </a:ln>
            <a:effectLst/>
          </p:spPr>
          <p:txBody>
            <a:bodyPr wrap="none">
              <a:spAutoFit/>
            </a:bodyPr>
            <a:lstStyle/>
            <a:p>
              <a:pPr algn="ctr"/>
              <a:r>
                <a:rPr lang="en-US" altLang="ko-KR" sz="2000" b="1" dirty="0">
                  <a:solidFill>
                    <a:schemeClr val="bg1"/>
                  </a:solidFill>
                  <a:effectLst>
                    <a:outerShdw blurRad="38100" dist="38100" dir="2700000" algn="tl">
                      <a:srgbClr val="C0C0C0"/>
                    </a:outerShdw>
                  </a:effectLst>
                  <a:latin typeface="Times New Roman" pitchFamily="18" charset="0"/>
                </a:rPr>
                <a:t>hybrid /</a:t>
              </a:r>
              <a:br>
                <a:rPr lang="en-US" altLang="ko-KR" sz="2000" b="1" dirty="0">
                  <a:solidFill>
                    <a:schemeClr val="bg1"/>
                  </a:solidFill>
                  <a:effectLst>
                    <a:outerShdw blurRad="38100" dist="38100" dir="2700000" algn="tl">
                      <a:srgbClr val="C0C0C0"/>
                    </a:outerShdw>
                  </a:effectLst>
                  <a:latin typeface="Times New Roman" pitchFamily="18" charset="0"/>
                </a:rPr>
              </a:br>
              <a:r>
                <a:rPr lang="en-US" altLang="ko-KR" sz="2000" b="1" dirty="0">
                  <a:solidFill>
                    <a:schemeClr val="bg1"/>
                  </a:solidFill>
                  <a:effectLst>
                    <a:outerShdw blurRad="38100" dist="38100" dir="2700000" algn="tl">
                      <a:srgbClr val="C0C0C0"/>
                    </a:outerShdw>
                  </a:effectLst>
                  <a:latin typeface="Times New Roman" pitchFamily="18" charset="0"/>
                </a:rPr>
                <a:t>integrated</a:t>
              </a:r>
              <a:br>
                <a:rPr lang="en-US" altLang="ko-KR" sz="2000" b="1" dirty="0">
                  <a:solidFill>
                    <a:schemeClr val="bg1"/>
                  </a:solidFill>
                  <a:effectLst>
                    <a:outerShdw blurRad="38100" dist="38100" dir="2700000" algn="tl">
                      <a:srgbClr val="C0C0C0"/>
                    </a:outerShdw>
                  </a:effectLst>
                  <a:latin typeface="Times New Roman" pitchFamily="18" charset="0"/>
                </a:rPr>
              </a:br>
              <a:r>
                <a:rPr lang="en-US" altLang="ko-KR" sz="2000" b="1" dirty="0">
                  <a:solidFill>
                    <a:schemeClr val="bg1"/>
                  </a:solidFill>
                  <a:effectLst>
                    <a:outerShdw blurRad="38100" dist="38100" dir="2700000" algn="tl">
                      <a:srgbClr val="C0C0C0"/>
                    </a:outerShdw>
                  </a:effectLst>
                  <a:latin typeface="Times New Roman" pitchFamily="18" charset="0"/>
                </a:rPr>
                <a:t>approach</a:t>
              </a:r>
            </a:p>
          </p:txBody>
        </p:sp>
        <p:pic>
          <p:nvPicPr>
            <p:cNvPr id="34" name="Picture 6" descr="0131003C"/>
            <p:cNvPicPr>
              <a:picLocks noChangeAspect="1" noChangeArrowheads="1"/>
            </p:cNvPicPr>
            <p:nvPr/>
          </p:nvPicPr>
          <p:blipFill>
            <a:blip r:embed="rId10" cstate="email"/>
            <a:srcRect/>
            <a:stretch>
              <a:fillRect/>
            </a:stretch>
          </p:blipFill>
          <p:spPr bwMode="auto">
            <a:xfrm>
              <a:off x="6357950" y="2357430"/>
              <a:ext cx="1046029" cy="1608979"/>
            </a:xfrm>
            <a:prstGeom prst="rect">
              <a:avLst/>
            </a:prstGeom>
            <a:noFill/>
          </p:spPr>
        </p:pic>
      </p:grpSp>
      <p:grpSp>
        <p:nvGrpSpPr>
          <p:cNvPr id="5" name="그룹 35"/>
          <p:cNvGrpSpPr/>
          <p:nvPr/>
        </p:nvGrpSpPr>
        <p:grpSpPr>
          <a:xfrm>
            <a:off x="214282" y="1142984"/>
            <a:ext cx="1712214" cy="4714908"/>
            <a:chOff x="214282" y="1142984"/>
            <a:chExt cx="1712214" cy="4714908"/>
          </a:xfrm>
        </p:grpSpPr>
        <p:pic>
          <p:nvPicPr>
            <p:cNvPr id="32" name="Picture 4" descr="Image Detail"/>
            <p:cNvPicPr>
              <a:picLocks noChangeAspect="1" noChangeArrowheads="1"/>
            </p:cNvPicPr>
            <p:nvPr/>
          </p:nvPicPr>
          <p:blipFill>
            <a:blip r:embed="rId11" cstate="email"/>
            <a:srcRect/>
            <a:stretch>
              <a:fillRect/>
            </a:stretch>
          </p:blipFill>
          <p:spPr bwMode="auto">
            <a:xfrm>
              <a:off x="214282" y="3714752"/>
              <a:ext cx="1712214" cy="2143140"/>
            </a:xfrm>
            <a:prstGeom prst="rect">
              <a:avLst/>
            </a:prstGeom>
            <a:noFill/>
          </p:spPr>
        </p:pic>
        <p:pic>
          <p:nvPicPr>
            <p:cNvPr id="33" name="Picture 2" descr="Image Detail"/>
            <p:cNvPicPr>
              <a:picLocks noChangeAspect="1" noChangeArrowheads="1"/>
            </p:cNvPicPr>
            <p:nvPr/>
          </p:nvPicPr>
          <p:blipFill>
            <a:blip r:embed="rId12" cstate="email"/>
            <a:srcRect/>
            <a:stretch>
              <a:fillRect/>
            </a:stretch>
          </p:blipFill>
          <p:spPr bwMode="auto">
            <a:xfrm>
              <a:off x="357158" y="1142984"/>
              <a:ext cx="1371495" cy="2214578"/>
            </a:xfrm>
            <a:prstGeom prst="rect">
              <a:avLst/>
            </a:prstGeom>
            <a:noFill/>
          </p:spPr>
        </p:pic>
      </p:grpSp>
      <p:sp>
        <p:nvSpPr>
          <p:cNvPr id="36" name="내용 개체 틀 2"/>
          <p:cNvSpPr txBox="1">
            <a:spLocks/>
          </p:cNvSpPr>
          <p:nvPr/>
        </p:nvSpPr>
        <p:spPr>
          <a:xfrm>
            <a:off x="4571968" y="1142984"/>
            <a:ext cx="4572032" cy="357166"/>
          </a:xfrm>
          <a:prstGeom prst="rect">
            <a:avLst/>
          </a:prstGeom>
          <a:solidFill>
            <a:srgbClr val="FFC000"/>
          </a:solidFill>
        </p:spPr>
        <p:txBody>
          <a:bodyPr/>
          <a:lstStyle/>
          <a:p>
            <a:pPr marL="342900" marR="0" lvl="0" indent="-342900" algn="ctr" defTabSz="914400" rtl="0" eaLnBrk="1" fontAlgn="base" latinLnBrk="1" hangingPunct="1">
              <a:lnSpc>
                <a:spcPct val="100000"/>
              </a:lnSpc>
              <a:spcBef>
                <a:spcPct val="20000"/>
              </a:spcBef>
              <a:spcAft>
                <a:spcPct val="0"/>
              </a:spcAft>
              <a:buClrTx/>
              <a:buSzTx/>
              <a:buFont typeface="Arial" charset="0"/>
              <a:buNone/>
              <a:tabLst/>
              <a:defRPr/>
            </a:pPr>
            <a:r>
              <a:rPr kumimoji="0" lang="en-US" altLang="ko-KR" sz="2000" b="0" i="0" u="none" strike="noStrike" kern="1200" cap="none" spc="0" normalizeH="0" baseline="0" noProof="0" dirty="0" smtClean="0">
                <a:ln>
                  <a:noFill/>
                </a:ln>
                <a:solidFill>
                  <a:schemeClr val="tx1"/>
                </a:solidFill>
                <a:effectLst/>
                <a:uLnTx/>
                <a:uFillTx/>
                <a:latin typeface="+mn-lt"/>
                <a:ea typeface="+mn-ea"/>
                <a:cs typeface="+mn-cs"/>
              </a:rPr>
              <a:t>By courtesy of Dr. Park (K</a:t>
            </a:r>
            <a:r>
              <a:rPr kumimoji="0" lang="en-US" altLang="ko-KR" sz="2000" dirty="0" err="1" smtClean="0">
                <a:latin typeface="+mn-lt"/>
                <a:ea typeface="+mn-ea"/>
              </a:rPr>
              <a:t>ae</a:t>
            </a:r>
            <a:r>
              <a:rPr kumimoji="0" lang="en-US" altLang="ko-KR" sz="2000" dirty="0" smtClean="0">
                <a:latin typeface="+mn-lt"/>
                <a:ea typeface="+mn-ea"/>
              </a:rPr>
              <a:t> Hyun</a:t>
            </a:r>
            <a:r>
              <a:rPr kumimoji="0" lang="en-US" altLang="ko-KR" sz="2000" b="0" i="0" u="none" strike="noStrike" kern="1200" cap="none" spc="0" normalizeH="0" baseline="0" noProof="0" dirty="0" smtClean="0">
                <a:ln>
                  <a:noFill/>
                </a:ln>
                <a:solidFill>
                  <a:schemeClr val="tx1"/>
                </a:solidFill>
                <a:effectLst/>
                <a:uLnTx/>
                <a:uFillTx/>
                <a:latin typeface="+mn-lt"/>
                <a:ea typeface="+mn-ea"/>
                <a:cs typeface="+mn-cs"/>
              </a:rPr>
              <a:t>) </a:t>
            </a:r>
            <a:endParaRPr kumimoji="0" lang="ko-KR" alt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914400" rtl="0" eaLnBrk="0" fontAlgn="base" latinLnBrk="1" hangingPunct="0">
              <a:lnSpc>
                <a:spcPct val="100000"/>
              </a:lnSpc>
              <a:spcBef>
                <a:spcPct val="20000"/>
              </a:spcBef>
              <a:spcAft>
                <a:spcPct val="0"/>
              </a:spcAft>
              <a:buClrTx/>
              <a:buSzTx/>
              <a:buFont typeface="Arial" charset="0"/>
              <a:buChar char="•"/>
              <a:tabLst/>
              <a:defRPr/>
            </a:pPr>
            <a:endParaRPr kumimoji="0" lang="ko-KR" alt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37" name="직사각형 36"/>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smtClean="0"/>
              <a:t>Human </a:t>
            </a:r>
            <a:r>
              <a:rPr lang="en-US" altLang="ko-KR" dirty="0" smtClean="0">
                <a:solidFill>
                  <a:schemeClr val="tx2">
                    <a:lumMod val="60000"/>
                    <a:lumOff val="40000"/>
                  </a:schemeClr>
                </a:solidFill>
              </a:rPr>
              <a:t>Technology</a:t>
            </a:r>
            <a:r>
              <a:rPr lang="en-US" altLang="ko-KR" dirty="0" smtClean="0"/>
              <a:t> =&gt; </a:t>
            </a:r>
            <a:br>
              <a:rPr lang="en-US" altLang="ko-KR" dirty="0" smtClean="0"/>
            </a:br>
            <a:r>
              <a:rPr lang="en-US" altLang="ko-KR" dirty="0" smtClean="0"/>
              <a:t>           Human </a:t>
            </a:r>
            <a:r>
              <a:rPr lang="en-US" altLang="ko-KR" dirty="0" smtClean="0">
                <a:solidFill>
                  <a:srgbClr val="FF0000"/>
                </a:solidFill>
              </a:rPr>
              <a:t>Philosophy</a:t>
            </a:r>
            <a:endParaRPr lang="ko-KR" altLang="en-US" dirty="0">
              <a:solidFill>
                <a:srgbClr val="FF0000"/>
              </a:solidFill>
            </a:endParaRPr>
          </a:p>
        </p:txBody>
      </p:sp>
      <p:sp>
        <p:nvSpPr>
          <p:cNvPr id="3" name="내용 개체 틀 2"/>
          <p:cNvSpPr>
            <a:spLocks noGrp="1"/>
          </p:cNvSpPr>
          <p:nvPr>
            <p:ph idx="1"/>
          </p:nvPr>
        </p:nvSpPr>
        <p:spPr>
          <a:xfrm>
            <a:off x="457200" y="1571612"/>
            <a:ext cx="8229600" cy="4367127"/>
          </a:xfrm>
        </p:spPr>
        <p:txBody>
          <a:bodyPr>
            <a:normAutofit fontScale="85000" lnSpcReduction="20000"/>
          </a:bodyPr>
          <a:lstStyle/>
          <a:p>
            <a:r>
              <a:rPr lang="en-US" altLang="ko-KR" dirty="0" smtClean="0"/>
              <a:t>Certainly, our patients have benefited greatly from new technologies, devices, and cardiovascular treatment strategies, and these are integral to improving outcomes, but they do not ensure a successful cardiovascular center of excellence. </a:t>
            </a:r>
          </a:p>
          <a:p>
            <a:endParaRPr lang="en-US" altLang="ko-KR" dirty="0" smtClean="0"/>
          </a:p>
          <a:p>
            <a:r>
              <a:rPr lang="en-US" altLang="ko-KR" dirty="0" smtClean="0"/>
              <a:t>The creation of a true multidisciplinary team approach is at the very core of the center of excellence concept. </a:t>
            </a:r>
          </a:p>
          <a:p>
            <a:endParaRPr lang="en-US" altLang="ko-KR" dirty="0" smtClean="0"/>
          </a:p>
          <a:p>
            <a:r>
              <a:rPr lang="en-US" altLang="ko-KR" dirty="0" smtClean="0"/>
              <a:t>Perhaps when creating any center of excellence, the first technology to get right is the “human philosophy.”</a:t>
            </a:r>
            <a:endParaRPr lang="ko-KR" altLang="en-US" dirty="0"/>
          </a:p>
        </p:txBody>
      </p:sp>
      <p:sp>
        <p:nvSpPr>
          <p:cNvPr id="4" name="직사각형 3"/>
          <p:cNvSpPr/>
          <p:nvPr/>
        </p:nvSpPr>
        <p:spPr>
          <a:xfrm>
            <a:off x="539552" y="6093296"/>
            <a:ext cx="8136904" cy="523220"/>
          </a:xfrm>
          <a:prstGeom prst="rect">
            <a:avLst/>
          </a:prstGeom>
          <a:solidFill>
            <a:schemeClr val="accent6">
              <a:lumMod val="40000"/>
              <a:lumOff val="60000"/>
            </a:schemeClr>
          </a:solidFill>
        </p:spPr>
        <p:txBody>
          <a:bodyPr wrap="square">
            <a:spAutoFit/>
          </a:bodyPr>
          <a:lstStyle/>
          <a:p>
            <a:r>
              <a:rPr lang="en-US" altLang="ko-KR" sz="1400" dirty="0" smtClean="0"/>
              <a:t>Establishing </a:t>
            </a:r>
            <a:r>
              <a:rPr lang="en-US" altLang="ko-KR" sz="1400" dirty="0" err="1" smtClean="0"/>
              <a:t>aPeripheral</a:t>
            </a:r>
            <a:r>
              <a:rPr lang="en-US" altLang="ko-KR" sz="1400" dirty="0" smtClean="0"/>
              <a:t> </a:t>
            </a:r>
            <a:r>
              <a:rPr lang="en-US" altLang="ko-KR" sz="1400" dirty="0" err="1" smtClean="0"/>
              <a:t>VascularCenter</a:t>
            </a:r>
            <a:r>
              <a:rPr lang="en-US" altLang="ko-KR" sz="1400" dirty="0" smtClean="0"/>
              <a:t> of Excellence. DAVID E. ALLIE, MD; CHRIS J. HEBERT, RT, R-CIS; AND CRAIG M. WALKER, MD. FEBRUARY 2005 I ENDOVASCULAR TODAY I 41</a:t>
            </a:r>
            <a:endParaRPr lang="en-US" altLang="ko-KR" sz="1400" dirty="0"/>
          </a:p>
        </p:txBody>
      </p:sp>
      <p:sp>
        <p:nvSpPr>
          <p:cNvPr id="5" name="직사각형 4"/>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Cause - </a:t>
            </a:r>
            <a:r>
              <a:rPr lang="en-US" altLang="ko-KR" dirty="0" smtClean="0">
                <a:solidFill>
                  <a:srgbClr val="FF0000"/>
                </a:solidFill>
              </a:rPr>
              <a:t>Emboli</a:t>
            </a:r>
            <a:endParaRPr lang="ko-KR" altLang="en-US" dirty="0">
              <a:solidFill>
                <a:srgbClr val="FF0000"/>
              </a:solidFill>
            </a:endParaRPr>
          </a:p>
        </p:txBody>
      </p:sp>
      <p:sp>
        <p:nvSpPr>
          <p:cNvPr id="4" name="Text Box 4"/>
          <p:cNvSpPr txBox="1">
            <a:spLocks noChangeArrowheads="1"/>
          </p:cNvSpPr>
          <p:nvPr/>
        </p:nvSpPr>
        <p:spPr bwMode="auto">
          <a:xfrm>
            <a:off x="539552" y="1484784"/>
            <a:ext cx="8136904" cy="5262979"/>
          </a:xfrm>
          <a:prstGeom prst="rect">
            <a:avLst/>
          </a:prstGeom>
          <a:solidFill>
            <a:srgbClr val="FFFF99"/>
          </a:solidFill>
          <a:ln w="9525">
            <a:solidFill>
              <a:schemeClr val="bg1"/>
            </a:solidFill>
            <a:miter lim="800000"/>
            <a:headEnd/>
            <a:tailEnd/>
          </a:ln>
          <a:effectLst/>
        </p:spPr>
        <p:txBody>
          <a:bodyPr wrap="square">
            <a:spAutoFit/>
          </a:bodyPr>
          <a:lstStyle/>
          <a:p>
            <a:pPr algn="l"/>
            <a:r>
              <a:rPr lang="en-US" sz="3200" b="1" i="1" u="sng" dirty="0" smtClean="0">
                <a:solidFill>
                  <a:srgbClr val="FF7C80"/>
                </a:solidFill>
              </a:rPr>
              <a:t>Origin </a:t>
            </a:r>
            <a:r>
              <a:rPr lang="en-US" sz="3200" b="1" i="1" u="sng" dirty="0">
                <a:solidFill>
                  <a:srgbClr val="FF7C80"/>
                </a:solidFill>
              </a:rPr>
              <a:t>of </a:t>
            </a:r>
            <a:r>
              <a:rPr lang="en-US" sz="3200" b="1" i="1" u="sng" dirty="0" smtClean="0">
                <a:solidFill>
                  <a:srgbClr val="FF7C80"/>
                </a:solidFill>
              </a:rPr>
              <a:t>Acute Arterial Embolism:</a:t>
            </a:r>
          </a:p>
          <a:p>
            <a:pPr algn="l"/>
            <a:r>
              <a:rPr lang="en-US" sz="3200" b="1" dirty="0" smtClean="0">
                <a:solidFill>
                  <a:srgbClr val="FF0000"/>
                </a:solidFill>
              </a:rPr>
              <a:t>Cardiac			80%</a:t>
            </a:r>
          </a:p>
          <a:p>
            <a:pPr algn="l"/>
            <a:r>
              <a:rPr lang="en-US" sz="2400" dirty="0" smtClean="0"/>
              <a:t>	</a:t>
            </a:r>
            <a:r>
              <a:rPr lang="en-US" sz="2400" dirty="0" err="1" smtClean="0"/>
              <a:t>Af</a:t>
            </a:r>
            <a:r>
              <a:rPr lang="en-US" sz="2400" dirty="0" smtClean="0"/>
              <a:t>				50%</a:t>
            </a:r>
          </a:p>
          <a:p>
            <a:pPr algn="l"/>
            <a:r>
              <a:rPr lang="en-US" sz="2400" dirty="0" smtClean="0"/>
              <a:t>	MI				25%</a:t>
            </a:r>
          </a:p>
          <a:p>
            <a:pPr algn="l"/>
            <a:r>
              <a:rPr lang="en-US" sz="2400" dirty="0" smtClean="0"/>
              <a:t>	Valve and Others		5%</a:t>
            </a:r>
          </a:p>
          <a:p>
            <a:pPr algn="l"/>
            <a:endParaRPr lang="en-US" sz="3200" dirty="0" smtClean="0"/>
          </a:p>
          <a:p>
            <a:pPr algn="l"/>
            <a:r>
              <a:rPr lang="en-US" sz="3200" dirty="0" smtClean="0"/>
              <a:t>Non-Cardiac		10%</a:t>
            </a:r>
          </a:p>
          <a:p>
            <a:pPr algn="l"/>
            <a:r>
              <a:rPr lang="en-US" sz="2400" dirty="0" smtClean="0"/>
              <a:t>	Aneurysm			6%</a:t>
            </a:r>
          </a:p>
          <a:p>
            <a:pPr algn="l"/>
            <a:r>
              <a:rPr lang="en-US" sz="2400" dirty="0" smtClean="0"/>
              <a:t>	Prox. Artery 			3%</a:t>
            </a:r>
          </a:p>
          <a:p>
            <a:pPr algn="l"/>
            <a:r>
              <a:rPr lang="en-US" sz="2400" dirty="0" smtClean="0"/>
              <a:t>	Paradoxical			1%</a:t>
            </a:r>
          </a:p>
          <a:p>
            <a:pPr algn="l"/>
            <a:endParaRPr lang="en-US" sz="3200" dirty="0" smtClean="0"/>
          </a:p>
          <a:p>
            <a:pPr algn="l"/>
            <a:r>
              <a:rPr lang="en-US" sz="3200" dirty="0" smtClean="0"/>
              <a:t>Unknown			10%</a:t>
            </a:r>
            <a:endParaRPr lang="en-US" sz="3200" dirty="0"/>
          </a:p>
        </p:txBody>
      </p:sp>
      <p:sp>
        <p:nvSpPr>
          <p:cNvPr id="5" name="직사각형 4"/>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I. Overview</a:t>
            </a:r>
            <a:endParaRPr lang="ko-KR" altLang="en-US" dirty="0"/>
          </a:p>
        </p:txBody>
      </p:sp>
      <p:sp>
        <p:nvSpPr>
          <p:cNvPr id="3" name="내용 개체 틀 2"/>
          <p:cNvSpPr>
            <a:spLocks noGrp="1"/>
          </p:cNvSpPr>
          <p:nvPr>
            <p:ph idx="1"/>
          </p:nvPr>
        </p:nvSpPr>
        <p:spPr/>
        <p:txBody>
          <a:bodyPr/>
          <a:lstStyle/>
          <a:p>
            <a:endParaRPr lang="ko-KR" altLang="en-US"/>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Cause - </a:t>
            </a:r>
            <a:r>
              <a:rPr lang="en-US" altLang="ko-KR" dirty="0" smtClean="0">
                <a:solidFill>
                  <a:srgbClr val="FF0000"/>
                </a:solidFill>
              </a:rPr>
              <a:t>Emboli</a:t>
            </a:r>
            <a:endParaRPr lang="ko-KR" altLang="en-US" dirty="0">
              <a:solidFill>
                <a:srgbClr val="FF0000"/>
              </a:solidFill>
            </a:endParaRPr>
          </a:p>
        </p:txBody>
      </p:sp>
      <p:sp>
        <p:nvSpPr>
          <p:cNvPr id="6" name="내용 개체 틀 5"/>
          <p:cNvSpPr>
            <a:spLocks noGrp="1"/>
          </p:cNvSpPr>
          <p:nvPr>
            <p:ph idx="1"/>
          </p:nvPr>
        </p:nvSpPr>
        <p:spPr/>
        <p:txBody>
          <a:bodyPr/>
          <a:lstStyle/>
          <a:p>
            <a:r>
              <a:rPr lang="en-US" altLang="ko-KR" dirty="0" smtClean="0">
                <a:latin typeface="Times New Roman" pitchFamily="18" charset="0"/>
                <a:cs typeface="Times New Roman" pitchFamily="18" charset="0"/>
              </a:rPr>
              <a:t>Emboli usually impact at branching points in arterial tree, particularly at the bifurcation of the aorta, the </a:t>
            </a:r>
            <a:r>
              <a:rPr lang="en-US" altLang="ko-KR" b="1" i="1" dirty="0" smtClean="0">
                <a:solidFill>
                  <a:srgbClr val="FF0000"/>
                </a:solidFill>
                <a:latin typeface="Times New Roman" pitchFamily="18" charset="0"/>
                <a:cs typeface="Times New Roman" pitchFamily="18" charset="0"/>
              </a:rPr>
              <a:t>common femoral bifurcation</a:t>
            </a:r>
            <a:r>
              <a:rPr lang="en-US" altLang="ko-KR" b="1" dirty="0" smtClean="0">
                <a:solidFill>
                  <a:srgbClr val="FF0000"/>
                </a:solidFill>
                <a:latin typeface="Times New Roman" pitchFamily="18" charset="0"/>
                <a:cs typeface="Times New Roman" pitchFamily="18" charset="0"/>
              </a:rPr>
              <a:t> </a:t>
            </a:r>
            <a:r>
              <a:rPr lang="en-US" altLang="ko-KR" dirty="0" smtClean="0">
                <a:latin typeface="Times New Roman" pitchFamily="18" charset="0"/>
                <a:cs typeface="Times New Roman" pitchFamily="18" charset="0"/>
              </a:rPr>
              <a:t>&amp; </a:t>
            </a:r>
            <a:r>
              <a:rPr lang="en-US" altLang="ko-KR" dirty="0" err="1" smtClean="0">
                <a:latin typeface="Times New Roman" pitchFamily="18" charset="0"/>
                <a:cs typeface="Times New Roman" pitchFamily="18" charset="0"/>
              </a:rPr>
              <a:t>popliteal</a:t>
            </a:r>
            <a:r>
              <a:rPr lang="en-US" altLang="ko-KR" dirty="0" smtClean="0">
                <a:latin typeface="Times New Roman" pitchFamily="18" charset="0"/>
                <a:cs typeface="Times New Roman" pitchFamily="18" charset="0"/>
              </a:rPr>
              <a:t> trifurcation.</a:t>
            </a:r>
          </a:p>
          <a:p>
            <a:endParaRPr lang="ko-KR" altLang="en-US" dirty="0"/>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Cause - </a:t>
            </a:r>
            <a:r>
              <a:rPr lang="en-US" altLang="ko-KR" dirty="0" smtClean="0">
                <a:solidFill>
                  <a:srgbClr val="FF0000"/>
                </a:solidFill>
              </a:rPr>
              <a:t>Emboli</a:t>
            </a:r>
            <a:endParaRPr lang="ko-KR" altLang="en-US" dirty="0">
              <a:solidFill>
                <a:srgbClr val="FF0000"/>
              </a:solidFill>
            </a:endParaRPr>
          </a:p>
        </p:txBody>
      </p:sp>
      <p:sp>
        <p:nvSpPr>
          <p:cNvPr id="7" name="Text Box 4"/>
          <p:cNvSpPr txBox="1">
            <a:spLocks noChangeArrowheads="1"/>
          </p:cNvSpPr>
          <p:nvPr/>
        </p:nvSpPr>
        <p:spPr bwMode="auto">
          <a:xfrm>
            <a:off x="539552" y="1484784"/>
            <a:ext cx="8136904" cy="4524315"/>
          </a:xfrm>
          <a:prstGeom prst="rect">
            <a:avLst/>
          </a:prstGeom>
          <a:solidFill>
            <a:srgbClr val="FFFF99"/>
          </a:solidFill>
          <a:ln w="9525">
            <a:solidFill>
              <a:schemeClr val="bg1"/>
            </a:solidFill>
            <a:miter lim="800000"/>
            <a:headEnd/>
            <a:tailEnd/>
          </a:ln>
          <a:effectLst/>
        </p:spPr>
        <p:txBody>
          <a:bodyPr wrap="square">
            <a:spAutoFit/>
          </a:bodyPr>
          <a:lstStyle/>
          <a:p>
            <a:pPr algn="l"/>
            <a:r>
              <a:rPr lang="en-US" sz="3200" b="1" i="1" u="sng" dirty="0">
                <a:solidFill>
                  <a:srgbClr val="FF7C80"/>
                </a:solidFill>
              </a:rPr>
              <a:t>Sites of occlusion </a:t>
            </a:r>
            <a:r>
              <a:rPr lang="en-US" sz="3200" b="1" i="1" u="sng" dirty="0" err="1">
                <a:solidFill>
                  <a:srgbClr val="FF7C80"/>
                </a:solidFill>
              </a:rPr>
              <a:t>embloi</a:t>
            </a:r>
            <a:r>
              <a:rPr lang="en-US" sz="3200" b="1" i="1" u="sng" dirty="0">
                <a:solidFill>
                  <a:srgbClr val="FF7C80"/>
                </a:solidFill>
              </a:rPr>
              <a:t> to the lower limb:</a:t>
            </a:r>
          </a:p>
          <a:p>
            <a:pPr algn="l"/>
            <a:endParaRPr lang="en-US" sz="3200" dirty="0" smtClean="0"/>
          </a:p>
          <a:p>
            <a:pPr algn="l"/>
            <a:r>
              <a:rPr lang="en-US" sz="3200" dirty="0" smtClean="0"/>
              <a:t>Abdominal bifurcation		10-15%</a:t>
            </a:r>
            <a:endParaRPr lang="en-US" sz="3200" dirty="0"/>
          </a:p>
          <a:p>
            <a:pPr algn="l"/>
            <a:r>
              <a:rPr lang="en-US" sz="3200" dirty="0" smtClean="0"/>
              <a:t>Iliac artery branch			15%</a:t>
            </a:r>
          </a:p>
          <a:p>
            <a:pPr algn="l"/>
            <a:r>
              <a:rPr lang="en-US" sz="3200" b="1" dirty="0" smtClean="0">
                <a:solidFill>
                  <a:srgbClr val="FF0000"/>
                </a:solidFill>
              </a:rPr>
              <a:t>Femoral artery branch		40%</a:t>
            </a:r>
            <a:endParaRPr lang="en-US" sz="3200" b="1" dirty="0">
              <a:solidFill>
                <a:srgbClr val="FF0000"/>
              </a:solidFill>
            </a:endParaRPr>
          </a:p>
          <a:p>
            <a:pPr algn="l"/>
            <a:r>
              <a:rPr lang="en-US" sz="3200" dirty="0" err="1" smtClean="0"/>
              <a:t>Popliteal</a:t>
            </a:r>
            <a:r>
              <a:rPr lang="en-US" sz="3200" dirty="0" smtClean="0"/>
              <a:t> </a:t>
            </a:r>
            <a:r>
              <a:rPr lang="en-US" sz="3200" dirty="0"/>
              <a:t>artery        </a:t>
            </a:r>
            <a:r>
              <a:rPr lang="en-US" sz="3200" dirty="0" smtClean="0"/>
              <a:t>			10%</a:t>
            </a:r>
            <a:endParaRPr lang="en-US" sz="3200" dirty="0"/>
          </a:p>
          <a:p>
            <a:pPr algn="l"/>
            <a:r>
              <a:rPr lang="en-US" sz="3200" dirty="0" smtClean="0"/>
              <a:t>Upper extremity				10%</a:t>
            </a:r>
          </a:p>
          <a:p>
            <a:pPr algn="l"/>
            <a:r>
              <a:rPr lang="en-US" sz="3200" dirty="0" smtClean="0"/>
              <a:t>Cerebral artery				10-15%</a:t>
            </a:r>
          </a:p>
          <a:p>
            <a:pPr algn="l"/>
            <a:r>
              <a:rPr lang="en-US" sz="3200" dirty="0" smtClean="0"/>
              <a:t>Mesenteric &amp; </a:t>
            </a:r>
            <a:r>
              <a:rPr lang="en-US" sz="3200" dirty="0" err="1" smtClean="0"/>
              <a:t>Intraabdominal</a:t>
            </a:r>
            <a:r>
              <a:rPr lang="en-US" sz="3200" dirty="0" smtClean="0"/>
              <a:t>	5%</a:t>
            </a:r>
            <a:endParaRPr lang="en-US" sz="3200" dirty="0"/>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Cause - </a:t>
            </a:r>
            <a:r>
              <a:rPr lang="en-US" altLang="ko-KR" dirty="0" err="1" smtClean="0">
                <a:solidFill>
                  <a:srgbClr val="FF0000"/>
                </a:solidFill>
              </a:rPr>
              <a:t>Thromosis</a:t>
            </a:r>
            <a:endParaRPr lang="ko-KR" altLang="en-US" dirty="0">
              <a:solidFill>
                <a:srgbClr val="FF0000"/>
              </a:solidFill>
            </a:endParaRPr>
          </a:p>
        </p:txBody>
      </p:sp>
      <p:sp>
        <p:nvSpPr>
          <p:cNvPr id="3" name="내용 개체 틀 2"/>
          <p:cNvSpPr>
            <a:spLocks noGrp="1"/>
          </p:cNvSpPr>
          <p:nvPr>
            <p:ph idx="1"/>
          </p:nvPr>
        </p:nvSpPr>
        <p:spPr/>
        <p:txBody>
          <a:bodyPr>
            <a:normAutofit/>
          </a:bodyPr>
          <a:lstStyle/>
          <a:p>
            <a:r>
              <a:rPr lang="en-US" altLang="ko-KR" dirty="0" smtClean="0">
                <a:latin typeface="Times New Roman" pitchFamily="18" charset="0"/>
                <a:cs typeface="Times New Roman" pitchFamily="18" charset="0"/>
              </a:rPr>
              <a:t>Thrombosis usually occur on </a:t>
            </a:r>
            <a:r>
              <a:rPr lang="en-US" altLang="ko-KR" dirty="0" smtClean="0">
                <a:solidFill>
                  <a:srgbClr val="FF0000"/>
                </a:solidFill>
                <a:latin typeface="Times New Roman" pitchFamily="18" charset="0"/>
                <a:cs typeface="Times New Roman" pitchFamily="18" charset="0"/>
              </a:rPr>
              <a:t>a pre-existing atherosclerotic lesion.</a:t>
            </a:r>
          </a:p>
          <a:p>
            <a:endParaRPr lang="en-US" altLang="ko-KR" dirty="0" smtClean="0">
              <a:latin typeface="Times New Roman" pitchFamily="18" charset="0"/>
              <a:cs typeface="Times New Roman" pitchFamily="18" charset="0"/>
            </a:endParaRPr>
          </a:p>
          <a:p>
            <a:r>
              <a:rPr lang="en-US" altLang="ko-KR" dirty="0" smtClean="0">
                <a:latin typeface="Times New Roman" pitchFamily="18" charset="0"/>
                <a:cs typeface="Times New Roman" pitchFamily="18" charset="0"/>
              </a:rPr>
              <a:t>Occasionally thrombosis occur on relatively normal artery in patients </a:t>
            </a:r>
            <a:r>
              <a:rPr lang="en-US" altLang="ko-KR" dirty="0" smtClean="0">
                <a:solidFill>
                  <a:srgbClr val="FF0000"/>
                </a:solidFill>
                <a:latin typeface="Times New Roman" pitchFamily="18" charset="0"/>
                <a:cs typeface="Times New Roman" pitchFamily="18" charset="0"/>
              </a:rPr>
              <a:t>with </a:t>
            </a:r>
            <a:r>
              <a:rPr lang="en-US" altLang="ko-KR" dirty="0" err="1" smtClean="0">
                <a:solidFill>
                  <a:srgbClr val="FF0000"/>
                </a:solidFill>
                <a:latin typeface="Times New Roman" pitchFamily="18" charset="0"/>
                <a:cs typeface="Times New Roman" pitchFamily="18" charset="0"/>
              </a:rPr>
              <a:t>hypercoagulabale</a:t>
            </a:r>
            <a:r>
              <a:rPr lang="en-US" altLang="ko-KR" dirty="0" smtClean="0">
                <a:solidFill>
                  <a:srgbClr val="FF0000"/>
                </a:solidFill>
                <a:latin typeface="Times New Roman" pitchFamily="18" charset="0"/>
                <a:cs typeface="Times New Roman" pitchFamily="18" charset="0"/>
              </a:rPr>
              <a:t> states</a:t>
            </a:r>
          </a:p>
          <a:p>
            <a:pPr lvl="1"/>
            <a:r>
              <a:rPr lang="en-US" altLang="ko-KR" dirty="0" smtClean="0">
                <a:latin typeface="Times New Roman" pitchFamily="18" charset="0"/>
                <a:cs typeface="Times New Roman" pitchFamily="18" charset="0"/>
              </a:rPr>
              <a:t> ex:  Pt with malignancy, </a:t>
            </a:r>
            <a:r>
              <a:rPr lang="en-US" altLang="ko-KR" dirty="0" err="1" smtClean="0">
                <a:latin typeface="Times New Roman" pitchFamily="18" charset="0"/>
                <a:cs typeface="Times New Roman" pitchFamily="18" charset="0"/>
              </a:rPr>
              <a:t>polycythemia</a:t>
            </a:r>
            <a:r>
              <a:rPr lang="en-US" altLang="ko-KR" dirty="0" smtClean="0">
                <a:latin typeface="Times New Roman" pitchFamily="18" charset="0"/>
                <a:cs typeface="Times New Roman" pitchFamily="18" charset="0"/>
              </a:rPr>
              <a:t> or pt taking high doses of </a:t>
            </a:r>
            <a:r>
              <a:rPr lang="en-US" altLang="ko-KR" dirty="0" err="1" smtClean="0">
                <a:latin typeface="Times New Roman" pitchFamily="18" charset="0"/>
                <a:cs typeface="Times New Roman" pitchFamily="18" charset="0"/>
              </a:rPr>
              <a:t>oestrogen</a:t>
            </a:r>
            <a:r>
              <a:rPr lang="en-US" altLang="ko-KR" dirty="0" smtClean="0">
                <a:latin typeface="Times New Roman" pitchFamily="18" charset="0"/>
                <a:cs typeface="Times New Roman" pitchFamily="18" charset="0"/>
              </a:rPr>
              <a:t>.</a:t>
            </a:r>
          </a:p>
          <a:p>
            <a:endParaRPr lang="ko-KR" altLang="en-US" dirty="0"/>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Cause - </a:t>
            </a:r>
            <a:r>
              <a:rPr lang="en-US" altLang="ko-KR" dirty="0" smtClean="0">
                <a:solidFill>
                  <a:srgbClr val="FF0000"/>
                </a:solidFill>
              </a:rPr>
              <a:t>Trauma</a:t>
            </a:r>
            <a:endParaRPr lang="ko-KR" altLang="en-US" dirty="0">
              <a:solidFill>
                <a:srgbClr val="FF0000"/>
              </a:solidFill>
            </a:endParaRPr>
          </a:p>
        </p:txBody>
      </p:sp>
      <p:sp>
        <p:nvSpPr>
          <p:cNvPr id="3" name="내용 개체 틀 2"/>
          <p:cNvSpPr>
            <a:spLocks noGrp="1"/>
          </p:cNvSpPr>
          <p:nvPr>
            <p:ph idx="1"/>
          </p:nvPr>
        </p:nvSpPr>
        <p:spPr/>
        <p:txBody>
          <a:bodyPr/>
          <a:lstStyle/>
          <a:p>
            <a:r>
              <a:rPr lang="en-US" altLang="ko-KR" dirty="0" smtClean="0">
                <a:latin typeface="Times New Roman" pitchFamily="18" charset="0"/>
                <a:cs typeface="Times New Roman" pitchFamily="18" charset="0"/>
              </a:rPr>
              <a:t>It is important to determine a history of </a:t>
            </a:r>
            <a:r>
              <a:rPr lang="en-US" altLang="ko-KR" dirty="0" smtClean="0">
                <a:solidFill>
                  <a:srgbClr val="FF0000"/>
                </a:solidFill>
                <a:latin typeface="Times New Roman" pitchFamily="18" charset="0"/>
                <a:cs typeface="Times New Roman" pitchFamily="18" charset="0"/>
              </a:rPr>
              <a:t>arterial trauma, arterial catheterization</a:t>
            </a:r>
            <a:r>
              <a:rPr lang="en-US" altLang="ko-KR" dirty="0" smtClean="0">
                <a:latin typeface="Times New Roman" pitchFamily="18" charset="0"/>
                <a:cs typeface="Times New Roman" pitchFamily="18" charset="0"/>
              </a:rPr>
              <a:t>, intra-arterial drug induced injection, aortic dissection, limb fractures.</a:t>
            </a:r>
          </a:p>
          <a:p>
            <a:endParaRPr lang="ko-KR" altLang="en-US" dirty="0"/>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Clinical Features</a:t>
            </a:r>
            <a:endParaRPr lang="ko-KR" altLang="en-US" dirty="0"/>
          </a:p>
        </p:txBody>
      </p:sp>
      <p:sp>
        <p:nvSpPr>
          <p:cNvPr id="3" name="내용 개체 틀 2"/>
          <p:cNvSpPr>
            <a:spLocks noGrp="1"/>
          </p:cNvSpPr>
          <p:nvPr>
            <p:ph idx="1"/>
          </p:nvPr>
        </p:nvSpPr>
        <p:spPr/>
        <p:txBody>
          <a:bodyPr/>
          <a:lstStyle/>
          <a:p>
            <a:endParaRPr lang="ko-KR" altLang="en-US"/>
          </a:p>
        </p:txBody>
      </p:sp>
      <p:sp>
        <p:nvSpPr>
          <p:cNvPr id="4" name="바닥글 개체 틀 3"/>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Clinical Features</a:t>
            </a:r>
            <a:endParaRPr lang="ko-KR" altLang="en-US" dirty="0"/>
          </a:p>
        </p:txBody>
      </p:sp>
      <p:sp>
        <p:nvSpPr>
          <p:cNvPr id="3" name="내용 개체 틀 2"/>
          <p:cNvSpPr>
            <a:spLocks noGrp="1"/>
          </p:cNvSpPr>
          <p:nvPr>
            <p:ph idx="1"/>
          </p:nvPr>
        </p:nvSpPr>
        <p:spPr/>
        <p:txBody>
          <a:bodyPr>
            <a:normAutofit/>
          </a:bodyPr>
          <a:lstStyle/>
          <a:p>
            <a:r>
              <a:rPr lang="en-US" altLang="ko-KR" dirty="0" smtClean="0">
                <a:latin typeface="Times New Roman" pitchFamily="18" charset="0"/>
                <a:cs typeface="Times New Roman" pitchFamily="18" charset="0"/>
              </a:rPr>
              <a:t>The</a:t>
            </a:r>
            <a:r>
              <a:rPr lang="en-US" altLang="ko-KR" dirty="0" smtClean="0">
                <a:solidFill>
                  <a:schemeClr val="bg1"/>
                </a:solidFill>
                <a:latin typeface="Times New Roman" pitchFamily="18" charset="0"/>
                <a:cs typeface="Times New Roman" pitchFamily="18" charset="0"/>
              </a:rPr>
              <a:t> </a:t>
            </a:r>
            <a:r>
              <a:rPr lang="en-US" altLang="ko-KR" b="1" i="1" dirty="0" smtClean="0">
                <a:solidFill>
                  <a:srgbClr val="00CC00"/>
                </a:solidFill>
                <a:latin typeface="Times New Roman" pitchFamily="18" charset="0"/>
                <a:cs typeface="Times New Roman" pitchFamily="18" charset="0"/>
              </a:rPr>
              <a:t>5 (6) P’s</a:t>
            </a:r>
            <a:r>
              <a:rPr lang="en-US" altLang="ko-KR" b="1" i="1" dirty="0" smtClean="0">
                <a:solidFill>
                  <a:srgbClr val="00CC99"/>
                </a:solidFill>
                <a:latin typeface="Times New Roman" pitchFamily="18" charset="0"/>
                <a:cs typeface="Times New Roman" pitchFamily="18" charset="0"/>
              </a:rPr>
              <a:t> </a:t>
            </a:r>
            <a:r>
              <a:rPr lang="en-US" altLang="ko-KR" dirty="0" smtClean="0">
                <a:solidFill>
                  <a:schemeClr val="bg1"/>
                </a:solidFill>
                <a:latin typeface="Times New Roman" pitchFamily="18" charset="0"/>
                <a:cs typeface="Times New Roman" pitchFamily="18" charset="0"/>
              </a:rPr>
              <a:t>:</a:t>
            </a:r>
          </a:p>
          <a:p>
            <a:pPr lvl="1">
              <a:spcBef>
                <a:spcPct val="50000"/>
              </a:spcBef>
            </a:pPr>
            <a:r>
              <a:rPr lang="en-GB" altLang="ko-KR" b="1" dirty="0" smtClean="0">
                <a:latin typeface="Times New Roman" pitchFamily="18" charset="0"/>
                <a:cs typeface="Times New Roman" pitchFamily="18" charset="0"/>
              </a:rPr>
              <a:t>Pain.</a:t>
            </a:r>
          </a:p>
          <a:p>
            <a:pPr lvl="1">
              <a:spcBef>
                <a:spcPct val="50000"/>
              </a:spcBef>
            </a:pPr>
            <a:r>
              <a:rPr lang="en-GB" altLang="ko-KR" b="1" dirty="0" smtClean="0">
                <a:latin typeface="Times New Roman" pitchFamily="18" charset="0"/>
                <a:cs typeface="Times New Roman" pitchFamily="18" charset="0"/>
              </a:rPr>
              <a:t>Pallor.</a:t>
            </a:r>
          </a:p>
          <a:p>
            <a:pPr lvl="1">
              <a:spcBef>
                <a:spcPct val="50000"/>
              </a:spcBef>
            </a:pPr>
            <a:r>
              <a:rPr lang="en-GB" altLang="ko-KR" b="1" dirty="0" err="1" smtClean="0">
                <a:latin typeface="Times New Roman" pitchFamily="18" charset="0"/>
                <a:cs typeface="Times New Roman" pitchFamily="18" charset="0"/>
              </a:rPr>
              <a:t>Pulselessness</a:t>
            </a:r>
            <a:r>
              <a:rPr lang="en-GB" altLang="ko-KR" b="1" dirty="0" smtClean="0">
                <a:latin typeface="Times New Roman" pitchFamily="18" charset="0"/>
                <a:cs typeface="Times New Roman" pitchFamily="18" charset="0"/>
              </a:rPr>
              <a:t>.</a:t>
            </a:r>
          </a:p>
          <a:p>
            <a:pPr lvl="1">
              <a:spcBef>
                <a:spcPct val="50000"/>
              </a:spcBef>
            </a:pPr>
            <a:r>
              <a:rPr lang="en-GB" altLang="ko-KR" b="1" dirty="0" err="1" smtClean="0">
                <a:latin typeface="Times New Roman" pitchFamily="18" charset="0"/>
                <a:cs typeface="Times New Roman" pitchFamily="18" charset="0"/>
              </a:rPr>
              <a:t>Paraesthesia</a:t>
            </a:r>
            <a:r>
              <a:rPr lang="en-GB" altLang="ko-KR" b="1" dirty="0" smtClean="0">
                <a:latin typeface="Times New Roman" pitchFamily="18" charset="0"/>
                <a:cs typeface="Times New Roman" pitchFamily="18" charset="0"/>
              </a:rPr>
              <a:t>.</a:t>
            </a:r>
          </a:p>
          <a:p>
            <a:pPr lvl="1">
              <a:spcBef>
                <a:spcPct val="50000"/>
              </a:spcBef>
            </a:pPr>
            <a:r>
              <a:rPr lang="en-GB" altLang="ko-KR" b="1" dirty="0" smtClean="0">
                <a:latin typeface="Times New Roman" pitchFamily="18" charset="0"/>
                <a:cs typeface="Times New Roman" pitchFamily="18" charset="0"/>
              </a:rPr>
              <a:t>Paralysis.</a:t>
            </a:r>
          </a:p>
          <a:p>
            <a:pPr lvl="1">
              <a:spcBef>
                <a:spcPct val="50000"/>
              </a:spcBef>
            </a:pPr>
            <a:r>
              <a:rPr lang="en-GB" altLang="ko-KR" dirty="0" smtClean="0">
                <a:latin typeface="Times New Roman" pitchFamily="18" charset="0"/>
                <a:cs typeface="Times New Roman" pitchFamily="18" charset="0"/>
              </a:rPr>
              <a:t>Perishing cold.</a:t>
            </a:r>
          </a:p>
          <a:p>
            <a:pPr lvl="1">
              <a:spcBef>
                <a:spcPct val="50000"/>
              </a:spcBef>
            </a:pPr>
            <a:endParaRPr lang="en-GB" altLang="ko-KR" b="1" dirty="0" smtClean="0">
              <a:latin typeface="Times New Roman" pitchFamily="18" charset="0"/>
              <a:cs typeface="Times New Roman" pitchFamily="18" charset="0"/>
            </a:endParaRPr>
          </a:p>
          <a:p>
            <a:endParaRPr lang="ko-KR" altLang="en-US" dirty="0"/>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Autofit/>
          </a:bodyPr>
          <a:lstStyle/>
          <a:p>
            <a:r>
              <a:rPr lang="en-US" altLang="ko-KR" sz="3600" dirty="0" smtClean="0"/>
              <a:t>Clinical Differentiation Between </a:t>
            </a:r>
            <a:r>
              <a:rPr lang="en-US" altLang="ko-KR" sz="3600" dirty="0" smtClean="0">
                <a:solidFill>
                  <a:srgbClr val="FF0000"/>
                </a:solidFill>
              </a:rPr>
              <a:t>Embolism</a:t>
            </a:r>
            <a:r>
              <a:rPr lang="en-US" altLang="ko-KR" sz="3600" dirty="0" smtClean="0"/>
              <a:t> &amp; </a:t>
            </a:r>
            <a:r>
              <a:rPr lang="en-US" altLang="ko-KR" sz="3600" dirty="0" smtClean="0">
                <a:solidFill>
                  <a:srgbClr val="FF0000"/>
                </a:solidFill>
              </a:rPr>
              <a:t>Thrombosis</a:t>
            </a:r>
            <a:endParaRPr lang="ko-KR" altLang="en-US" sz="3600" dirty="0">
              <a:solidFill>
                <a:srgbClr val="FF0000"/>
              </a:solidFill>
            </a:endParaRPr>
          </a:p>
        </p:txBody>
      </p:sp>
      <p:sp>
        <p:nvSpPr>
          <p:cNvPr id="4" name="Rectangle 2"/>
          <p:cNvSpPr txBox="1">
            <a:spLocks noChangeArrowheads="1"/>
          </p:cNvSpPr>
          <p:nvPr/>
        </p:nvSpPr>
        <p:spPr>
          <a:xfrm>
            <a:off x="381000" y="1844824"/>
            <a:ext cx="4114800" cy="3962400"/>
          </a:xfrm>
          <a:prstGeom prst="rect">
            <a:avLst/>
          </a:prstGeom>
          <a:noFill/>
          <a:ln/>
        </p:spPr>
        <p:txBody>
          <a:bodyPr vert="horz" lIns="91440" tIns="45720" rIns="91440" bIns="45720" rtlCol="0">
            <a:normAutofit/>
          </a:bodyPr>
          <a:lstStyle/>
          <a:p>
            <a:pPr marL="342900" marR="0" lvl="0" indent="-342900" algn="l" defTabSz="914400" rtl="0" eaLnBrk="1" fontAlgn="auto" latinLnBrk="1" hangingPunct="1">
              <a:lnSpc>
                <a:spcPct val="130000"/>
              </a:lnSpc>
              <a:spcBef>
                <a:spcPct val="20000"/>
              </a:spcBef>
              <a:spcAft>
                <a:spcPts val="0"/>
              </a:spcAft>
              <a:buClrTx/>
              <a:buSzTx/>
              <a:buFontTx/>
              <a:buNone/>
              <a:tabLst/>
              <a:defRPr/>
            </a:pPr>
            <a:r>
              <a:rPr kumimoji="0" lang="en-GB" sz="2800" b="1" i="1" u="none" strike="noStrike" kern="1200" cap="none" spc="0" normalizeH="0" baseline="0" noProof="0" dirty="0" smtClean="0">
                <a:ln>
                  <a:noFill/>
                </a:ln>
                <a:solidFill>
                  <a:srgbClr val="00CC00"/>
                </a:solidFill>
                <a:effectLst/>
                <a:uLnTx/>
                <a:uFillTx/>
                <a:latin typeface="Times New Roman" pitchFamily="18" charset="0"/>
                <a:ea typeface="+mn-ea"/>
                <a:cs typeface="Times New Roman" pitchFamily="18" charset="0"/>
              </a:rPr>
              <a:t>Embolism:</a:t>
            </a:r>
            <a:r>
              <a:rPr kumimoji="0" lang="en-GB"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p>
          <a:p>
            <a:pPr marL="342900" marR="0" lvl="0" indent="-342900" algn="l" defTabSz="914400" rtl="0" eaLnBrk="1" fontAlgn="auto" latinLnBrk="1" hangingPunct="1">
              <a:lnSpc>
                <a:spcPct val="130000"/>
              </a:lnSpc>
              <a:spcBef>
                <a:spcPct val="20000"/>
              </a:spcBef>
              <a:spcAft>
                <a:spcPts val="0"/>
              </a:spcAft>
              <a:buClrTx/>
              <a:buSzTx/>
              <a:buFontTx/>
              <a:buNone/>
              <a:tabLst/>
              <a:defRPr/>
            </a:pPr>
            <a:r>
              <a:rPr kumimoji="0" lang="en-GB" sz="20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obvious cardiac source</a:t>
            </a:r>
          </a:p>
          <a:p>
            <a:pPr marL="342900" marR="0" lvl="0" indent="-342900" algn="l" defTabSz="914400" rtl="0" eaLnBrk="1" fontAlgn="auto" latinLnBrk="1" hangingPunct="1">
              <a:lnSpc>
                <a:spcPct val="130000"/>
              </a:lnSpc>
              <a:spcBef>
                <a:spcPct val="20000"/>
              </a:spcBef>
              <a:spcAft>
                <a:spcPts val="0"/>
              </a:spcAft>
              <a:buClrTx/>
              <a:buSzTx/>
              <a:buFontTx/>
              <a:buNone/>
              <a:tabLst/>
              <a:defRPr/>
            </a:pPr>
            <a:r>
              <a:rPr kumimoji="0" lang="en-GB" sz="20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No </a:t>
            </a:r>
            <a:r>
              <a:rPr kumimoji="0" lang="en-GB" sz="2000" b="0" i="0" u="none"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hx</a:t>
            </a:r>
            <a:r>
              <a:rPr kumimoji="0" lang="en-GB" sz="20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of </a:t>
            </a:r>
            <a:r>
              <a:rPr kumimoji="0" lang="en-GB" sz="2000" b="0" i="0" u="none"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cluadication</a:t>
            </a:r>
            <a:endParaRPr kumimoji="0" lang="en-GB" sz="20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1" hangingPunct="1">
              <a:lnSpc>
                <a:spcPct val="130000"/>
              </a:lnSpc>
              <a:spcBef>
                <a:spcPct val="20000"/>
              </a:spcBef>
              <a:spcAft>
                <a:spcPts val="0"/>
              </a:spcAft>
              <a:buClrTx/>
              <a:buSzTx/>
              <a:buFontTx/>
              <a:buNone/>
              <a:tabLst/>
              <a:defRPr/>
            </a:pPr>
            <a:r>
              <a:rPr kumimoji="0" lang="en-GB" sz="20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Normal pulses in </a:t>
            </a:r>
            <a:r>
              <a:rPr kumimoji="0" lang="en-GB" sz="2000" b="0" i="0" u="none"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contralateral</a:t>
            </a:r>
            <a:r>
              <a:rPr kumimoji="0" lang="en-GB" sz="20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limb</a:t>
            </a:r>
          </a:p>
          <a:p>
            <a:pPr marL="342900" marR="0" lvl="0" indent="-342900" algn="l" defTabSz="914400" rtl="0" eaLnBrk="1" fontAlgn="auto" latinLnBrk="1" hangingPunct="1">
              <a:lnSpc>
                <a:spcPct val="130000"/>
              </a:lnSpc>
              <a:spcBef>
                <a:spcPct val="20000"/>
              </a:spcBef>
              <a:spcAft>
                <a:spcPts val="0"/>
              </a:spcAft>
              <a:buClrTx/>
              <a:buSzTx/>
              <a:buFontTx/>
              <a:buNone/>
              <a:tabLst/>
              <a:defRPr/>
            </a:pPr>
            <a:r>
              <a:rPr kumimoji="0" lang="en-GB" sz="20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Angiogram: minimal atherosclerotic</a:t>
            </a:r>
          </a:p>
          <a:p>
            <a:pPr marL="342900" marR="0" lvl="0" indent="-342900" algn="l" defTabSz="914400" rtl="0" eaLnBrk="1" fontAlgn="auto" latinLnBrk="1" hangingPunct="1">
              <a:lnSpc>
                <a:spcPct val="130000"/>
              </a:lnSpc>
              <a:spcBef>
                <a:spcPct val="20000"/>
              </a:spcBef>
              <a:spcAft>
                <a:spcPts val="0"/>
              </a:spcAft>
              <a:buClrTx/>
              <a:buSzTx/>
              <a:buFontTx/>
              <a:buNone/>
              <a:tabLst/>
              <a:defRPr/>
            </a:pPr>
            <a:r>
              <a:rPr kumimoji="0" lang="en-GB" sz="20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Few collateral  </a:t>
            </a:r>
            <a:endPar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1" hangingPunct="1">
              <a:lnSpc>
                <a:spcPct val="13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5" name="Rectangle 4"/>
          <p:cNvSpPr>
            <a:spLocks noChangeArrowheads="1"/>
          </p:cNvSpPr>
          <p:nvPr/>
        </p:nvSpPr>
        <p:spPr bwMode="auto">
          <a:xfrm>
            <a:off x="4876800" y="1828800"/>
            <a:ext cx="4114800" cy="3962400"/>
          </a:xfrm>
          <a:prstGeom prst="rect">
            <a:avLst/>
          </a:prstGeom>
          <a:noFill/>
          <a:ln w="9525">
            <a:noFill/>
            <a:miter lim="800000"/>
            <a:headEnd/>
            <a:tailEnd/>
          </a:ln>
          <a:effectLst/>
        </p:spPr>
        <p:txBody>
          <a:bodyPr/>
          <a:lstStyle/>
          <a:p>
            <a:pPr marL="342900" indent="-342900" algn="l" rtl="0">
              <a:lnSpc>
                <a:spcPct val="130000"/>
              </a:lnSpc>
              <a:spcBef>
                <a:spcPct val="20000"/>
              </a:spcBef>
            </a:pPr>
            <a:r>
              <a:rPr lang="en-GB" sz="2800" b="1" i="1" dirty="0">
                <a:solidFill>
                  <a:srgbClr val="00CC00"/>
                </a:solidFill>
                <a:latin typeface="Times New Roman" pitchFamily="18" charset="0"/>
                <a:cs typeface="Times New Roman" pitchFamily="18" charset="0"/>
              </a:rPr>
              <a:t>Thrombosis:</a:t>
            </a:r>
            <a:r>
              <a:rPr lang="en-GB" sz="2800" dirty="0">
                <a:latin typeface="Times New Roman" pitchFamily="18" charset="0"/>
                <a:cs typeface="Times New Roman" pitchFamily="18" charset="0"/>
              </a:rPr>
              <a:t> </a:t>
            </a:r>
          </a:p>
          <a:p>
            <a:pPr marL="342900" indent="-342900" algn="l" rtl="0">
              <a:lnSpc>
                <a:spcPct val="130000"/>
              </a:lnSpc>
              <a:spcBef>
                <a:spcPct val="20000"/>
              </a:spcBef>
            </a:pPr>
            <a:r>
              <a:rPr lang="en-GB" sz="2000" dirty="0">
                <a:latin typeface="Times New Roman" pitchFamily="18" charset="0"/>
                <a:cs typeface="Times New Roman" pitchFamily="18" charset="0"/>
              </a:rPr>
              <a:t>No obvious cardiac source.</a:t>
            </a:r>
          </a:p>
          <a:p>
            <a:pPr marL="342900" indent="-342900" algn="l" rtl="0">
              <a:lnSpc>
                <a:spcPct val="130000"/>
              </a:lnSpc>
              <a:spcBef>
                <a:spcPct val="20000"/>
              </a:spcBef>
            </a:pPr>
            <a:r>
              <a:rPr lang="en-GB" sz="2000" dirty="0">
                <a:latin typeface="Times New Roman" pitchFamily="18" charset="0"/>
                <a:cs typeface="Times New Roman" pitchFamily="18" charset="0"/>
              </a:rPr>
              <a:t>history of </a:t>
            </a:r>
            <a:r>
              <a:rPr lang="en-GB" sz="2000" dirty="0" err="1">
                <a:latin typeface="Times New Roman" pitchFamily="18" charset="0"/>
                <a:cs typeface="Times New Roman" pitchFamily="18" charset="0"/>
              </a:rPr>
              <a:t>cluadication</a:t>
            </a:r>
            <a:r>
              <a:rPr lang="en-GB" sz="2000" dirty="0">
                <a:latin typeface="Times New Roman" pitchFamily="18" charset="0"/>
                <a:cs typeface="Times New Roman" pitchFamily="18" charset="0"/>
              </a:rPr>
              <a:t>.</a:t>
            </a:r>
          </a:p>
          <a:p>
            <a:pPr marL="342900" indent="-342900" algn="l" rtl="0">
              <a:lnSpc>
                <a:spcPct val="130000"/>
              </a:lnSpc>
              <a:spcBef>
                <a:spcPct val="20000"/>
              </a:spcBef>
            </a:pPr>
            <a:r>
              <a:rPr lang="en-GB" sz="2000" dirty="0">
                <a:latin typeface="Times New Roman" pitchFamily="18" charset="0"/>
                <a:cs typeface="Times New Roman" pitchFamily="18" charset="0"/>
              </a:rPr>
              <a:t>abnormal pulses in </a:t>
            </a:r>
            <a:r>
              <a:rPr lang="en-GB" sz="2000" dirty="0" err="1">
                <a:latin typeface="Times New Roman" pitchFamily="18" charset="0"/>
                <a:cs typeface="Times New Roman" pitchFamily="18" charset="0"/>
              </a:rPr>
              <a:t>contralateral</a:t>
            </a:r>
            <a:r>
              <a:rPr lang="en-GB" sz="2000" dirty="0">
                <a:latin typeface="Times New Roman" pitchFamily="18" charset="0"/>
                <a:cs typeface="Times New Roman" pitchFamily="18" charset="0"/>
              </a:rPr>
              <a:t> limb.</a:t>
            </a:r>
          </a:p>
          <a:p>
            <a:pPr marL="342900" indent="-342900" algn="l" rtl="0">
              <a:lnSpc>
                <a:spcPct val="130000"/>
              </a:lnSpc>
              <a:spcBef>
                <a:spcPct val="20000"/>
              </a:spcBef>
            </a:pPr>
            <a:r>
              <a:rPr lang="en-GB" sz="2000" dirty="0">
                <a:latin typeface="Times New Roman" pitchFamily="18" charset="0"/>
                <a:cs typeface="Times New Roman" pitchFamily="18" charset="0"/>
              </a:rPr>
              <a:t>Angiogram: diffuse atherosclerotic</a:t>
            </a:r>
          </a:p>
          <a:p>
            <a:pPr marL="342900" indent="-342900" algn="l" rtl="0">
              <a:lnSpc>
                <a:spcPct val="130000"/>
              </a:lnSpc>
              <a:spcBef>
                <a:spcPct val="20000"/>
              </a:spcBef>
            </a:pPr>
            <a:r>
              <a:rPr lang="en-GB" sz="2000" dirty="0">
                <a:latin typeface="Times New Roman" pitchFamily="18" charset="0"/>
                <a:cs typeface="Times New Roman" pitchFamily="18" charset="0"/>
              </a:rPr>
              <a:t>Well developed collateral  </a:t>
            </a:r>
            <a:endParaRPr lang="en-US" sz="2000" dirty="0">
              <a:latin typeface="Times New Roman" pitchFamily="18" charset="0"/>
              <a:cs typeface="Times New Roman" pitchFamily="18" charset="0"/>
            </a:endParaRPr>
          </a:p>
          <a:p>
            <a:pPr marL="342900" indent="-342900" algn="l" rtl="0">
              <a:lnSpc>
                <a:spcPct val="130000"/>
              </a:lnSpc>
              <a:spcBef>
                <a:spcPct val="20000"/>
              </a:spcBef>
              <a:buFontTx/>
              <a:buChar char="•"/>
            </a:pPr>
            <a:endParaRPr lang="en-US" sz="2000" dirty="0">
              <a:latin typeface="Times New Roman" pitchFamily="18" charset="0"/>
              <a:cs typeface="Times New Roman" pitchFamily="18" charset="0"/>
            </a:endParaRPr>
          </a:p>
        </p:txBody>
      </p:sp>
      <p:sp>
        <p:nvSpPr>
          <p:cNvPr id="6" name="직사각형 5"/>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7" name="바닥글 개체 틀 6"/>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Management</a:t>
            </a:r>
            <a:endParaRPr lang="ko-KR" altLang="en-US" dirty="0"/>
          </a:p>
        </p:txBody>
      </p:sp>
      <p:sp>
        <p:nvSpPr>
          <p:cNvPr id="3" name="내용 개체 틀 2"/>
          <p:cNvSpPr>
            <a:spLocks noGrp="1"/>
          </p:cNvSpPr>
          <p:nvPr>
            <p:ph idx="1"/>
          </p:nvPr>
        </p:nvSpPr>
        <p:spPr/>
        <p:txBody>
          <a:bodyPr/>
          <a:lstStyle/>
          <a:p>
            <a:endParaRPr lang="ko-KR" altLang="en-US"/>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Immediately</a:t>
            </a:r>
            <a:endParaRPr lang="ko-KR" altLang="en-US" dirty="0"/>
          </a:p>
        </p:txBody>
      </p:sp>
      <p:sp>
        <p:nvSpPr>
          <p:cNvPr id="3" name="내용 개체 틀 2"/>
          <p:cNvSpPr>
            <a:spLocks noGrp="1"/>
          </p:cNvSpPr>
          <p:nvPr>
            <p:ph idx="1"/>
          </p:nvPr>
        </p:nvSpPr>
        <p:spPr/>
        <p:txBody>
          <a:bodyPr>
            <a:normAutofit lnSpcReduction="10000"/>
          </a:bodyPr>
          <a:lstStyle/>
          <a:p>
            <a:r>
              <a:rPr lang="en-US" altLang="ko-KR" b="1" u="sng" dirty="0" smtClean="0">
                <a:solidFill>
                  <a:srgbClr val="FF0000"/>
                </a:solidFill>
                <a:latin typeface="Times New Roman" pitchFamily="18" charset="0"/>
                <a:cs typeface="Times New Roman" pitchFamily="18" charset="0"/>
              </a:rPr>
              <a:t>Anticoagulant with heparin </a:t>
            </a:r>
            <a:r>
              <a:rPr lang="en-US" altLang="ko-KR" dirty="0" smtClean="0">
                <a:latin typeface="Times New Roman" pitchFamily="18" charset="0"/>
                <a:cs typeface="Times New Roman" pitchFamily="18" charset="0"/>
              </a:rPr>
              <a:t>to prevent propagation of thrombus &amp; distal thrombosis &amp; this achieved by giving a bolus of 10,000 units of heparin intravenously &amp; an infusion of about 1000 units of heparin per hour after that.</a:t>
            </a:r>
          </a:p>
          <a:p>
            <a:pPr>
              <a:buNone/>
            </a:pPr>
            <a:endParaRPr lang="en-US" altLang="ko-KR" dirty="0" smtClean="0">
              <a:latin typeface="Times New Roman" pitchFamily="18" charset="0"/>
              <a:cs typeface="Times New Roman" pitchFamily="18" charset="0"/>
            </a:endParaRPr>
          </a:p>
          <a:p>
            <a:r>
              <a:rPr lang="en-US" altLang="ko-KR" dirty="0" smtClean="0">
                <a:latin typeface="Times New Roman" pitchFamily="18" charset="0"/>
                <a:cs typeface="Times New Roman" pitchFamily="18" charset="0"/>
              </a:rPr>
              <a:t>In pt thrombosis is thought to be the </a:t>
            </a:r>
            <a:r>
              <a:rPr lang="en-US" altLang="ko-KR" dirty="0" err="1" smtClean="0">
                <a:latin typeface="Times New Roman" pitchFamily="18" charset="0"/>
                <a:cs typeface="Times New Roman" pitchFamily="18" charset="0"/>
              </a:rPr>
              <a:t>dx</a:t>
            </a:r>
            <a:r>
              <a:rPr lang="en-US" altLang="ko-KR" dirty="0" smtClean="0">
                <a:latin typeface="Times New Roman" pitchFamily="18" charset="0"/>
                <a:cs typeface="Times New Roman" pitchFamily="18" charset="0"/>
              </a:rPr>
              <a:t> </a:t>
            </a:r>
            <a:r>
              <a:rPr lang="en-US" altLang="ko-KR" dirty="0" err="1" smtClean="0">
                <a:latin typeface="Times New Roman" pitchFamily="18" charset="0"/>
                <a:cs typeface="Times New Roman" pitchFamily="18" charset="0"/>
              </a:rPr>
              <a:t>arteriography</a:t>
            </a:r>
            <a:r>
              <a:rPr lang="en-US" altLang="ko-KR" dirty="0" smtClean="0">
                <a:latin typeface="Times New Roman" pitchFamily="18" charset="0"/>
                <a:cs typeface="Times New Roman" pitchFamily="18" charset="0"/>
              </a:rPr>
              <a:t> should be considered to define the extant of problem before revascularization.</a:t>
            </a:r>
          </a:p>
          <a:p>
            <a:endParaRPr lang="ko-KR" altLang="en-US" dirty="0"/>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a:t>
            </a:r>
            <a:endParaRPr lang="ko-KR" altLang="en-US" dirty="0"/>
          </a:p>
        </p:txBody>
      </p:sp>
      <p:sp>
        <p:nvSpPr>
          <p:cNvPr id="3" name="내용 개체 틀 2"/>
          <p:cNvSpPr>
            <a:spLocks noGrp="1"/>
          </p:cNvSpPr>
          <p:nvPr>
            <p:ph idx="1"/>
          </p:nvPr>
        </p:nvSpPr>
        <p:spPr/>
        <p:txBody>
          <a:bodyPr/>
          <a:lstStyle/>
          <a:p>
            <a:pPr>
              <a:buFontTx/>
              <a:buChar char="•"/>
            </a:pPr>
            <a:r>
              <a:rPr lang="en-US" altLang="ko-KR" dirty="0" smtClean="0"/>
              <a:t>Is it possible to remove thrombus or emboli with </a:t>
            </a:r>
            <a:r>
              <a:rPr lang="en-US" altLang="ko-KR" dirty="0" err="1" smtClean="0"/>
              <a:t>Fograty</a:t>
            </a:r>
            <a:r>
              <a:rPr lang="en-US" altLang="ko-KR" dirty="0" smtClean="0"/>
              <a:t> Catheter?</a:t>
            </a:r>
          </a:p>
          <a:p>
            <a:pPr>
              <a:buFontTx/>
              <a:buChar char="•"/>
            </a:pPr>
            <a:endParaRPr lang="en-US" altLang="ko-KR" dirty="0" smtClean="0"/>
          </a:p>
          <a:p>
            <a:pPr>
              <a:buFontTx/>
              <a:buChar char="•"/>
            </a:pPr>
            <a:r>
              <a:rPr lang="en-US" altLang="ko-KR" dirty="0" smtClean="0"/>
              <a:t> Is it possible to treat underlying cause ( origin of emboli or origin of thrombus)</a:t>
            </a:r>
          </a:p>
          <a:p>
            <a:pPr>
              <a:buFontTx/>
              <a:buChar char="•"/>
            </a:pPr>
            <a:endParaRPr lang="en-US" altLang="ko-KR" dirty="0" smtClean="0"/>
          </a:p>
          <a:p>
            <a:pPr>
              <a:buFontTx/>
              <a:buChar char="•"/>
            </a:pPr>
            <a:r>
              <a:rPr lang="en-US" altLang="ko-KR" dirty="0" smtClean="0"/>
              <a:t> If not, what should we do?</a:t>
            </a:r>
          </a:p>
          <a:p>
            <a:endParaRPr lang="ko-KR" altLang="en-US" dirty="0"/>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70" name="Rectangle 2"/>
          <p:cNvSpPr>
            <a:spLocks noGrp="1" noChangeArrowheads="1"/>
          </p:cNvSpPr>
          <p:nvPr>
            <p:ph type="title"/>
          </p:nvPr>
        </p:nvSpPr>
        <p:spPr>
          <a:xfrm>
            <a:off x="107504" y="404664"/>
            <a:ext cx="9040813" cy="588963"/>
          </a:xfrm>
          <a:noFill/>
        </p:spPr>
        <p:txBody>
          <a:bodyPr>
            <a:noAutofit/>
          </a:bodyPr>
          <a:lstStyle/>
          <a:p>
            <a:pPr defTabSz="973138"/>
            <a:r>
              <a:rPr lang="en-US" sz="2800" u="sng" dirty="0">
                <a:solidFill>
                  <a:srgbClr val="FF0000"/>
                </a:solidFill>
              </a:rPr>
              <a:t>Major manifestations </a:t>
            </a:r>
            <a:r>
              <a:rPr lang="en-US" sz="2800" dirty="0"/>
              <a:t>of </a:t>
            </a:r>
            <a:r>
              <a:rPr lang="en-US" sz="2800" dirty="0" err="1"/>
              <a:t>atherothrombosis</a:t>
            </a:r>
            <a:endParaRPr lang="en-US" sz="2800" dirty="0"/>
          </a:p>
        </p:txBody>
      </p:sp>
      <p:grpSp>
        <p:nvGrpSpPr>
          <p:cNvPr id="2" name="Group 4"/>
          <p:cNvGrpSpPr>
            <a:grpSpLocks/>
          </p:cNvGrpSpPr>
          <p:nvPr/>
        </p:nvGrpSpPr>
        <p:grpSpPr bwMode="auto">
          <a:xfrm>
            <a:off x="467544" y="1557338"/>
            <a:ext cx="8369300" cy="4679950"/>
            <a:chOff x="1060" y="1051"/>
            <a:chExt cx="5931" cy="2948"/>
          </a:xfrm>
        </p:grpSpPr>
        <p:grpSp>
          <p:nvGrpSpPr>
            <p:cNvPr id="3" name="Group 5"/>
            <p:cNvGrpSpPr>
              <a:grpSpLocks/>
            </p:cNvGrpSpPr>
            <p:nvPr/>
          </p:nvGrpSpPr>
          <p:grpSpPr bwMode="auto">
            <a:xfrm>
              <a:off x="1060" y="1051"/>
              <a:ext cx="5931" cy="2948"/>
              <a:chOff x="393" y="895"/>
              <a:chExt cx="5931" cy="2948"/>
            </a:xfrm>
          </p:grpSpPr>
          <p:sp>
            <p:nvSpPr>
              <p:cNvPr id="851974" name="Rectangle 6"/>
              <p:cNvSpPr>
                <a:spLocks noChangeArrowheads="1"/>
              </p:cNvSpPr>
              <p:nvPr/>
            </p:nvSpPr>
            <p:spPr bwMode="auto">
              <a:xfrm>
                <a:off x="1943" y="1036"/>
                <a:ext cx="4381" cy="2807"/>
              </a:xfrm>
              <a:prstGeom prst="rect">
                <a:avLst/>
              </a:prstGeom>
              <a:noFill/>
              <a:ln w="9525">
                <a:noFill/>
                <a:miter lim="800000"/>
                <a:headEnd/>
                <a:tailEnd/>
              </a:ln>
              <a:effectLst/>
            </p:spPr>
            <p:txBody>
              <a:bodyPr lIns="66252" tIns="27181" rIns="66252" bIns="27181"/>
              <a:lstStyle/>
              <a:p>
                <a:pPr marL="366713" lvl="1" indent="-244475" defTabSz="1022350" eaLnBrk="0" hangingPunct="0">
                  <a:lnSpc>
                    <a:spcPct val="50000"/>
                  </a:lnSpc>
                  <a:spcBef>
                    <a:spcPct val="25000"/>
                  </a:spcBef>
                  <a:spcAft>
                    <a:spcPct val="10000"/>
                  </a:spcAft>
                  <a:buClr>
                    <a:schemeClr val="tx1"/>
                  </a:buClr>
                  <a:buFontTx/>
                  <a:buChar char="•"/>
                </a:pPr>
                <a:endParaRPr lang="en-US" sz="4400" b="0" i="0" dirty="0">
                  <a:latin typeface="+mn-lt"/>
                </a:endParaRPr>
              </a:p>
              <a:p>
                <a:pPr marL="366713" lvl="1" indent="-244475" defTabSz="1022350" eaLnBrk="0" hangingPunct="0">
                  <a:lnSpc>
                    <a:spcPct val="50000"/>
                  </a:lnSpc>
                  <a:spcBef>
                    <a:spcPct val="25000"/>
                  </a:spcBef>
                  <a:spcAft>
                    <a:spcPct val="10000"/>
                  </a:spcAft>
                  <a:buClr>
                    <a:schemeClr val="tx1"/>
                  </a:buClr>
                </a:pPr>
                <a:r>
                  <a:rPr lang="en-US" i="0" dirty="0" err="1">
                    <a:latin typeface="+mn-lt"/>
                  </a:rPr>
                  <a:t>Cerebrovascular</a:t>
                </a:r>
                <a:r>
                  <a:rPr lang="en-US" i="0" dirty="0">
                    <a:latin typeface="+mn-lt"/>
                  </a:rPr>
                  <a:t> disease</a:t>
                </a:r>
              </a:p>
              <a:p>
                <a:pPr marL="366713" lvl="1" indent="-244475" defTabSz="1022350" eaLnBrk="0" hangingPunct="0">
                  <a:lnSpc>
                    <a:spcPct val="50000"/>
                  </a:lnSpc>
                  <a:spcBef>
                    <a:spcPct val="25000"/>
                  </a:spcBef>
                  <a:spcAft>
                    <a:spcPct val="10000"/>
                  </a:spcAft>
                  <a:buClr>
                    <a:schemeClr val="tx1"/>
                  </a:buClr>
                </a:pPr>
                <a:endParaRPr lang="en-US" sz="1600" i="0" dirty="0">
                  <a:latin typeface="+mn-lt"/>
                </a:endParaRPr>
              </a:p>
              <a:p>
                <a:pPr marL="366713" lvl="1" indent="-244475" defTabSz="1022350" eaLnBrk="0" hangingPunct="0">
                  <a:lnSpc>
                    <a:spcPct val="50000"/>
                  </a:lnSpc>
                  <a:spcBef>
                    <a:spcPct val="25000"/>
                  </a:spcBef>
                  <a:spcAft>
                    <a:spcPct val="10000"/>
                  </a:spcAft>
                  <a:buClr>
                    <a:schemeClr val="tx1"/>
                  </a:buClr>
                </a:pPr>
                <a:endParaRPr lang="en-US" sz="2000" i="0" dirty="0">
                  <a:latin typeface="+mn-lt"/>
                </a:endParaRPr>
              </a:p>
              <a:p>
                <a:pPr marL="366713" lvl="1" indent="-244475" defTabSz="1022350" eaLnBrk="0" hangingPunct="0">
                  <a:lnSpc>
                    <a:spcPct val="50000"/>
                  </a:lnSpc>
                  <a:spcBef>
                    <a:spcPct val="25000"/>
                  </a:spcBef>
                  <a:spcAft>
                    <a:spcPct val="10000"/>
                  </a:spcAft>
                  <a:buClr>
                    <a:schemeClr val="tx1"/>
                  </a:buClr>
                </a:pPr>
                <a:r>
                  <a:rPr lang="en-US" i="0" dirty="0">
                    <a:latin typeface="+mn-lt"/>
                  </a:rPr>
                  <a:t>Coronary artery disease</a:t>
                </a:r>
              </a:p>
              <a:p>
                <a:pPr marL="366713" lvl="1" indent="-244475" defTabSz="1022350" eaLnBrk="0" hangingPunct="0">
                  <a:lnSpc>
                    <a:spcPct val="50000"/>
                  </a:lnSpc>
                  <a:spcBef>
                    <a:spcPct val="25000"/>
                  </a:spcBef>
                  <a:spcAft>
                    <a:spcPct val="10000"/>
                  </a:spcAft>
                  <a:buClr>
                    <a:schemeClr val="tx1"/>
                  </a:buClr>
                </a:pPr>
                <a:endParaRPr lang="en-US" sz="1600" i="0" dirty="0">
                  <a:latin typeface="+mn-lt"/>
                </a:endParaRPr>
              </a:p>
              <a:p>
                <a:pPr marL="366713" lvl="1" indent="-244475" defTabSz="1022350" eaLnBrk="0" hangingPunct="0">
                  <a:lnSpc>
                    <a:spcPct val="50000"/>
                  </a:lnSpc>
                  <a:spcBef>
                    <a:spcPct val="25000"/>
                  </a:spcBef>
                  <a:spcAft>
                    <a:spcPct val="10000"/>
                  </a:spcAft>
                  <a:buClr>
                    <a:schemeClr val="tx1"/>
                  </a:buClr>
                </a:pPr>
                <a:endParaRPr lang="en-US" sz="2000" i="0" dirty="0">
                  <a:latin typeface="+mn-lt"/>
                </a:endParaRPr>
              </a:p>
              <a:p>
                <a:pPr marL="366713" lvl="1" indent="-244475" defTabSz="1022350" eaLnBrk="0" hangingPunct="0">
                  <a:lnSpc>
                    <a:spcPct val="50000"/>
                  </a:lnSpc>
                  <a:spcBef>
                    <a:spcPct val="25000"/>
                  </a:spcBef>
                  <a:spcAft>
                    <a:spcPct val="10000"/>
                  </a:spcAft>
                  <a:buClr>
                    <a:schemeClr val="tx1"/>
                  </a:buClr>
                </a:pPr>
                <a:r>
                  <a:rPr lang="en-US" i="0" dirty="0">
                    <a:latin typeface="+mn-lt"/>
                  </a:rPr>
                  <a:t>Renal artery </a:t>
                </a:r>
                <a:r>
                  <a:rPr lang="en-US" i="0" dirty="0" err="1">
                    <a:latin typeface="+mn-lt"/>
                  </a:rPr>
                  <a:t>stenosis</a:t>
                </a:r>
                <a:endParaRPr lang="en-US" i="0" dirty="0">
                  <a:latin typeface="+mn-lt"/>
                </a:endParaRPr>
              </a:p>
              <a:p>
                <a:pPr marL="366713" lvl="1" indent="-244475" defTabSz="1022350" eaLnBrk="0" hangingPunct="0">
                  <a:lnSpc>
                    <a:spcPct val="50000"/>
                  </a:lnSpc>
                  <a:spcBef>
                    <a:spcPct val="25000"/>
                  </a:spcBef>
                  <a:spcAft>
                    <a:spcPct val="10000"/>
                  </a:spcAft>
                  <a:buClr>
                    <a:schemeClr val="tx1"/>
                  </a:buClr>
                </a:pPr>
                <a:endParaRPr lang="en-US" sz="2000" i="0" dirty="0">
                  <a:latin typeface="+mn-lt"/>
                </a:endParaRPr>
              </a:p>
              <a:p>
                <a:pPr marL="366713" lvl="1" indent="-244475" defTabSz="1022350" eaLnBrk="0" hangingPunct="0">
                  <a:lnSpc>
                    <a:spcPct val="50000"/>
                  </a:lnSpc>
                  <a:spcBef>
                    <a:spcPct val="25000"/>
                  </a:spcBef>
                  <a:spcAft>
                    <a:spcPct val="10000"/>
                  </a:spcAft>
                  <a:buClr>
                    <a:schemeClr val="tx1"/>
                  </a:buClr>
                </a:pPr>
                <a:endParaRPr lang="en-US" sz="1600" i="0" dirty="0">
                  <a:latin typeface="+mn-lt"/>
                </a:endParaRPr>
              </a:p>
              <a:p>
                <a:pPr marL="366713" lvl="1" indent="-244475" defTabSz="1022350" eaLnBrk="0" hangingPunct="0">
                  <a:lnSpc>
                    <a:spcPct val="50000"/>
                  </a:lnSpc>
                  <a:spcBef>
                    <a:spcPct val="25000"/>
                  </a:spcBef>
                  <a:spcAft>
                    <a:spcPct val="10000"/>
                  </a:spcAft>
                  <a:buClr>
                    <a:schemeClr val="tx1"/>
                  </a:buClr>
                </a:pPr>
                <a:r>
                  <a:rPr lang="en-US" i="0" dirty="0">
                    <a:latin typeface="+mn-lt"/>
                  </a:rPr>
                  <a:t>Visceral arterial disease</a:t>
                </a:r>
              </a:p>
              <a:p>
                <a:pPr marL="366713" lvl="1" indent="-244475" defTabSz="1022350" eaLnBrk="0" hangingPunct="0">
                  <a:lnSpc>
                    <a:spcPct val="50000"/>
                  </a:lnSpc>
                  <a:spcBef>
                    <a:spcPct val="25000"/>
                  </a:spcBef>
                  <a:spcAft>
                    <a:spcPct val="10000"/>
                  </a:spcAft>
                  <a:buClr>
                    <a:schemeClr val="tx1"/>
                  </a:buClr>
                </a:pPr>
                <a:endParaRPr lang="en-US" sz="1600" i="0" dirty="0">
                  <a:latin typeface="+mn-lt"/>
                </a:endParaRPr>
              </a:p>
              <a:p>
                <a:pPr marL="366713" lvl="1" indent="-244475" defTabSz="1022350" eaLnBrk="0" hangingPunct="0">
                  <a:lnSpc>
                    <a:spcPct val="50000"/>
                  </a:lnSpc>
                  <a:spcBef>
                    <a:spcPct val="25000"/>
                  </a:spcBef>
                  <a:spcAft>
                    <a:spcPct val="10000"/>
                  </a:spcAft>
                  <a:buClr>
                    <a:schemeClr val="tx1"/>
                  </a:buClr>
                </a:pPr>
                <a:endParaRPr lang="en-US" sz="1600" b="1" i="0" dirty="0">
                  <a:solidFill>
                    <a:srgbClr val="FF0000"/>
                  </a:solidFill>
                  <a:latin typeface="+mn-lt"/>
                </a:endParaRPr>
              </a:p>
              <a:p>
                <a:pPr marL="366713" lvl="1" indent="-244475" defTabSz="1022350" eaLnBrk="0" hangingPunct="0">
                  <a:lnSpc>
                    <a:spcPct val="50000"/>
                  </a:lnSpc>
                  <a:spcBef>
                    <a:spcPct val="25000"/>
                  </a:spcBef>
                  <a:spcAft>
                    <a:spcPct val="10000"/>
                  </a:spcAft>
                  <a:buClr>
                    <a:schemeClr val="tx1"/>
                  </a:buClr>
                </a:pPr>
                <a:r>
                  <a:rPr lang="en-US" b="1" i="0" dirty="0">
                    <a:solidFill>
                      <a:srgbClr val="FF0000"/>
                    </a:solidFill>
                    <a:latin typeface="+mn-lt"/>
                  </a:rPr>
                  <a:t>Peripheral arterial disease</a:t>
                </a:r>
              </a:p>
              <a:p>
                <a:pPr marL="776288" lvl="2" indent="-287338" defTabSz="1022350" eaLnBrk="0" hangingPunct="0">
                  <a:lnSpc>
                    <a:spcPct val="75000"/>
                  </a:lnSpc>
                  <a:spcBef>
                    <a:spcPct val="25000"/>
                  </a:spcBef>
                  <a:spcAft>
                    <a:spcPct val="10000"/>
                  </a:spcAft>
                  <a:buClr>
                    <a:schemeClr val="tx1"/>
                  </a:buClr>
                  <a:buFont typeface="Arial" charset="0"/>
                  <a:buChar char="–"/>
                </a:pPr>
                <a:r>
                  <a:rPr lang="en-US" sz="2000" i="0" dirty="0">
                    <a:latin typeface="+mn-lt"/>
                  </a:rPr>
                  <a:t>Intermittent </a:t>
                </a:r>
                <a:r>
                  <a:rPr lang="en-US" sz="2000" i="0" dirty="0" err="1">
                    <a:latin typeface="+mn-lt"/>
                  </a:rPr>
                  <a:t>claudication</a:t>
                </a:r>
                <a:endParaRPr lang="en-US" sz="2000" i="0" dirty="0">
                  <a:latin typeface="+mn-lt"/>
                </a:endParaRPr>
              </a:p>
              <a:p>
                <a:pPr marL="776288" lvl="2" indent="-287338" defTabSz="1022350" eaLnBrk="0" hangingPunct="0">
                  <a:lnSpc>
                    <a:spcPct val="75000"/>
                  </a:lnSpc>
                  <a:spcBef>
                    <a:spcPct val="25000"/>
                  </a:spcBef>
                  <a:spcAft>
                    <a:spcPct val="10000"/>
                  </a:spcAft>
                  <a:buClr>
                    <a:schemeClr val="tx1"/>
                  </a:buClr>
                  <a:buFont typeface="Arial" charset="0"/>
                  <a:buChar char="–"/>
                </a:pPr>
                <a:r>
                  <a:rPr lang="en-US" sz="2000" i="0" dirty="0">
                    <a:latin typeface="+mn-lt"/>
                  </a:rPr>
                  <a:t>Critical limb ischemia</a:t>
                </a:r>
              </a:p>
            </p:txBody>
          </p:sp>
          <p:pic>
            <p:nvPicPr>
              <p:cNvPr id="851975" name="Picture 7"/>
              <p:cNvPicPr>
                <a:picLocks noChangeAspect="1" noChangeArrowheads="1"/>
              </p:cNvPicPr>
              <p:nvPr/>
            </p:nvPicPr>
            <p:blipFill>
              <a:blip r:embed="rId3" cstate="email"/>
              <a:srcRect/>
              <a:stretch>
                <a:fillRect/>
              </a:stretch>
            </p:blipFill>
            <p:spPr bwMode="auto">
              <a:xfrm>
                <a:off x="393" y="895"/>
                <a:ext cx="1570" cy="2870"/>
              </a:xfrm>
              <a:prstGeom prst="rect">
                <a:avLst/>
              </a:prstGeom>
              <a:noFill/>
              <a:ln/>
              <a:effectLst/>
            </p:spPr>
          </p:pic>
        </p:grpSp>
        <p:sp>
          <p:nvSpPr>
            <p:cNvPr id="851976" name="Line 8"/>
            <p:cNvSpPr>
              <a:spLocks noChangeShapeType="1"/>
            </p:cNvSpPr>
            <p:nvPr/>
          </p:nvSpPr>
          <p:spPr bwMode="auto">
            <a:xfrm>
              <a:off x="2004" y="1505"/>
              <a:ext cx="700" cy="0"/>
            </a:xfrm>
            <a:prstGeom prst="line">
              <a:avLst/>
            </a:prstGeom>
            <a:noFill/>
            <a:ln w="25400">
              <a:solidFill>
                <a:schemeClr val="hlink"/>
              </a:solidFill>
              <a:round/>
              <a:headEnd/>
              <a:tailEnd/>
            </a:ln>
            <a:effectLst/>
          </p:spPr>
          <p:txBody>
            <a:bodyPr/>
            <a:lstStyle/>
            <a:p>
              <a:endParaRPr lang="ko-KR" altLang="en-US"/>
            </a:p>
          </p:txBody>
        </p:sp>
        <p:sp>
          <p:nvSpPr>
            <p:cNvPr id="851977" name="Line 9"/>
            <p:cNvSpPr>
              <a:spLocks noChangeShapeType="1"/>
            </p:cNvSpPr>
            <p:nvPr/>
          </p:nvSpPr>
          <p:spPr bwMode="auto">
            <a:xfrm>
              <a:off x="1942" y="2009"/>
              <a:ext cx="747" cy="0"/>
            </a:xfrm>
            <a:prstGeom prst="line">
              <a:avLst/>
            </a:prstGeom>
            <a:noFill/>
            <a:ln w="25400">
              <a:solidFill>
                <a:schemeClr val="hlink"/>
              </a:solidFill>
              <a:round/>
              <a:headEnd/>
              <a:tailEnd/>
            </a:ln>
            <a:effectLst/>
          </p:spPr>
          <p:txBody>
            <a:bodyPr/>
            <a:lstStyle/>
            <a:p>
              <a:endParaRPr lang="ko-KR" altLang="en-US"/>
            </a:p>
          </p:txBody>
        </p:sp>
        <p:sp>
          <p:nvSpPr>
            <p:cNvPr id="851978" name="Line 10"/>
            <p:cNvSpPr>
              <a:spLocks noChangeShapeType="1"/>
            </p:cNvSpPr>
            <p:nvPr/>
          </p:nvSpPr>
          <p:spPr bwMode="auto">
            <a:xfrm>
              <a:off x="2195" y="2979"/>
              <a:ext cx="509" cy="0"/>
            </a:xfrm>
            <a:prstGeom prst="line">
              <a:avLst/>
            </a:prstGeom>
            <a:noFill/>
            <a:ln w="25400">
              <a:solidFill>
                <a:schemeClr val="hlink"/>
              </a:solidFill>
              <a:round/>
              <a:headEnd/>
              <a:tailEnd/>
            </a:ln>
            <a:effectLst/>
          </p:spPr>
          <p:txBody>
            <a:bodyPr/>
            <a:lstStyle/>
            <a:p>
              <a:endParaRPr lang="ko-KR" altLang="en-US"/>
            </a:p>
          </p:txBody>
        </p:sp>
        <p:sp>
          <p:nvSpPr>
            <p:cNvPr id="851979" name="Line 11"/>
            <p:cNvSpPr>
              <a:spLocks noChangeShapeType="1"/>
            </p:cNvSpPr>
            <p:nvPr/>
          </p:nvSpPr>
          <p:spPr bwMode="auto">
            <a:xfrm flipV="1">
              <a:off x="2000" y="3432"/>
              <a:ext cx="700" cy="0"/>
            </a:xfrm>
            <a:prstGeom prst="line">
              <a:avLst/>
            </a:prstGeom>
            <a:noFill/>
            <a:ln w="25400">
              <a:solidFill>
                <a:schemeClr val="hlink"/>
              </a:solidFill>
              <a:round/>
              <a:headEnd/>
              <a:tailEnd/>
            </a:ln>
            <a:effectLst/>
          </p:spPr>
          <p:txBody>
            <a:bodyPr/>
            <a:lstStyle/>
            <a:p>
              <a:endParaRPr lang="ko-KR" altLang="en-US"/>
            </a:p>
          </p:txBody>
        </p:sp>
        <p:sp>
          <p:nvSpPr>
            <p:cNvPr id="851980" name="Line 12"/>
            <p:cNvSpPr>
              <a:spLocks noChangeShapeType="1"/>
            </p:cNvSpPr>
            <p:nvPr/>
          </p:nvSpPr>
          <p:spPr bwMode="auto">
            <a:xfrm>
              <a:off x="1942" y="2481"/>
              <a:ext cx="747" cy="0"/>
            </a:xfrm>
            <a:prstGeom prst="line">
              <a:avLst/>
            </a:prstGeom>
            <a:noFill/>
            <a:ln w="25400">
              <a:solidFill>
                <a:schemeClr val="hlink"/>
              </a:solidFill>
              <a:round/>
              <a:headEnd/>
              <a:tailEnd/>
            </a:ln>
            <a:effectLst/>
          </p:spPr>
          <p:txBody>
            <a:bodyPr/>
            <a:lstStyle/>
            <a:p>
              <a:endParaRPr lang="ko-KR" altLang="en-US"/>
            </a:p>
          </p:txBody>
        </p:sp>
        <p:sp>
          <p:nvSpPr>
            <p:cNvPr id="851981" name="Line 13"/>
            <p:cNvSpPr>
              <a:spLocks noChangeShapeType="1"/>
            </p:cNvSpPr>
            <p:nvPr/>
          </p:nvSpPr>
          <p:spPr bwMode="auto">
            <a:xfrm flipH="1" flipV="1">
              <a:off x="1938" y="2780"/>
              <a:ext cx="256" cy="201"/>
            </a:xfrm>
            <a:prstGeom prst="line">
              <a:avLst/>
            </a:prstGeom>
            <a:noFill/>
            <a:ln w="25400">
              <a:solidFill>
                <a:schemeClr val="hlink"/>
              </a:solidFill>
              <a:round/>
              <a:headEnd/>
              <a:tailEnd/>
            </a:ln>
            <a:effectLst/>
          </p:spPr>
          <p:txBody>
            <a:bodyPr/>
            <a:lstStyle/>
            <a:p>
              <a:endParaRPr lang="ko-KR" altLang="en-US"/>
            </a:p>
          </p:txBody>
        </p:sp>
      </p:grpSp>
      <p:pic>
        <p:nvPicPr>
          <p:cNvPr id="8194" name="Picture 2" descr="C:\My Documents\msoffice_data-dk\powerpnt\POWER4.0\동맥경화\수업\슬라이드4.JPG"/>
          <p:cNvPicPr>
            <a:picLocks noChangeAspect="1" noChangeArrowheads="1"/>
          </p:cNvPicPr>
          <p:nvPr/>
        </p:nvPicPr>
        <p:blipFill>
          <a:blip r:embed="rId4" cstate="email"/>
          <a:srcRect/>
          <a:stretch>
            <a:fillRect/>
          </a:stretch>
        </p:blipFill>
        <p:spPr bwMode="auto">
          <a:xfrm>
            <a:off x="7164288" y="2060848"/>
            <a:ext cx="1656184" cy="1519495"/>
          </a:xfrm>
          <a:prstGeom prst="rect">
            <a:avLst/>
          </a:prstGeom>
          <a:noFill/>
          <a:ln w="9525">
            <a:noFill/>
            <a:miter lim="800000"/>
            <a:headEnd/>
            <a:tailEnd/>
          </a:ln>
        </p:spPr>
      </p:pic>
      <p:pic>
        <p:nvPicPr>
          <p:cNvPr id="8195" name="Picture 3" descr="D:\Data\98김덕경\VEGF gene therapy\동아-임상시험\환자-case\1김경호\photo\021009\DSCN2787.JPG"/>
          <p:cNvPicPr>
            <a:picLocks noChangeAspect="1" noChangeArrowheads="1"/>
          </p:cNvPicPr>
          <p:nvPr/>
        </p:nvPicPr>
        <p:blipFill>
          <a:blip r:embed="rId5" cstate="email"/>
          <a:srcRect/>
          <a:stretch>
            <a:fillRect/>
          </a:stretch>
        </p:blipFill>
        <p:spPr bwMode="auto">
          <a:xfrm>
            <a:off x="7362438" y="5229200"/>
            <a:ext cx="1746066" cy="1511548"/>
          </a:xfrm>
          <a:prstGeom prst="rect">
            <a:avLst/>
          </a:prstGeom>
          <a:noFill/>
          <a:ln w="9525">
            <a:noFill/>
            <a:miter lim="800000"/>
            <a:headEnd/>
            <a:tailEnd/>
          </a:ln>
        </p:spPr>
      </p:pic>
      <p:pic>
        <p:nvPicPr>
          <p:cNvPr id="15" name="Picture 6" descr="claudication"/>
          <p:cNvPicPr>
            <a:picLocks noChangeAspect="1" noChangeArrowheads="1"/>
          </p:cNvPicPr>
          <p:nvPr/>
        </p:nvPicPr>
        <p:blipFill>
          <a:blip r:embed="rId6" cstate="email"/>
          <a:srcRect/>
          <a:stretch>
            <a:fillRect/>
          </a:stretch>
        </p:blipFill>
        <p:spPr bwMode="auto">
          <a:xfrm>
            <a:off x="5508104" y="3645024"/>
            <a:ext cx="2705815" cy="1637407"/>
          </a:xfrm>
          <a:prstGeom prst="rect">
            <a:avLst/>
          </a:prstGeom>
          <a:noFill/>
          <a:ln w="9525">
            <a:noFill/>
            <a:miter lim="800000"/>
            <a:headEnd/>
            <a:tailEnd/>
          </a:ln>
        </p:spPr>
      </p:pic>
      <p:pic>
        <p:nvPicPr>
          <p:cNvPr id="8196" name="Picture 2" descr="I:\research\인하대병원 회보기고\자료사진풀\carotid\stroke 종류.jpg"/>
          <p:cNvPicPr>
            <a:picLocks noChangeAspect="1" noChangeArrowheads="1"/>
          </p:cNvPicPr>
          <p:nvPr/>
        </p:nvPicPr>
        <p:blipFill>
          <a:blip r:embed="rId7" cstate="email"/>
          <a:srcRect/>
          <a:stretch>
            <a:fillRect/>
          </a:stretch>
        </p:blipFill>
        <p:spPr bwMode="auto">
          <a:xfrm>
            <a:off x="5508104" y="980728"/>
            <a:ext cx="1460812" cy="1872208"/>
          </a:xfrm>
          <a:prstGeom prst="rect">
            <a:avLst/>
          </a:prstGeom>
          <a:noFill/>
          <a:ln w="9525">
            <a:noFill/>
            <a:miter lim="800000"/>
            <a:headEnd/>
            <a:tailEnd/>
          </a:ln>
        </p:spPr>
      </p:pic>
      <p:sp>
        <p:nvSpPr>
          <p:cNvPr id="17" name="직사각형 16"/>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18" name="바닥글 개체 틀 17"/>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err="1" smtClean="0"/>
              <a:t>Embolectomy</a:t>
            </a:r>
            <a:endParaRPr lang="ko-KR" altLang="en-US" dirty="0"/>
          </a:p>
        </p:txBody>
      </p:sp>
      <p:sp>
        <p:nvSpPr>
          <p:cNvPr id="3" name="내용 개체 틀 2"/>
          <p:cNvSpPr>
            <a:spLocks noGrp="1"/>
          </p:cNvSpPr>
          <p:nvPr>
            <p:ph idx="1"/>
          </p:nvPr>
        </p:nvSpPr>
        <p:spPr/>
        <p:txBody>
          <a:bodyPr>
            <a:normAutofit fontScale="92500" lnSpcReduction="20000"/>
          </a:bodyPr>
          <a:lstStyle/>
          <a:p>
            <a:r>
              <a:rPr lang="en-US" altLang="ko-KR" dirty="0" smtClean="0">
                <a:latin typeface="Times New Roman" pitchFamily="18" charset="0"/>
                <a:cs typeface="Times New Roman" pitchFamily="18" charset="0"/>
              </a:rPr>
              <a:t>This operation usually performed under local </a:t>
            </a:r>
            <a:r>
              <a:rPr lang="en-US" altLang="ko-KR" dirty="0" err="1" smtClean="0">
                <a:latin typeface="Times New Roman" pitchFamily="18" charset="0"/>
                <a:cs typeface="Times New Roman" pitchFamily="18" charset="0"/>
              </a:rPr>
              <a:t>anaesthesia</a:t>
            </a:r>
            <a:r>
              <a:rPr lang="en-US" altLang="ko-KR" dirty="0" smtClean="0">
                <a:latin typeface="Times New Roman" pitchFamily="18" charset="0"/>
                <a:cs typeface="Times New Roman" pitchFamily="18" charset="0"/>
              </a:rPr>
              <a:t>.</a:t>
            </a:r>
          </a:p>
          <a:p>
            <a:endParaRPr lang="en-US" altLang="ko-KR" dirty="0" smtClean="0">
              <a:latin typeface="Times New Roman" pitchFamily="18" charset="0"/>
              <a:cs typeface="Times New Roman" pitchFamily="18" charset="0"/>
            </a:endParaRPr>
          </a:p>
          <a:p>
            <a:r>
              <a:rPr lang="en-US" altLang="ko-KR" dirty="0" smtClean="0">
                <a:latin typeface="Times New Roman" pitchFamily="18" charset="0"/>
                <a:cs typeface="Times New Roman" pitchFamily="18" charset="0"/>
              </a:rPr>
              <a:t>A groin incision is made </a:t>
            </a:r>
            <a:r>
              <a:rPr lang="en-US" altLang="ko-KR" b="1" dirty="0" smtClean="0">
                <a:solidFill>
                  <a:srgbClr val="FF0000"/>
                </a:solidFill>
                <a:latin typeface="Times New Roman" pitchFamily="18" charset="0"/>
                <a:cs typeface="Times New Roman" pitchFamily="18" charset="0"/>
              </a:rPr>
              <a:t>&amp; the common femoral artery is opened</a:t>
            </a:r>
            <a:r>
              <a:rPr lang="en-US" altLang="ko-KR" dirty="0" smtClean="0">
                <a:latin typeface="Times New Roman" pitchFamily="18" charset="0"/>
                <a:cs typeface="Times New Roman" pitchFamily="18" charset="0"/>
              </a:rPr>
              <a:t>. </a:t>
            </a:r>
          </a:p>
          <a:p>
            <a:endParaRPr lang="en-US" altLang="ko-KR" dirty="0" smtClean="0">
              <a:latin typeface="Times New Roman" pitchFamily="18" charset="0"/>
              <a:cs typeface="Times New Roman" pitchFamily="18" charset="0"/>
            </a:endParaRPr>
          </a:p>
          <a:p>
            <a:r>
              <a:rPr lang="en-US" altLang="ko-KR" dirty="0" smtClean="0">
                <a:latin typeface="Times New Roman" pitchFamily="18" charset="0"/>
                <a:cs typeface="Times New Roman" pitchFamily="18" charset="0"/>
              </a:rPr>
              <a:t>often the clot is found in the artery a </a:t>
            </a:r>
            <a:r>
              <a:rPr lang="en-US" altLang="ko-KR" b="1" dirty="0" smtClean="0">
                <a:solidFill>
                  <a:srgbClr val="FF0000"/>
                </a:solidFill>
                <a:latin typeface="Times New Roman" pitchFamily="18" charset="0"/>
                <a:cs typeface="Times New Roman" pitchFamily="18" charset="0"/>
              </a:rPr>
              <a:t>Fogarty balloon catheter</a:t>
            </a:r>
            <a:r>
              <a:rPr lang="en-US" altLang="ko-KR" dirty="0" smtClean="0">
                <a:latin typeface="Times New Roman" pitchFamily="18" charset="0"/>
                <a:cs typeface="Times New Roman" pitchFamily="18" charset="0"/>
              </a:rPr>
              <a:t> is passed in turn into the proximal &amp; distal arteries the balloon is inflated &amp; the catheter withdrawn removing the clot. </a:t>
            </a:r>
          </a:p>
          <a:p>
            <a:endParaRPr lang="ko-KR" altLang="en-US" dirty="0"/>
          </a:p>
        </p:txBody>
      </p:sp>
      <p:sp>
        <p:nvSpPr>
          <p:cNvPr id="5" name="직사각형 4"/>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6" name="바닥글 개체 틀 5"/>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err="1" smtClean="0"/>
              <a:t>Embolectomy</a:t>
            </a:r>
            <a:endParaRPr lang="ko-KR" altLang="en-US" dirty="0"/>
          </a:p>
        </p:txBody>
      </p:sp>
      <p:pic>
        <p:nvPicPr>
          <p:cNvPr id="4" name="Picture 4" descr="embol"/>
          <p:cNvPicPr>
            <a:picLocks noGrp="1" noChangeAspect="1" noChangeArrowheads="1"/>
          </p:cNvPicPr>
          <p:nvPr>
            <p:ph idx="1"/>
          </p:nvPr>
        </p:nvPicPr>
        <p:blipFill>
          <a:blip r:embed="rId2" cstate="email"/>
          <a:srcRect/>
          <a:stretch>
            <a:fillRect/>
          </a:stretch>
        </p:blipFill>
        <p:spPr>
          <a:xfrm>
            <a:off x="611560" y="1700808"/>
            <a:ext cx="3209461" cy="4525963"/>
          </a:xfrm>
          <a:noFill/>
          <a:ln/>
        </p:spPr>
      </p:pic>
      <p:pic>
        <p:nvPicPr>
          <p:cNvPr id="5" name="Picture 5" descr="catheter"/>
          <p:cNvPicPr>
            <a:picLocks noChangeAspect="1" noChangeArrowheads="1"/>
          </p:cNvPicPr>
          <p:nvPr/>
        </p:nvPicPr>
        <p:blipFill>
          <a:blip r:embed="rId3" cstate="email"/>
          <a:srcRect/>
          <a:stretch>
            <a:fillRect/>
          </a:stretch>
        </p:blipFill>
        <p:spPr>
          <a:xfrm>
            <a:off x="5436096" y="1484784"/>
            <a:ext cx="1981200" cy="1301750"/>
          </a:xfrm>
          <a:prstGeom prst="rect">
            <a:avLst/>
          </a:prstGeom>
          <a:noFill/>
          <a:ln/>
        </p:spPr>
      </p:pic>
      <p:sp>
        <p:nvSpPr>
          <p:cNvPr id="6" name="Text Box 1034"/>
          <p:cNvSpPr txBox="1">
            <a:spLocks noChangeArrowheads="1"/>
          </p:cNvSpPr>
          <p:nvPr/>
        </p:nvSpPr>
        <p:spPr bwMode="auto">
          <a:xfrm>
            <a:off x="4860032" y="3068960"/>
            <a:ext cx="3379787" cy="457200"/>
          </a:xfrm>
          <a:prstGeom prst="rect">
            <a:avLst/>
          </a:prstGeom>
          <a:noFill/>
          <a:ln w="9525">
            <a:noFill/>
            <a:miter lim="800000"/>
            <a:headEnd/>
            <a:tailEnd/>
          </a:ln>
          <a:effectLst/>
        </p:spPr>
        <p:txBody>
          <a:bodyPr wrap="none">
            <a:spAutoFit/>
          </a:bodyPr>
          <a:lstStyle/>
          <a:p>
            <a:r>
              <a:rPr lang="en-US" altLang="ko-KR" dirty="0">
                <a:latin typeface="Times New Roman" pitchFamily="18" charset="0"/>
              </a:rPr>
              <a:t>Fogarty’s balloon catheter</a:t>
            </a:r>
          </a:p>
        </p:txBody>
      </p:sp>
      <p:pic>
        <p:nvPicPr>
          <p:cNvPr id="7" name="Picture 1028" descr="Fogarty catheter embolectomy"/>
          <p:cNvPicPr>
            <a:picLocks noChangeAspect="1" noChangeArrowheads="1"/>
          </p:cNvPicPr>
          <p:nvPr/>
        </p:nvPicPr>
        <p:blipFill>
          <a:blip r:embed="rId4" cstate="email">
            <a:lum contrast="24000"/>
          </a:blip>
          <a:srcRect/>
          <a:stretch>
            <a:fillRect/>
          </a:stretch>
        </p:blipFill>
        <p:spPr bwMode="auto">
          <a:xfrm>
            <a:off x="4499992" y="3933056"/>
            <a:ext cx="4191000" cy="2368550"/>
          </a:xfrm>
          <a:prstGeom prst="rect">
            <a:avLst/>
          </a:prstGeom>
          <a:noFill/>
        </p:spPr>
      </p:pic>
      <p:sp>
        <p:nvSpPr>
          <p:cNvPr id="8" name="직사각형 7"/>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9" name="바닥글 개체 틀 8"/>
          <p:cNvSpPr>
            <a:spLocks noGrp="1"/>
          </p:cNvSpPr>
          <p:nvPr>
            <p:ph type="ftr" sz="quarter" idx="11"/>
          </p:nvPr>
        </p:nvSpPr>
        <p:spPr>
          <a:xfrm>
            <a:off x="3124200" y="6381328"/>
            <a:ext cx="2895600" cy="365125"/>
          </a:xfrm>
        </p:spPr>
        <p:txBody>
          <a:bodyPr/>
          <a:lstStyle/>
          <a:p>
            <a:r>
              <a:rPr lang="en-US" altLang="ko-KR" dirty="0" smtClean="0"/>
              <a:t>2012</a:t>
            </a:r>
            <a:r>
              <a:rPr lang="ko-KR" altLang="en-US" dirty="0" smtClean="0"/>
              <a:t>년 제 </a:t>
            </a:r>
            <a:r>
              <a:rPr lang="en-US" altLang="ko-KR" dirty="0" smtClean="0"/>
              <a:t>5</a:t>
            </a:r>
            <a:r>
              <a:rPr lang="ko-KR" altLang="en-US" dirty="0" smtClean="0"/>
              <a:t>차 전공의 학술세미나</a:t>
            </a:r>
            <a:endParaRPr lang="ko-KR" alt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Thrombolytic Therapy</a:t>
            </a:r>
            <a:endParaRPr lang="ko-KR" altLang="en-US" dirty="0"/>
          </a:p>
        </p:txBody>
      </p:sp>
      <p:sp>
        <p:nvSpPr>
          <p:cNvPr id="3" name="내용 개체 틀 2"/>
          <p:cNvSpPr>
            <a:spLocks noGrp="1"/>
          </p:cNvSpPr>
          <p:nvPr>
            <p:ph idx="1"/>
          </p:nvPr>
        </p:nvSpPr>
        <p:spPr/>
        <p:txBody>
          <a:bodyPr>
            <a:normAutofit fontScale="92500" lnSpcReduction="20000"/>
          </a:bodyPr>
          <a:lstStyle/>
          <a:p>
            <a:r>
              <a:rPr lang="en-US" altLang="ko-KR" dirty="0" err="1" smtClean="0">
                <a:latin typeface="Times New Roman" pitchFamily="18" charset="0"/>
                <a:cs typeface="Times New Roman" pitchFamily="18" charset="0"/>
              </a:rPr>
              <a:t>Percutaneous</a:t>
            </a:r>
            <a:r>
              <a:rPr lang="en-US" altLang="ko-KR" dirty="0" smtClean="0">
                <a:latin typeface="Times New Roman" pitchFamily="18" charset="0"/>
                <a:cs typeface="Times New Roman" pitchFamily="18" charset="0"/>
              </a:rPr>
              <a:t> intra-arterial thrombolytic therapy.</a:t>
            </a:r>
          </a:p>
          <a:p>
            <a:endParaRPr lang="en-US" altLang="ko-KR" dirty="0" smtClean="0">
              <a:latin typeface="Times New Roman" pitchFamily="18" charset="0"/>
              <a:cs typeface="Times New Roman" pitchFamily="18" charset="0"/>
            </a:endParaRPr>
          </a:p>
          <a:p>
            <a:r>
              <a:rPr lang="en-US" altLang="ko-KR" dirty="0" smtClean="0">
                <a:latin typeface="Times New Roman" pitchFamily="18" charset="0"/>
                <a:cs typeface="Times New Roman" pitchFamily="18" charset="0"/>
              </a:rPr>
              <a:t>Takes approximately 12-72 hours to dissolve the clot.</a:t>
            </a:r>
          </a:p>
          <a:p>
            <a:endParaRPr lang="en-US" altLang="ko-KR" dirty="0" smtClean="0">
              <a:latin typeface="Times New Roman" pitchFamily="18" charset="0"/>
              <a:cs typeface="Times New Roman" pitchFamily="18" charset="0"/>
            </a:endParaRPr>
          </a:p>
          <a:p>
            <a:r>
              <a:rPr lang="en-US" altLang="ko-KR" dirty="0" smtClean="0">
                <a:latin typeface="Times New Roman" pitchFamily="18" charset="0"/>
                <a:cs typeface="Times New Roman" pitchFamily="18" charset="0"/>
              </a:rPr>
              <a:t>Agents used: streptokinase, </a:t>
            </a:r>
            <a:r>
              <a:rPr lang="en-US" altLang="ko-KR" dirty="0" err="1" smtClean="0">
                <a:latin typeface="Times New Roman" pitchFamily="18" charset="0"/>
                <a:cs typeface="Times New Roman" pitchFamily="18" charset="0"/>
              </a:rPr>
              <a:t>urokinase</a:t>
            </a:r>
            <a:r>
              <a:rPr lang="en-US" altLang="ko-KR" dirty="0" smtClean="0">
                <a:latin typeface="Times New Roman" pitchFamily="18" charset="0"/>
                <a:cs typeface="Times New Roman" pitchFamily="18" charset="0"/>
              </a:rPr>
              <a:t> &amp; tissue </a:t>
            </a:r>
            <a:r>
              <a:rPr lang="en-US" altLang="ko-KR" dirty="0" err="1" smtClean="0">
                <a:latin typeface="Times New Roman" pitchFamily="18" charset="0"/>
                <a:cs typeface="Times New Roman" pitchFamily="18" charset="0"/>
              </a:rPr>
              <a:t>plasminogen</a:t>
            </a:r>
            <a:r>
              <a:rPr lang="en-US" altLang="ko-KR" dirty="0" smtClean="0">
                <a:latin typeface="Times New Roman" pitchFamily="18" charset="0"/>
                <a:cs typeface="Times New Roman" pitchFamily="18" charset="0"/>
              </a:rPr>
              <a:t> activator.</a:t>
            </a:r>
          </a:p>
          <a:p>
            <a:endParaRPr lang="en-US" altLang="ko-KR" dirty="0" smtClean="0">
              <a:latin typeface="Times New Roman" pitchFamily="18" charset="0"/>
              <a:cs typeface="Times New Roman" pitchFamily="18" charset="0"/>
            </a:endParaRPr>
          </a:p>
          <a:p>
            <a:r>
              <a:rPr lang="en-US" altLang="ko-KR" dirty="0" smtClean="0">
                <a:latin typeface="Times New Roman" pitchFamily="18" charset="0"/>
                <a:cs typeface="Times New Roman" pitchFamily="18" charset="0"/>
              </a:rPr>
              <a:t>Mechanism: The convert </a:t>
            </a:r>
            <a:r>
              <a:rPr lang="en-US" altLang="ko-KR" dirty="0" err="1" smtClean="0">
                <a:latin typeface="Times New Roman" pitchFamily="18" charset="0"/>
                <a:cs typeface="Times New Roman" pitchFamily="18" charset="0"/>
              </a:rPr>
              <a:t>plasminogen</a:t>
            </a:r>
            <a:r>
              <a:rPr lang="en-US" altLang="ko-KR" dirty="0" smtClean="0">
                <a:latin typeface="Times New Roman" pitchFamily="18" charset="0"/>
                <a:cs typeface="Times New Roman" pitchFamily="18" charset="0"/>
              </a:rPr>
              <a:t> to </a:t>
            </a:r>
            <a:r>
              <a:rPr lang="en-US" altLang="ko-KR" dirty="0" err="1" smtClean="0">
                <a:latin typeface="Times New Roman" pitchFamily="18" charset="0"/>
                <a:cs typeface="Times New Roman" pitchFamily="18" charset="0"/>
              </a:rPr>
              <a:t>plasmin</a:t>
            </a:r>
            <a:r>
              <a:rPr lang="en-US" altLang="ko-KR" dirty="0" smtClean="0">
                <a:latin typeface="Times New Roman" pitchFamily="18" charset="0"/>
                <a:cs typeface="Times New Roman" pitchFamily="18" charset="0"/>
              </a:rPr>
              <a:t> which the active </a:t>
            </a:r>
            <a:r>
              <a:rPr lang="en-US" altLang="ko-KR" dirty="0" err="1" smtClean="0">
                <a:latin typeface="Times New Roman" pitchFamily="18" charset="0"/>
                <a:cs typeface="Times New Roman" pitchFamily="18" charset="0"/>
              </a:rPr>
              <a:t>lytic</a:t>
            </a:r>
            <a:r>
              <a:rPr lang="en-US" altLang="ko-KR" dirty="0" smtClean="0">
                <a:latin typeface="Times New Roman" pitchFamily="18" charset="0"/>
                <a:cs typeface="Times New Roman" pitchFamily="18" charset="0"/>
              </a:rPr>
              <a:t> agent.</a:t>
            </a:r>
          </a:p>
          <a:p>
            <a:endParaRPr lang="ko-KR" altLang="en-US" dirty="0"/>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Case Presentation</a:t>
            </a:r>
            <a:endParaRPr lang="ko-KR" altLang="en-US" dirty="0"/>
          </a:p>
        </p:txBody>
      </p:sp>
      <p:sp>
        <p:nvSpPr>
          <p:cNvPr id="3" name="내용 개체 틀 2"/>
          <p:cNvSpPr>
            <a:spLocks noGrp="1"/>
          </p:cNvSpPr>
          <p:nvPr>
            <p:ph idx="1"/>
          </p:nvPr>
        </p:nvSpPr>
        <p:spPr/>
        <p:txBody>
          <a:bodyPr/>
          <a:lstStyle/>
          <a:p>
            <a:r>
              <a:rPr lang="en-US" altLang="ko-KR" b="1" dirty="0" err="1" smtClean="0">
                <a:solidFill>
                  <a:srgbClr val="FF0000"/>
                </a:solidFill>
              </a:rPr>
              <a:t>Embolectomy</a:t>
            </a:r>
            <a:r>
              <a:rPr lang="en-US" altLang="ko-KR" b="1" dirty="0" smtClean="0">
                <a:solidFill>
                  <a:srgbClr val="FF0000"/>
                </a:solidFill>
              </a:rPr>
              <a:t>: </a:t>
            </a:r>
            <a:r>
              <a:rPr lang="en-US" altLang="ko-KR" dirty="0" err="1" smtClean="0"/>
              <a:t>antegrade</a:t>
            </a:r>
            <a:r>
              <a:rPr lang="en-US" altLang="ko-KR" dirty="0" smtClean="0"/>
              <a:t> approach at </a:t>
            </a:r>
            <a:r>
              <a:rPr lang="en-US" altLang="ko-KR" dirty="0" err="1" smtClean="0"/>
              <a:t>Rt</a:t>
            </a:r>
            <a:r>
              <a:rPr lang="en-US" altLang="ko-KR" dirty="0" smtClean="0"/>
              <a:t> CFA</a:t>
            </a:r>
            <a:endParaRPr lang="ko-KR" altLang="en-US" dirty="0"/>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Diagnostic </a:t>
            </a:r>
            <a:r>
              <a:rPr lang="en-US" altLang="ko-KR" dirty="0" err="1" smtClean="0"/>
              <a:t>Angio</a:t>
            </a:r>
            <a:endParaRPr lang="ko-KR" altLang="en-US" dirty="0"/>
          </a:p>
        </p:txBody>
      </p:sp>
      <p:pic>
        <p:nvPicPr>
          <p:cNvPr id="4" name="120119-03-IM21.wmv">
            <a:hlinkClick r:id="" action="ppaction://media"/>
          </p:cNvPr>
          <p:cNvPicPr>
            <a:picLocks noGrp="1" noRot="1" noChangeAspect="1"/>
          </p:cNvPicPr>
          <p:nvPr>
            <p:ph idx="1"/>
            <a:videoFile r:link="rId1"/>
          </p:nvPr>
        </p:nvPicPr>
        <p:blipFill>
          <a:blip r:embed="rId4" cstate="email"/>
          <a:stretch>
            <a:fillRect/>
          </a:stretch>
        </p:blipFill>
        <p:spPr>
          <a:xfrm>
            <a:off x="180562" y="1966520"/>
            <a:ext cx="4320000" cy="4320000"/>
          </a:xfrm>
          <a:prstGeom prst="rect">
            <a:avLst/>
          </a:prstGeom>
        </p:spPr>
      </p:pic>
      <p:pic>
        <p:nvPicPr>
          <p:cNvPr id="5" name="120119-03-IM60.wmv">
            <a:hlinkClick r:id="" action="ppaction://media"/>
          </p:cNvPr>
          <p:cNvPicPr>
            <a:picLocks noRot="1" noChangeAspect="1"/>
          </p:cNvPicPr>
          <p:nvPr>
            <a:videoFile r:link="rId2"/>
          </p:nvPr>
        </p:nvPicPr>
        <p:blipFill>
          <a:blip r:embed="rId5" cstate="email"/>
          <a:stretch>
            <a:fillRect/>
          </a:stretch>
        </p:blipFill>
        <p:spPr>
          <a:xfrm>
            <a:off x="4609718" y="1966520"/>
            <a:ext cx="4320000" cy="4320000"/>
          </a:xfrm>
          <a:prstGeom prst="rect">
            <a:avLst/>
          </a:prstGeom>
        </p:spPr>
      </p:pic>
      <p:sp>
        <p:nvSpPr>
          <p:cNvPr id="6" name="직사각형 5"/>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7" name="바닥글 개체 틀 6"/>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1" presetClass="mediacall" presetSubtype="0" fill="hold" nodeType="withEffect">
                                  <p:stCondLst>
                                    <p:cond delay="0"/>
                                  </p:stCondLst>
                                  <p:childTnLst>
                                    <p:cmd type="call" cmd="playFrom(0.0)">
                                      <p:cBhvr>
                                        <p:cTn id="8"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repeatCount="indefinite" fill="hold" display="0">
                  <p:stCondLst>
                    <p:cond delay="indefinite"/>
                  </p:stCondLst>
                  <p:endCondLst>
                    <p:cond evt="onPrev" delay="0">
                      <p:tgtEl>
                        <p:sldTgt/>
                      </p:tgtEl>
                    </p:cond>
                  </p:endCondLst>
                </p:cTn>
                <p:tgtEl>
                  <p:spTgt spid="4"/>
                </p:tgtEl>
              </p:cMediaNode>
            </p:video>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p:cTn id="15" repeatCount="indefinite" fill="hold" display="0">
                  <p:stCondLst>
                    <p:cond delay="indefinite"/>
                  </p:stCondLst>
                  <p:endCondLst>
                    <p:cond evt="onPrev" delay="0">
                      <p:tgtEl>
                        <p:sldTgt/>
                      </p:tgtEl>
                    </p:cond>
                  </p:end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Case Presentation</a:t>
            </a:r>
            <a:endParaRPr lang="ko-KR" altLang="en-US" dirty="0"/>
          </a:p>
        </p:txBody>
      </p:sp>
      <p:sp>
        <p:nvSpPr>
          <p:cNvPr id="3" name="내용 개체 틀 2"/>
          <p:cNvSpPr>
            <a:spLocks noGrp="1"/>
          </p:cNvSpPr>
          <p:nvPr>
            <p:ph idx="1"/>
          </p:nvPr>
        </p:nvSpPr>
        <p:spPr/>
        <p:txBody>
          <a:bodyPr/>
          <a:lstStyle/>
          <a:p>
            <a:r>
              <a:rPr lang="en-US" altLang="ko-KR" b="1" dirty="0" err="1" smtClean="0">
                <a:solidFill>
                  <a:srgbClr val="FF0000"/>
                </a:solidFill>
              </a:rPr>
              <a:t>Thombectomy</a:t>
            </a:r>
            <a:r>
              <a:rPr lang="en-US" altLang="ko-KR" dirty="0" smtClean="0"/>
              <a:t>: retrograde approach at </a:t>
            </a:r>
            <a:r>
              <a:rPr lang="en-US" altLang="ko-KR" dirty="0" err="1" smtClean="0"/>
              <a:t>Rt</a:t>
            </a:r>
            <a:r>
              <a:rPr lang="en-US" altLang="ko-KR" dirty="0" smtClean="0"/>
              <a:t> PTA</a:t>
            </a:r>
            <a:endParaRPr lang="ko-KR" altLang="en-US" dirty="0"/>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err="1" smtClean="0"/>
              <a:t>Rt</a:t>
            </a:r>
            <a:r>
              <a:rPr lang="en-US" altLang="ko-KR" dirty="0" smtClean="0"/>
              <a:t> </a:t>
            </a:r>
            <a:r>
              <a:rPr lang="en-US" altLang="ko-KR" dirty="0" err="1" smtClean="0"/>
              <a:t>vs</a:t>
            </a:r>
            <a:r>
              <a:rPr lang="en-US" altLang="ko-KR" dirty="0" smtClean="0"/>
              <a:t> Lt : upper BTK</a:t>
            </a:r>
            <a:endParaRPr lang="ko-KR" altLang="en-US" dirty="0"/>
          </a:p>
        </p:txBody>
      </p:sp>
      <p:pic>
        <p:nvPicPr>
          <p:cNvPr id="4" name="111215-01-IM72.wmv">
            <a:hlinkClick r:id="" action="ppaction://media"/>
          </p:cNvPr>
          <p:cNvPicPr>
            <a:picLocks noRot="1" noChangeAspect="1"/>
          </p:cNvPicPr>
          <p:nvPr>
            <a:videoFile r:link="rId1"/>
          </p:nvPr>
        </p:nvPicPr>
        <p:blipFill>
          <a:blip r:embed="rId4" cstate="email"/>
          <a:stretch>
            <a:fillRect/>
          </a:stretch>
        </p:blipFill>
        <p:spPr>
          <a:xfrm>
            <a:off x="214282" y="1966520"/>
            <a:ext cx="4320000" cy="4320000"/>
          </a:xfrm>
          <a:prstGeom prst="rect">
            <a:avLst/>
          </a:prstGeom>
        </p:spPr>
      </p:pic>
      <p:pic>
        <p:nvPicPr>
          <p:cNvPr id="5" name="111215-01-IM50.wmv">
            <a:hlinkClick r:id="" action="ppaction://media"/>
          </p:cNvPr>
          <p:cNvPicPr>
            <a:picLocks noGrp="1" noRot="1" noChangeAspect="1"/>
          </p:cNvPicPr>
          <p:nvPr>
            <p:ph idx="1"/>
            <a:videoFile r:link="rId2"/>
          </p:nvPr>
        </p:nvPicPr>
        <p:blipFill>
          <a:blip r:embed="rId5" cstate="email"/>
          <a:stretch>
            <a:fillRect/>
          </a:stretch>
        </p:blipFill>
        <p:spPr>
          <a:xfrm>
            <a:off x="4609718" y="1966520"/>
            <a:ext cx="4320000" cy="4320000"/>
          </a:xfrm>
          <a:prstGeom prst="rect">
            <a:avLst/>
          </a:prstGeom>
        </p:spPr>
      </p:pic>
      <p:sp>
        <p:nvSpPr>
          <p:cNvPr id="6" name="직사각형 5"/>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7" name="바닥글 개체 틀 6"/>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1" presetClass="mediacall" presetSubtype="0" fill="hold" nodeType="withEffect">
                                  <p:stCondLst>
                                    <p:cond delay="0"/>
                                  </p:stCondLst>
                                  <p:childTnLst>
                                    <p:cmd type="call" cmd="playFrom(0.0)">
                                      <p:cBhvr>
                                        <p:cTn id="8"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4"/>
                                        </p:tgtEl>
                                      </p:cBhvr>
                                    </p:cmd>
                                  </p:childTnLst>
                                </p:cTn>
                              </p:par>
                            </p:childTnLst>
                          </p:cTn>
                        </p:par>
                      </p:childTnLst>
                    </p:cTn>
                  </p:par>
                </p:childTnLst>
              </p:cTn>
              <p:nextCondLst>
                <p:cond evt="onClick" delay="0">
                  <p:tgtEl>
                    <p:spTgt spid="4"/>
                  </p:tgtEl>
                </p:cond>
              </p:nextCondLst>
            </p:seq>
            <p:video>
              <p:cMediaNode>
                <p:cTn id="14" repeatCount="indefinite" fill="hold" display="0">
                  <p:stCondLst>
                    <p:cond delay="indefinite"/>
                  </p:stCondLst>
                  <p:endCondLst>
                    <p:cond evt="onPrev" delay="0">
                      <p:tgtEl>
                        <p:sldTgt/>
                      </p:tgtEl>
                    </p:cond>
                  </p:endCondLst>
                </p:cTn>
                <p:tgtEl>
                  <p:spTgt spid="4"/>
                </p:tgtEl>
              </p:cMediaNode>
            </p:video>
            <p:video>
              <p:cMediaNode>
                <p:cTn id="15" repeatCount="indefinite" fill="hold" display="0">
                  <p:stCondLst>
                    <p:cond delay="indefinite"/>
                  </p:stCondLst>
                  <p:endCondLst>
                    <p:cond evt="onPrev" delay="0">
                      <p:tgtEl>
                        <p:sldTgt/>
                      </p:tgtEl>
                    </p:cond>
                  </p:end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err="1" smtClean="0"/>
              <a:t>Rt</a:t>
            </a:r>
            <a:r>
              <a:rPr lang="en-US" altLang="ko-KR" dirty="0" smtClean="0"/>
              <a:t> PTA 018+Fogary (</a:t>
            </a:r>
            <a:r>
              <a:rPr lang="en-US" altLang="ko-KR" dirty="0" err="1" smtClean="0"/>
              <a:t>mag</a:t>
            </a:r>
            <a:r>
              <a:rPr lang="en-US" altLang="ko-KR" dirty="0" smtClean="0"/>
              <a:t>)</a:t>
            </a:r>
            <a:endParaRPr lang="ko-KR" altLang="en-US" dirty="0"/>
          </a:p>
        </p:txBody>
      </p:sp>
      <p:pic>
        <p:nvPicPr>
          <p:cNvPr id="13314" name="Picture 2"/>
          <p:cNvPicPr>
            <a:picLocks noGrp="1" noChangeAspect="1" noChangeArrowheads="1"/>
          </p:cNvPicPr>
          <p:nvPr>
            <p:ph idx="1"/>
          </p:nvPr>
        </p:nvPicPr>
        <p:blipFill>
          <a:blip r:embed="rId2" cstate="email"/>
          <a:srcRect/>
          <a:stretch>
            <a:fillRect/>
          </a:stretch>
        </p:blipFill>
        <p:spPr bwMode="auto">
          <a:xfrm>
            <a:off x="1229093" y="1600200"/>
            <a:ext cx="6685814" cy="4525963"/>
          </a:xfrm>
          <a:prstGeom prst="rect">
            <a:avLst/>
          </a:prstGeom>
          <a:noFill/>
          <a:ln w="9525">
            <a:noFill/>
            <a:miter lim="800000"/>
            <a:headEnd/>
            <a:tailEnd/>
          </a:ln>
          <a:effectLst/>
        </p:spPr>
      </p:pic>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err="1" smtClean="0"/>
              <a:t>Rt</a:t>
            </a:r>
            <a:r>
              <a:rPr lang="en-US" altLang="ko-KR" dirty="0" smtClean="0"/>
              <a:t> PTA </a:t>
            </a:r>
            <a:r>
              <a:rPr lang="en-US" altLang="ko-KR" dirty="0" err="1" smtClean="0"/>
              <a:t>Embolectomy</a:t>
            </a:r>
            <a:endParaRPr lang="ko-KR" altLang="en-US" dirty="0"/>
          </a:p>
        </p:txBody>
      </p:sp>
      <p:pic>
        <p:nvPicPr>
          <p:cNvPr id="4" name="111215-01-[mix]IM30-25-short.wmv">
            <a:hlinkClick r:id="" action="ppaction://media"/>
          </p:cNvPr>
          <p:cNvPicPr>
            <a:picLocks noGrp="1" noRot="1" noChangeAspect="1"/>
          </p:cNvPicPr>
          <p:nvPr>
            <p:ph idx="1"/>
            <a:videoFile r:link="rId1"/>
          </p:nvPr>
        </p:nvPicPr>
        <p:blipFill>
          <a:blip r:embed="rId3" cstate="email"/>
          <a:stretch>
            <a:fillRect/>
          </a:stretch>
        </p:blipFill>
        <p:spPr>
          <a:xfrm>
            <a:off x="1857356" y="1285860"/>
            <a:ext cx="5399999" cy="5400000"/>
          </a:xfrm>
          <a:prstGeom prst="rect">
            <a:avLst/>
          </a:prstGeom>
        </p:spPr>
      </p:pic>
      <p:sp>
        <p:nvSpPr>
          <p:cNvPr id="5" name="직사각형 4"/>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err="1" smtClean="0"/>
              <a:t>Rt</a:t>
            </a:r>
            <a:r>
              <a:rPr lang="en-US" altLang="ko-KR" dirty="0" smtClean="0"/>
              <a:t> PTA Embolus</a:t>
            </a:r>
            <a:endParaRPr lang="ko-KR" altLang="en-US" dirty="0"/>
          </a:p>
        </p:txBody>
      </p:sp>
      <p:pic>
        <p:nvPicPr>
          <p:cNvPr id="16386" name="Picture 2"/>
          <p:cNvPicPr>
            <a:picLocks noGrp="1" noChangeAspect="1" noChangeArrowheads="1"/>
          </p:cNvPicPr>
          <p:nvPr>
            <p:ph idx="1"/>
          </p:nvPr>
        </p:nvPicPr>
        <p:blipFill>
          <a:blip r:embed="rId2" cstate="email"/>
          <a:srcRect/>
          <a:stretch>
            <a:fillRect/>
          </a:stretch>
        </p:blipFill>
        <p:spPr bwMode="auto">
          <a:xfrm>
            <a:off x="691247" y="1600200"/>
            <a:ext cx="7761505" cy="4525963"/>
          </a:xfrm>
          <a:prstGeom prst="rect">
            <a:avLst/>
          </a:prstGeom>
          <a:noFill/>
          <a:ln w="9525">
            <a:noFill/>
            <a:miter lim="800000"/>
            <a:headEnd/>
            <a:tailEnd/>
          </a:ln>
          <a:effectLst/>
        </p:spPr>
      </p:pic>
      <p:sp>
        <p:nvSpPr>
          <p:cNvPr id="4" name="바닥글 개체 틀 3"/>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3976" name="Picture 8"/>
          <p:cNvPicPr>
            <a:picLocks noChangeAspect="1" noChangeArrowheads="1"/>
          </p:cNvPicPr>
          <p:nvPr/>
        </p:nvPicPr>
        <p:blipFill>
          <a:blip r:embed="rId3" cstate="email"/>
          <a:srcRect l="8427" r="8427"/>
          <a:stretch>
            <a:fillRect/>
          </a:stretch>
        </p:blipFill>
        <p:spPr bwMode="auto">
          <a:xfrm>
            <a:off x="1403350" y="1773238"/>
            <a:ext cx="6405563" cy="3811587"/>
          </a:xfrm>
          <a:prstGeom prst="rect">
            <a:avLst/>
          </a:prstGeom>
          <a:noFill/>
          <a:ln w="57150">
            <a:solidFill>
              <a:srgbClr val="99CCFF"/>
            </a:solidFill>
            <a:miter lim="800000"/>
            <a:headEnd type="none" w="sm" len="sm"/>
            <a:tailEnd type="none" w="sm" len="sm"/>
          </a:ln>
          <a:effectLst/>
        </p:spPr>
      </p:pic>
      <p:sp>
        <p:nvSpPr>
          <p:cNvPr id="723981" name="Text Box 13"/>
          <p:cNvSpPr txBox="1">
            <a:spLocks noChangeArrowheads="1"/>
          </p:cNvSpPr>
          <p:nvPr/>
        </p:nvSpPr>
        <p:spPr bwMode="auto">
          <a:xfrm>
            <a:off x="5110163" y="6165304"/>
            <a:ext cx="4033837" cy="369332"/>
          </a:xfrm>
          <a:prstGeom prst="rect">
            <a:avLst/>
          </a:prstGeom>
          <a:solidFill>
            <a:schemeClr val="bg2">
              <a:lumMod val="90000"/>
            </a:schemeClr>
          </a:solidFill>
          <a:ln w="9525">
            <a:noFill/>
            <a:miter lim="800000"/>
            <a:headEnd type="none" w="sm" len="sm"/>
            <a:tailEnd type="none" w="sm" len="sm"/>
          </a:ln>
          <a:effectLst/>
        </p:spPr>
        <p:txBody>
          <a:bodyPr>
            <a:spAutoFit/>
          </a:bodyPr>
          <a:lstStyle/>
          <a:p>
            <a:pPr algn="r" eaLnBrk="1" hangingPunct="1"/>
            <a:r>
              <a:rPr lang="en-US" altLang="ko-KR" dirty="0">
                <a:latin typeface="+mn-lt"/>
                <a:ea typeface="굴림" charset="-127"/>
              </a:rPr>
              <a:t>JAMA 2006;295:180-189.</a:t>
            </a:r>
            <a:endParaRPr lang="ko-KR" altLang="en-US" dirty="0">
              <a:latin typeface="+mn-lt"/>
              <a:ea typeface="굴림" charset="-127"/>
            </a:endParaRPr>
          </a:p>
        </p:txBody>
      </p:sp>
      <p:sp>
        <p:nvSpPr>
          <p:cNvPr id="8" name="제목 1"/>
          <p:cNvSpPr>
            <a:spLocks noGrp="1"/>
          </p:cNvSpPr>
          <p:nvPr>
            <p:ph type="title"/>
          </p:nvPr>
        </p:nvSpPr>
        <p:spPr>
          <a:xfrm>
            <a:off x="457200" y="274638"/>
            <a:ext cx="8229600" cy="1143000"/>
          </a:xfrm>
        </p:spPr>
        <p:txBody>
          <a:bodyPr>
            <a:noAutofit/>
          </a:bodyPr>
          <a:lstStyle/>
          <a:p>
            <a:r>
              <a:rPr lang="en-US" altLang="ko-KR" u="sng" dirty="0" smtClean="0">
                <a:solidFill>
                  <a:srgbClr val="FF0000"/>
                </a:solidFill>
              </a:rPr>
              <a:t>Systemic</a:t>
            </a:r>
            <a:r>
              <a:rPr lang="en-US" altLang="ko-KR" dirty="0" smtClean="0"/>
              <a:t> Atherosclerosis</a:t>
            </a:r>
            <a:endParaRPr lang="ko-KR" altLang="en-US" dirty="0"/>
          </a:p>
        </p:txBody>
      </p:sp>
      <p:sp>
        <p:nvSpPr>
          <p:cNvPr id="5" name="직사각형 4"/>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6" name="바닥글 개체 틀 5"/>
          <p:cNvSpPr>
            <a:spLocks noGrp="1"/>
          </p:cNvSpPr>
          <p:nvPr>
            <p:ph type="ftr" sz="quarter" idx="11"/>
          </p:nvPr>
        </p:nvSpPr>
        <p:spPr>
          <a:xfrm>
            <a:off x="251520" y="6381328"/>
            <a:ext cx="2895600" cy="365125"/>
          </a:xfrm>
        </p:spPr>
        <p:txBody>
          <a:bodyPr/>
          <a:lstStyle/>
          <a:p>
            <a:r>
              <a:rPr lang="en-US" altLang="ko-KR" dirty="0" smtClean="0"/>
              <a:t>2012</a:t>
            </a:r>
            <a:r>
              <a:rPr lang="ko-KR" altLang="en-US" dirty="0" smtClean="0"/>
              <a:t>년 제 </a:t>
            </a:r>
            <a:r>
              <a:rPr lang="en-US" altLang="ko-KR" dirty="0" smtClean="0"/>
              <a:t>5</a:t>
            </a:r>
            <a:r>
              <a:rPr lang="ko-KR" altLang="en-US" dirty="0" smtClean="0"/>
              <a:t>차 전공의 학술세미나</a:t>
            </a:r>
            <a:endParaRPr lang="ko-KR" alt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Case – Other Hospital</a:t>
            </a:r>
            <a:endParaRPr lang="ko-KR" altLang="en-US" dirty="0"/>
          </a:p>
        </p:txBody>
      </p:sp>
      <p:sp>
        <p:nvSpPr>
          <p:cNvPr id="3" name="내용 개체 틀 2"/>
          <p:cNvSpPr>
            <a:spLocks noGrp="1"/>
          </p:cNvSpPr>
          <p:nvPr>
            <p:ph idx="1"/>
          </p:nvPr>
        </p:nvSpPr>
        <p:spPr/>
        <p:txBody>
          <a:bodyPr/>
          <a:lstStyle/>
          <a:p>
            <a:r>
              <a:rPr lang="en-US" altLang="ko-KR" dirty="0" smtClean="0"/>
              <a:t>CIA CTO due to combination of Thrombosis and </a:t>
            </a:r>
            <a:r>
              <a:rPr lang="en-US" altLang="ko-KR" dirty="0" err="1" smtClean="0"/>
              <a:t>Stenosis</a:t>
            </a:r>
            <a:endParaRPr lang="ko-KR" altLang="en-US" dirty="0"/>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Initial and PTA</a:t>
            </a:r>
            <a:endParaRPr lang="ko-KR" altLang="en-US" dirty="0"/>
          </a:p>
        </p:txBody>
      </p:sp>
      <p:pic>
        <p:nvPicPr>
          <p:cNvPr id="4" name="120424-010-Dx angio.wmv">
            <a:hlinkClick r:id="" action="ppaction://media"/>
          </p:cNvPr>
          <p:cNvPicPr>
            <a:picLocks noGrp="1" noRot="1" noChangeAspect="1"/>
          </p:cNvPicPr>
          <p:nvPr>
            <p:ph idx="1"/>
            <a:videoFile r:link="rId1"/>
          </p:nvPr>
        </p:nvPicPr>
        <p:blipFill>
          <a:blip r:embed="rId4" cstate="email"/>
          <a:stretch>
            <a:fillRect/>
          </a:stretch>
        </p:blipFill>
        <p:spPr>
          <a:xfrm>
            <a:off x="251520" y="1989320"/>
            <a:ext cx="4320000" cy="4320000"/>
          </a:xfrm>
          <a:prstGeom prst="rect">
            <a:avLst/>
          </a:prstGeom>
        </p:spPr>
      </p:pic>
      <p:pic>
        <p:nvPicPr>
          <p:cNvPr id="5" name="120424-020-post balloon.wmv">
            <a:hlinkClick r:id="" action="ppaction://media"/>
          </p:cNvPr>
          <p:cNvPicPr>
            <a:picLocks noRot="1" noChangeAspect="1"/>
          </p:cNvPicPr>
          <p:nvPr>
            <a:videoFile r:link="rId2"/>
          </p:nvPr>
        </p:nvPicPr>
        <p:blipFill>
          <a:blip r:embed="rId5" cstate="email"/>
          <a:stretch>
            <a:fillRect/>
          </a:stretch>
        </p:blipFill>
        <p:spPr>
          <a:xfrm>
            <a:off x="4572000" y="1989320"/>
            <a:ext cx="4320000" cy="4320000"/>
          </a:xfrm>
          <a:prstGeom prst="rect">
            <a:avLst/>
          </a:prstGeom>
        </p:spPr>
      </p:pic>
      <p:sp>
        <p:nvSpPr>
          <p:cNvPr id="6" name="직사각형 5"/>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7" name="바닥글 개체 틀 6"/>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1" presetClass="mediacall" presetSubtype="0" fill="hold" nodeType="withEffect">
                                  <p:stCondLst>
                                    <p:cond delay="0"/>
                                  </p:stCondLst>
                                  <p:childTnLst>
                                    <p:cmd type="call" cmd="playFrom(0.0)">
                                      <p:cBhvr>
                                        <p:cTn id="8"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repeatCount="indefinite" fill="hold" display="0">
                  <p:stCondLst>
                    <p:cond delay="indefinite"/>
                  </p:stCondLst>
                  <p:endCondLst>
                    <p:cond evt="onPrev" delay="0">
                      <p:tgtEl>
                        <p:sldTgt/>
                      </p:tgtEl>
                    </p:cond>
                  </p:endCondLst>
                </p:cTn>
                <p:tgtEl>
                  <p:spTgt spid="4"/>
                </p:tgtEl>
              </p:cMediaNode>
            </p:video>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p:cTn id="15" repeatCount="indefinite" fill="hold" display="0">
                  <p:stCondLst>
                    <p:cond delay="indefinite"/>
                  </p:stCondLst>
                  <p:endCondLst>
                    <p:cond evt="onPrev" delay="0">
                      <p:tgtEl>
                        <p:sldTgt/>
                      </p:tgtEl>
                    </p:cond>
                  </p:end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Complications</a:t>
            </a:r>
            <a:endParaRPr lang="ko-KR" altLang="en-US" dirty="0"/>
          </a:p>
        </p:txBody>
      </p:sp>
      <p:sp>
        <p:nvSpPr>
          <p:cNvPr id="3" name="내용 개체 틀 2"/>
          <p:cNvSpPr>
            <a:spLocks noGrp="1"/>
          </p:cNvSpPr>
          <p:nvPr>
            <p:ph idx="1"/>
          </p:nvPr>
        </p:nvSpPr>
        <p:spPr/>
        <p:txBody>
          <a:bodyPr/>
          <a:lstStyle/>
          <a:p>
            <a:endParaRPr lang="ko-KR" altLang="en-US"/>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smtClean="0"/>
              <a:t>Ischemia-Reperfusion Injury</a:t>
            </a:r>
            <a:endParaRPr lang="ko-KR" altLang="en-US" dirty="0"/>
          </a:p>
        </p:txBody>
      </p:sp>
      <p:sp>
        <p:nvSpPr>
          <p:cNvPr id="3" name="내용 개체 틀 2"/>
          <p:cNvSpPr>
            <a:spLocks noGrp="1"/>
          </p:cNvSpPr>
          <p:nvPr>
            <p:ph idx="1"/>
          </p:nvPr>
        </p:nvSpPr>
        <p:spPr/>
        <p:txBody>
          <a:bodyPr/>
          <a:lstStyle/>
          <a:p>
            <a:r>
              <a:rPr lang="en-US" altLang="ko-KR" dirty="0" smtClean="0"/>
              <a:t>Ischemic injury</a:t>
            </a:r>
          </a:p>
          <a:p>
            <a:r>
              <a:rPr lang="en-US" altLang="ko-KR" dirty="0" smtClean="0"/>
              <a:t>Reperfusion injury</a:t>
            </a:r>
            <a:endParaRPr lang="ko-KR" altLang="en-US" dirty="0"/>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Compartment Syndrome</a:t>
            </a:r>
            <a:endParaRPr lang="ko-KR" altLang="en-US" dirty="0"/>
          </a:p>
        </p:txBody>
      </p:sp>
      <p:pic>
        <p:nvPicPr>
          <p:cNvPr id="4" name="Picture 1027" descr="Fasciotomy"/>
          <p:cNvPicPr>
            <a:picLocks noChangeAspect="1" noChangeArrowheads="1"/>
          </p:cNvPicPr>
          <p:nvPr/>
        </p:nvPicPr>
        <p:blipFill>
          <a:blip r:embed="rId2" cstate="email"/>
          <a:srcRect/>
          <a:stretch>
            <a:fillRect/>
          </a:stretch>
        </p:blipFill>
        <p:spPr bwMode="auto">
          <a:xfrm>
            <a:off x="395536" y="1916832"/>
            <a:ext cx="4419600" cy="2312988"/>
          </a:xfrm>
          <a:prstGeom prst="rect">
            <a:avLst/>
          </a:prstGeom>
          <a:noFill/>
          <a:ln w="9525">
            <a:solidFill>
              <a:schemeClr val="accent1"/>
            </a:solidFill>
            <a:miter lim="800000"/>
            <a:headEnd/>
            <a:tailEnd/>
          </a:ln>
        </p:spPr>
      </p:pic>
      <p:pic>
        <p:nvPicPr>
          <p:cNvPr id="5" name="Picture 1030" descr="Compartment"/>
          <p:cNvPicPr>
            <a:picLocks noChangeAspect="1" noChangeArrowheads="1"/>
          </p:cNvPicPr>
          <p:nvPr/>
        </p:nvPicPr>
        <p:blipFill>
          <a:blip r:embed="rId3" cstate="email"/>
          <a:srcRect l="7936" t="8731" r="7936" b="3966"/>
          <a:stretch>
            <a:fillRect/>
          </a:stretch>
        </p:blipFill>
        <p:spPr bwMode="auto">
          <a:xfrm>
            <a:off x="4876800" y="1295400"/>
            <a:ext cx="4038600" cy="3810000"/>
          </a:xfrm>
          <a:prstGeom prst="rect">
            <a:avLst/>
          </a:prstGeom>
          <a:noFill/>
        </p:spPr>
      </p:pic>
      <p:sp>
        <p:nvSpPr>
          <p:cNvPr id="6" name="Text Box 1034"/>
          <p:cNvSpPr txBox="1">
            <a:spLocks noChangeArrowheads="1"/>
          </p:cNvSpPr>
          <p:nvPr/>
        </p:nvSpPr>
        <p:spPr bwMode="auto">
          <a:xfrm>
            <a:off x="685800" y="5257800"/>
            <a:ext cx="7837488" cy="822325"/>
          </a:xfrm>
          <a:prstGeom prst="rect">
            <a:avLst/>
          </a:prstGeom>
          <a:noFill/>
          <a:ln w="9525">
            <a:noFill/>
            <a:miter lim="800000"/>
            <a:headEnd/>
            <a:tailEnd/>
          </a:ln>
          <a:effectLst/>
        </p:spPr>
        <p:txBody>
          <a:bodyPr wrap="none">
            <a:spAutoFit/>
          </a:bodyPr>
          <a:lstStyle/>
          <a:p>
            <a:pPr algn="ctr"/>
            <a:r>
              <a:rPr lang="en-US" altLang="ko-KR" dirty="0">
                <a:latin typeface="Times New Roman" pitchFamily="18" charset="0"/>
              </a:rPr>
              <a:t>Acute arterial occlusion </a:t>
            </a:r>
            <a:r>
              <a:rPr lang="en-US" altLang="ko-KR" dirty="0">
                <a:latin typeface="Times New Roman" pitchFamily="18" charset="0"/>
                <a:sym typeface="Wingdings" pitchFamily="2" charset="2"/>
              </a:rPr>
              <a:t> LE Muscle ischemia &amp; reperfusion</a:t>
            </a:r>
          </a:p>
          <a:p>
            <a:pPr algn="ctr"/>
            <a:r>
              <a:rPr lang="en-US" altLang="ko-KR" dirty="0">
                <a:latin typeface="Times New Roman" pitchFamily="18" charset="0"/>
                <a:sym typeface="Wingdings" pitchFamily="2" charset="2"/>
              </a:rPr>
              <a:t> Muscle swelling  Compartment syndrome  </a:t>
            </a:r>
            <a:r>
              <a:rPr lang="en-US" altLang="ko-KR" dirty="0" err="1">
                <a:latin typeface="Times New Roman" pitchFamily="18" charset="0"/>
                <a:sym typeface="Wingdings" pitchFamily="2" charset="2"/>
              </a:rPr>
              <a:t>Fasciotomy</a:t>
            </a:r>
            <a:endParaRPr lang="en-US" altLang="ko-KR" dirty="0">
              <a:latin typeface="Times New Roman" pitchFamily="18" charset="0"/>
            </a:endParaRPr>
          </a:p>
        </p:txBody>
      </p:sp>
      <p:sp>
        <p:nvSpPr>
          <p:cNvPr id="7" name="직사각형 6"/>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8" name="바닥글 개체 틀 7"/>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Metabolic </a:t>
            </a:r>
            <a:r>
              <a:rPr lang="en-US" altLang="ko-KR" dirty="0" err="1" smtClean="0"/>
              <a:t>Complicastions</a:t>
            </a:r>
            <a:endParaRPr lang="ko-KR" altLang="en-US" dirty="0"/>
          </a:p>
        </p:txBody>
      </p:sp>
      <p:sp>
        <p:nvSpPr>
          <p:cNvPr id="3" name="내용 개체 틀 2"/>
          <p:cNvSpPr>
            <a:spLocks noGrp="1"/>
          </p:cNvSpPr>
          <p:nvPr>
            <p:ph idx="1"/>
          </p:nvPr>
        </p:nvSpPr>
        <p:spPr/>
        <p:txBody>
          <a:bodyPr/>
          <a:lstStyle/>
          <a:p>
            <a:r>
              <a:rPr lang="en-US" altLang="ko-KR" dirty="0" smtClean="0"/>
              <a:t>Metabolic acidosis</a:t>
            </a:r>
          </a:p>
          <a:p>
            <a:r>
              <a:rPr lang="en-US" altLang="ko-KR" dirty="0" err="1" smtClean="0"/>
              <a:t>Hyperkalemia</a:t>
            </a:r>
            <a:endParaRPr lang="en-US" altLang="ko-KR" dirty="0" smtClean="0"/>
          </a:p>
          <a:p>
            <a:r>
              <a:rPr lang="en-US" altLang="ko-KR" dirty="0" smtClean="0"/>
              <a:t>Acute renal failure, </a:t>
            </a:r>
            <a:r>
              <a:rPr lang="en-US" altLang="ko-KR" dirty="0" err="1" smtClean="0"/>
              <a:t>myoglobinuria</a:t>
            </a:r>
            <a:endParaRPr lang="en-US" altLang="ko-KR" dirty="0" smtClean="0"/>
          </a:p>
          <a:p>
            <a:endParaRPr lang="ko-KR" altLang="en-US" dirty="0"/>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smtClean="0"/>
              <a:t>II-2. Chronic Limb Ischemia</a:t>
            </a:r>
            <a:endParaRPr lang="ko-KR" altLang="en-US" dirty="0"/>
          </a:p>
        </p:txBody>
      </p:sp>
      <p:sp>
        <p:nvSpPr>
          <p:cNvPr id="3" name="내용 개체 틀 2"/>
          <p:cNvSpPr>
            <a:spLocks noGrp="1"/>
          </p:cNvSpPr>
          <p:nvPr>
            <p:ph idx="1"/>
          </p:nvPr>
        </p:nvSpPr>
        <p:spPr/>
        <p:txBody>
          <a:bodyPr/>
          <a:lstStyle/>
          <a:p>
            <a:endParaRPr lang="ko-KR" altLang="en-US"/>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Definition</a:t>
            </a:r>
            <a:endParaRPr lang="ko-KR" altLang="en-US" dirty="0"/>
          </a:p>
        </p:txBody>
      </p:sp>
      <p:sp>
        <p:nvSpPr>
          <p:cNvPr id="3" name="내용 개체 틀 2"/>
          <p:cNvSpPr>
            <a:spLocks noGrp="1"/>
          </p:cNvSpPr>
          <p:nvPr>
            <p:ph idx="1"/>
          </p:nvPr>
        </p:nvSpPr>
        <p:spPr/>
        <p:txBody>
          <a:bodyPr>
            <a:normAutofit fontScale="92500" lnSpcReduction="20000"/>
          </a:bodyPr>
          <a:lstStyle/>
          <a:p>
            <a:r>
              <a:rPr lang="en-US" altLang="ko-KR" dirty="0" smtClean="0"/>
              <a:t>It is the decrease in arterial blood supply to the tissues </a:t>
            </a:r>
            <a:r>
              <a:rPr lang="en-US" altLang="ko-KR" b="1" u="sng" dirty="0" smtClean="0">
                <a:solidFill>
                  <a:srgbClr val="FF0000"/>
                </a:solidFill>
              </a:rPr>
              <a:t>due to partial occlusion of arteries</a:t>
            </a:r>
            <a:r>
              <a:rPr lang="en-US" altLang="ko-KR" u="sng" dirty="0" smtClean="0"/>
              <a:t>. </a:t>
            </a:r>
          </a:p>
          <a:p>
            <a:endParaRPr lang="en-US" altLang="ko-KR" dirty="0" smtClean="0"/>
          </a:p>
          <a:p>
            <a:r>
              <a:rPr lang="en-US" altLang="ko-KR" b="1" u="sng" dirty="0" err="1" smtClean="0">
                <a:solidFill>
                  <a:srgbClr val="FF0000"/>
                </a:solidFill>
              </a:rPr>
              <a:t>Stenosis</a:t>
            </a:r>
            <a:r>
              <a:rPr lang="en-US" altLang="ko-KR" b="1" u="sng" dirty="0" smtClean="0">
                <a:solidFill>
                  <a:srgbClr val="FF0000"/>
                </a:solidFill>
              </a:rPr>
              <a:t> or occlusion </a:t>
            </a:r>
            <a:r>
              <a:rPr lang="en-US" altLang="ko-KR" dirty="0" smtClean="0"/>
              <a:t>produces symptoms &amp; signs that are related to the organ supplies by the artery.</a:t>
            </a:r>
          </a:p>
          <a:p>
            <a:endParaRPr lang="en-US" altLang="ko-KR" dirty="0" smtClean="0"/>
          </a:p>
          <a:p>
            <a:r>
              <a:rPr lang="en-US" altLang="ko-KR" dirty="0" smtClean="0"/>
              <a:t> The severity of symptoms is related to </a:t>
            </a:r>
            <a:r>
              <a:rPr lang="en-US" altLang="ko-KR" b="1" u="sng" dirty="0" smtClean="0"/>
              <a:t>the size of the vessel occluded</a:t>
            </a:r>
            <a:r>
              <a:rPr lang="en-US" altLang="ko-KR" dirty="0" smtClean="0"/>
              <a:t> &amp; </a:t>
            </a:r>
            <a:r>
              <a:rPr lang="en-US" altLang="ko-KR" b="1" u="sng" dirty="0" smtClean="0"/>
              <a:t>alternative routes (collaterals) available for blood flow</a:t>
            </a:r>
            <a:r>
              <a:rPr lang="en-US" altLang="ko-KR" dirty="0" smtClean="0"/>
              <a:t>.</a:t>
            </a:r>
            <a:endParaRPr lang="ko-KR" altLang="en-US" dirty="0"/>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Causes</a:t>
            </a:r>
            <a:endParaRPr lang="ko-KR" altLang="en-US" dirty="0"/>
          </a:p>
        </p:txBody>
      </p:sp>
      <p:sp>
        <p:nvSpPr>
          <p:cNvPr id="3" name="내용 개체 틀 2"/>
          <p:cNvSpPr>
            <a:spLocks noGrp="1"/>
          </p:cNvSpPr>
          <p:nvPr>
            <p:ph idx="1"/>
          </p:nvPr>
        </p:nvSpPr>
        <p:spPr/>
        <p:txBody>
          <a:bodyPr/>
          <a:lstStyle/>
          <a:p>
            <a:r>
              <a:rPr lang="en-US" altLang="ko-KR" dirty="0" smtClean="0"/>
              <a:t>Atherosclerosis (ASO)</a:t>
            </a:r>
          </a:p>
          <a:p>
            <a:pPr>
              <a:buNone/>
            </a:pPr>
            <a:endParaRPr lang="en-US" altLang="ko-KR" dirty="0" smtClean="0"/>
          </a:p>
          <a:p>
            <a:r>
              <a:rPr lang="en-US" altLang="ko-KR" dirty="0" smtClean="0"/>
              <a:t>Burger’s disease</a:t>
            </a:r>
          </a:p>
          <a:p>
            <a:pPr>
              <a:buNone/>
            </a:pPr>
            <a:endParaRPr lang="en-US" altLang="ko-KR" dirty="0" smtClean="0"/>
          </a:p>
          <a:p>
            <a:r>
              <a:rPr lang="en-US" altLang="ko-KR" dirty="0" err="1" smtClean="0"/>
              <a:t>Raynaud’s</a:t>
            </a:r>
            <a:r>
              <a:rPr lang="en-US" altLang="ko-KR" dirty="0" smtClean="0"/>
              <a:t> disease</a:t>
            </a:r>
          </a:p>
          <a:p>
            <a:endParaRPr lang="en-US" altLang="ko-KR" dirty="0" smtClean="0"/>
          </a:p>
          <a:p>
            <a:r>
              <a:rPr lang="en-US" altLang="ko-KR" dirty="0" smtClean="0"/>
              <a:t>Others  </a:t>
            </a:r>
          </a:p>
          <a:p>
            <a:endParaRPr lang="ko-KR" altLang="en-US" dirty="0"/>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dirty="0" smtClean="0"/>
              <a:t>Definition of ASO</a:t>
            </a:r>
            <a:endParaRPr lang="ko-KR" altLang="en-US" dirty="0"/>
          </a:p>
        </p:txBody>
      </p:sp>
      <p:sp>
        <p:nvSpPr>
          <p:cNvPr id="3" name="내용 개체 틀 2"/>
          <p:cNvSpPr>
            <a:spLocks noGrp="1"/>
          </p:cNvSpPr>
          <p:nvPr>
            <p:ph idx="1"/>
          </p:nvPr>
        </p:nvSpPr>
        <p:spPr/>
        <p:txBody>
          <a:bodyPr>
            <a:normAutofit fontScale="85000" lnSpcReduction="20000"/>
          </a:bodyPr>
          <a:lstStyle/>
          <a:p>
            <a:r>
              <a:rPr lang="en-US" altLang="ko-KR" dirty="0" smtClean="0"/>
              <a:t> It is the process underlying the formation of focal obstructions or plaques in large &amp; medium sized arteries. </a:t>
            </a:r>
          </a:p>
          <a:p>
            <a:endParaRPr lang="en-US" altLang="ko-KR" dirty="0" smtClean="0"/>
          </a:p>
          <a:p>
            <a:r>
              <a:rPr lang="en-US" altLang="ko-KR" dirty="0" smtClean="0"/>
              <a:t>It is </a:t>
            </a:r>
            <a:r>
              <a:rPr lang="en-US" altLang="ko-KR" dirty="0" err="1" smtClean="0"/>
              <a:t>characterised</a:t>
            </a:r>
            <a:r>
              <a:rPr lang="en-US" altLang="ko-KR" dirty="0" smtClean="0"/>
              <a:t> by the presence of </a:t>
            </a:r>
            <a:r>
              <a:rPr lang="en-US" altLang="ko-KR" b="1" u="sng" dirty="0" smtClean="0"/>
              <a:t>focal </a:t>
            </a:r>
            <a:r>
              <a:rPr lang="en-US" altLang="ko-KR" b="1" u="sng" dirty="0" err="1" smtClean="0"/>
              <a:t>intimal</a:t>
            </a:r>
            <a:r>
              <a:rPr lang="en-US" altLang="ko-KR" b="1" u="sng" dirty="0" smtClean="0"/>
              <a:t> thickening, </a:t>
            </a:r>
            <a:r>
              <a:rPr lang="en-US" altLang="ko-KR" dirty="0" smtClean="0"/>
              <a:t>these </a:t>
            </a:r>
            <a:r>
              <a:rPr lang="en-US" altLang="ko-KR" dirty="0" err="1" smtClean="0"/>
              <a:t>intimal</a:t>
            </a:r>
            <a:r>
              <a:rPr lang="en-US" altLang="ko-KR" dirty="0" smtClean="0"/>
              <a:t> elevations being made up of </a:t>
            </a:r>
            <a:r>
              <a:rPr lang="en-US" altLang="ko-KR" b="1" u="sng" dirty="0" smtClean="0"/>
              <a:t>accumulations of cholesterol rich &amp; a proliferation of connective tissue. </a:t>
            </a:r>
          </a:p>
          <a:p>
            <a:endParaRPr lang="en-US" altLang="ko-KR" dirty="0" smtClean="0"/>
          </a:p>
          <a:p>
            <a:r>
              <a:rPr lang="en-US" altLang="ko-KR" dirty="0" smtClean="0"/>
              <a:t>An essential component of </a:t>
            </a:r>
            <a:r>
              <a:rPr lang="en-US" altLang="ko-KR" dirty="0" err="1" smtClean="0"/>
              <a:t>atherogenesis</a:t>
            </a:r>
            <a:r>
              <a:rPr lang="en-US" altLang="ko-KR" dirty="0" smtClean="0"/>
              <a:t> is inflammation involving </a:t>
            </a:r>
            <a:r>
              <a:rPr lang="en-US" altLang="ko-KR" b="1" u="sng" dirty="0" err="1" smtClean="0"/>
              <a:t>monocytes</a:t>
            </a:r>
            <a:r>
              <a:rPr lang="en-US" altLang="ko-KR" b="1" u="sng" dirty="0" smtClean="0"/>
              <a:t> / macrophages, T lymphocytes &amp; mast cells. </a:t>
            </a:r>
            <a:endParaRPr lang="ko-KR" altLang="en-US" b="1" u="sng" dirty="0"/>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210" name="Rectangle 2"/>
          <p:cNvSpPr>
            <a:spLocks noGrp="1" noChangeArrowheads="1"/>
          </p:cNvSpPr>
          <p:nvPr>
            <p:ph type="title"/>
          </p:nvPr>
        </p:nvSpPr>
        <p:spPr>
          <a:xfrm>
            <a:off x="323528" y="404664"/>
            <a:ext cx="8382000" cy="496888"/>
          </a:xfrm>
          <a:noFill/>
        </p:spPr>
        <p:txBody>
          <a:bodyPr>
            <a:noAutofit/>
          </a:bodyPr>
          <a:lstStyle/>
          <a:p>
            <a:pPr defTabSz="973138"/>
            <a:r>
              <a:rPr lang="en-US" sz="2800" dirty="0"/>
              <a:t>Prevalence of PAD increases </a:t>
            </a:r>
            <a:r>
              <a:rPr lang="en-US" sz="2800" dirty="0">
                <a:solidFill>
                  <a:srgbClr val="FF0000"/>
                </a:solidFill>
              </a:rPr>
              <a:t>with age</a:t>
            </a:r>
          </a:p>
        </p:txBody>
      </p:sp>
      <p:graphicFrame>
        <p:nvGraphicFramePr>
          <p:cNvPr id="9" name="Object 2"/>
          <p:cNvGraphicFramePr>
            <a:graphicFrameLocks noGrp="1" noChangeAspect="1"/>
          </p:cNvGraphicFramePr>
          <p:nvPr>
            <p:ph idx="1"/>
          </p:nvPr>
        </p:nvGraphicFramePr>
        <p:xfrm>
          <a:off x="301625" y="1709738"/>
          <a:ext cx="8556625" cy="3790950"/>
        </p:xfrm>
        <a:graphic>
          <a:graphicData uri="http://schemas.openxmlformats.org/drawingml/2006/chart">
            <c:chart xmlns:c="http://schemas.openxmlformats.org/drawingml/2006/chart" xmlns:r="http://schemas.openxmlformats.org/officeDocument/2006/relationships" r:id="rId3"/>
          </a:graphicData>
        </a:graphic>
      </p:graphicFrame>
      <p:sp>
        <p:nvSpPr>
          <p:cNvPr id="862212" name="Text Box 4"/>
          <p:cNvSpPr txBox="1">
            <a:spLocks noChangeArrowheads="1"/>
          </p:cNvSpPr>
          <p:nvPr/>
        </p:nvSpPr>
        <p:spPr bwMode="auto">
          <a:xfrm>
            <a:off x="755576" y="5877272"/>
            <a:ext cx="8134350" cy="577081"/>
          </a:xfrm>
          <a:prstGeom prst="rect">
            <a:avLst/>
          </a:prstGeom>
          <a:solidFill>
            <a:schemeClr val="bg2">
              <a:lumMod val="90000"/>
            </a:schemeClr>
          </a:solidFill>
          <a:ln w="9525">
            <a:noFill/>
            <a:miter lim="800000"/>
            <a:headEnd type="none" w="sm" len="sm"/>
            <a:tailEnd type="none" w="sm" len="sm"/>
          </a:ln>
          <a:effectLst/>
        </p:spPr>
        <p:txBody>
          <a:bodyPr>
            <a:spAutoFit/>
          </a:bodyPr>
          <a:lstStyle/>
          <a:p>
            <a:pPr algn="r" eaLnBrk="0" hangingPunct="0"/>
            <a:r>
              <a:rPr lang="en-US" sz="1050" b="0" i="0" dirty="0">
                <a:latin typeface="+mn-lt"/>
              </a:rPr>
              <a:t>Figure adapted from </a:t>
            </a:r>
            <a:r>
              <a:rPr lang="en-US" sz="1050" b="0" i="0" dirty="0" err="1">
                <a:latin typeface="+mn-lt"/>
              </a:rPr>
              <a:t>Creager</a:t>
            </a:r>
            <a:r>
              <a:rPr lang="en-US" sz="1050" b="0" i="0" dirty="0">
                <a:latin typeface="+mn-lt"/>
              </a:rPr>
              <a:t> M, ed. </a:t>
            </a:r>
            <a:r>
              <a:rPr lang="en-US" sz="1050" b="0" dirty="0">
                <a:latin typeface="+mn-lt"/>
              </a:rPr>
              <a:t>Management of Peripheral Arterial Disease. Medical, Surgical and Interventional Aspects.</a:t>
            </a:r>
            <a:r>
              <a:rPr lang="en-US" sz="1050" b="0" i="0" dirty="0">
                <a:latin typeface="+mn-lt"/>
              </a:rPr>
              <a:t> 2000. </a:t>
            </a:r>
          </a:p>
          <a:p>
            <a:pPr algn="r" eaLnBrk="0" hangingPunct="0"/>
            <a:r>
              <a:rPr lang="en-US" sz="1050" b="0" i="0" dirty="0">
                <a:latin typeface="+mn-lt"/>
              </a:rPr>
              <a:t>1 Meijer WT </a:t>
            </a:r>
            <a:r>
              <a:rPr lang="en-US" sz="1050" b="0" dirty="0">
                <a:latin typeface="+mn-lt"/>
              </a:rPr>
              <a:t>et al</a:t>
            </a:r>
            <a:r>
              <a:rPr lang="en-US" sz="1050" b="0" i="0" dirty="0">
                <a:latin typeface="+mn-lt"/>
              </a:rPr>
              <a:t>. </a:t>
            </a:r>
            <a:r>
              <a:rPr lang="en-US" sz="1050" b="0" dirty="0" err="1">
                <a:latin typeface="+mn-lt"/>
              </a:rPr>
              <a:t>Arterioscler</a:t>
            </a:r>
            <a:r>
              <a:rPr lang="en-US" sz="1050" b="0" dirty="0">
                <a:latin typeface="+mn-lt"/>
              </a:rPr>
              <a:t> </a:t>
            </a:r>
            <a:r>
              <a:rPr lang="en-US" sz="1050" b="0" dirty="0" err="1">
                <a:latin typeface="+mn-lt"/>
              </a:rPr>
              <a:t>Thromb</a:t>
            </a:r>
            <a:r>
              <a:rPr lang="en-US" sz="1050" b="0" dirty="0">
                <a:latin typeface="+mn-lt"/>
              </a:rPr>
              <a:t> </a:t>
            </a:r>
            <a:r>
              <a:rPr lang="en-US" sz="1050" b="0" dirty="0" err="1">
                <a:latin typeface="+mn-lt"/>
              </a:rPr>
              <a:t>Vasc</a:t>
            </a:r>
            <a:r>
              <a:rPr lang="en-US" sz="1050" b="0" dirty="0">
                <a:latin typeface="+mn-lt"/>
              </a:rPr>
              <a:t> </a:t>
            </a:r>
            <a:r>
              <a:rPr lang="en-US" sz="1050" b="0" dirty="0" err="1">
                <a:latin typeface="+mn-lt"/>
              </a:rPr>
              <a:t>Biol</a:t>
            </a:r>
            <a:r>
              <a:rPr lang="en-US" sz="1050" b="0" i="0" dirty="0">
                <a:latin typeface="+mn-lt"/>
              </a:rPr>
              <a:t> 1998; </a:t>
            </a:r>
            <a:r>
              <a:rPr lang="en-US" sz="1050" i="0" dirty="0">
                <a:latin typeface="+mn-lt"/>
              </a:rPr>
              <a:t>18</a:t>
            </a:r>
            <a:r>
              <a:rPr lang="en-US" sz="1050" b="0" i="0" dirty="0">
                <a:latin typeface="+mn-lt"/>
              </a:rPr>
              <a:t>: 185-192.</a:t>
            </a:r>
          </a:p>
          <a:p>
            <a:pPr algn="r" eaLnBrk="0" hangingPunct="0"/>
            <a:r>
              <a:rPr lang="en-US" sz="1050" b="0" i="0" dirty="0">
                <a:latin typeface="+mn-lt"/>
              </a:rPr>
              <a:t>2.Criqui MH </a:t>
            </a:r>
            <a:r>
              <a:rPr lang="en-US" sz="1050" b="0" dirty="0">
                <a:latin typeface="+mn-lt"/>
              </a:rPr>
              <a:t>et al</a:t>
            </a:r>
            <a:r>
              <a:rPr lang="en-US" sz="1050" b="0" i="0" dirty="0">
                <a:latin typeface="+mn-lt"/>
              </a:rPr>
              <a:t>. </a:t>
            </a:r>
            <a:r>
              <a:rPr lang="en-US" sz="1050" b="0" dirty="0">
                <a:latin typeface="+mn-lt"/>
              </a:rPr>
              <a:t>Circulation</a:t>
            </a:r>
            <a:r>
              <a:rPr lang="en-US" sz="1050" b="0" i="0" dirty="0">
                <a:latin typeface="+mn-lt"/>
              </a:rPr>
              <a:t> 1985; </a:t>
            </a:r>
            <a:r>
              <a:rPr lang="en-US" sz="1050" i="0" dirty="0">
                <a:latin typeface="+mn-lt"/>
              </a:rPr>
              <a:t>71</a:t>
            </a:r>
            <a:r>
              <a:rPr lang="en-US" sz="1050" b="0" i="0" dirty="0">
                <a:latin typeface="+mn-lt"/>
              </a:rPr>
              <a:t>: 510-515. </a:t>
            </a:r>
          </a:p>
        </p:txBody>
      </p:sp>
      <p:sp>
        <p:nvSpPr>
          <p:cNvPr id="862213" name="Text Box 5"/>
          <p:cNvSpPr txBox="1">
            <a:spLocks noChangeArrowheads="1"/>
          </p:cNvSpPr>
          <p:nvPr/>
        </p:nvSpPr>
        <p:spPr bwMode="auto">
          <a:xfrm rot="16200000">
            <a:off x="-969962" y="3344863"/>
            <a:ext cx="3752850" cy="336550"/>
          </a:xfrm>
          <a:prstGeom prst="rect">
            <a:avLst/>
          </a:prstGeom>
          <a:noFill/>
          <a:ln w="25400">
            <a:noFill/>
            <a:miter lim="800000"/>
            <a:headEnd/>
            <a:tailEnd/>
          </a:ln>
          <a:effectLst/>
        </p:spPr>
        <p:txBody>
          <a:bodyPr>
            <a:spAutoFit/>
          </a:bodyPr>
          <a:lstStyle/>
          <a:p>
            <a:pPr algn="ctr" eaLnBrk="0" hangingPunct="0">
              <a:spcBef>
                <a:spcPct val="50000"/>
              </a:spcBef>
            </a:pPr>
            <a:r>
              <a:rPr lang="en-US" sz="1600" b="1" i="0" dirty="0"/>
              <a:t>Patients with PAD (%)</a:t>
            </a:r>
          </a:p>
        </p:txBody>
      </p:sp>
      <p:sp>
        <p:nvSpPr>
          <p:cNvPr id="862214" name="Rectangle 6"/>
          <p:cNvSpPr>
            <a:spLocks noChangeArrowheads="1"/>
          </p:cNvSpPr>
          <p:nvPr/>
        </p:nvSpPr>
        <p:spPr bwMode="auto">
          <a:xfrm>
            <a:off x="611188" y="1484313"/>
            <a:ext cx="7111242" cy="369332"/>
          </a:xfrm>
          <a:prstGeom prst="rect">
            <a:avLst/>
          </a:prstGeom>
          <a:noFill/>
          <a:ln w="25400">
            <a:noFill/>
            <a:miter lim="800000"/>
            <a:headEnd/>
            <a:tailEnd/>
          </a:ln>
          <a:effectLst/>
        </p:spPr>
        <p:txBody>
          <a:bodyPr wrap="none">
            <a:spAutoFit/>
          </a:bodyPr>
          <a:lstStyle/>
          <a:p>
            <a:pPr eaLnBrk="0" hangingPunct="0"/>
            <a:r>
              <a:rPr lang="en-US" sz="1600" i="0" dirty="0">
                <a:latin typeface="+mn-lt"/>
              </a:rPr>
              <a:t>Rotterdam Study (ABI Test &lt;0.9)</a:t>
            </a:r>
            <a:r>
              <a:rPr lang="en-US" sz="1600" i="0" baseline="30000" dirty="0">
                <a:latin typeface="+mn-lt"/>
              </a:rPr>
              <a:t>1</a:t>
            </a:r>
            <a:r>
              <a:rPr lang="en-US" sz="1800" i="0" dirty="0">
                <a:latin typeface="+mn-lt"/>
              </a:rPr>
              <a:t>      </a:t>
            </a:r>
            <a:r>
              <a:rPr lang="en-US" sz="1600" i="0" dirty="0">
                <a:latin typeface="+mn-lt"/>
              </a:rPr>
              <a:t>San Diego Study (PAD by noninvasive tests)</a:t>
            </a:r>
            <a:r>
              <a:rPr lang="en-US" sz="1600" i="0" baseline="30000" dirty="0">
                <a:latin typeface="+mn-lt"/>
              </a:rPr>
              <a:t>2</a:t>
            </a:r>
            <a:endParaRPr lang="en-US" sz="1600" i="0" dirty="0">
              <a:latin typeface="+mn-lt"/>
            </a:endParaRPr>
          </a:p>
        </p:txBody>
      </p:sp>
      <p:sp>
        <p:nvSpPr>
          <p:cNvPr id="862215" name="Rectangle 7"/>
          <p:cNvSpPr>
            <a:spLocks noChangeArrowheads="1"/>
          </p:cNvSpPr>
          <p:nvPr/>
        </p:nvSpPr>
        <p:spPr bwMode="auto">
          <a:xfrm>
            <a:off x="468313" y="1593850"/>
            <a:ext cx="179387" cy="179388"/>
          </a:xfrm>
          <a:prstGeom prst="rect">
            <a:avLst/>
          </a:prstGeom>
          <a:solidFill>
            <a:schemeClr val="accent1"/>
          </a:solidFill>
          <a:ln w="19050">
            <a:solidFill>
              <a:schemeClr val="accent1"/>
            </a:solidFill>
            <a:miter lim="800000"/>
            <a:headEnd/>
            <a:tailEnd/>
          </a:ln>
          <a:effectLst/>
        </p:spPr>
        <p:txBody>
          <a:bodyPr wrap="none" anchor="ctr"/>
          <a:lstStyle/>
          <a:p>
            <a:endParaRPr lang="ko-KR" altLang="en-US"/>
          </a:p>
        </p:txBody>
      </p:sp>
      <p:sp>
        <p:nvSpPr>
          <p:cNvPr id="862216" name="Rectangle 8"/>
          <p:cNvSpPr>
            <a:spLocks noChangeArrowheads="1"/>
          </p:cNvSpPr>
          <p:nvPr/>
        </p:nvSpPr>
        <p:spPr bwMode="auto">
          <a:xfrm>
            <a:off x="3563888" y="1556792"/>
            <a:ext cx="179388" cy="179388"/>
          </a:xfrm>
          <a:prstGeom prst="rect">
            <a:avLst/>
          </a:prstGeom>
          <a:solidFill>
            <a:srgbClr val="FFCC00"/>
          </a:solidFill>
          <a:ln w="19050">
            <a:noFill/>
            <a:miter lim="800000"/>
            <a:headEnd/>
            <a:tailEnd/>
          </a:ln>
          <a:effectLst/>
        </p:spPr>
        <p:txBody>
          <a:bodyPr wrap="none" anchor="ctr"/>
          <a:lstStyle/>
          <a:p>
            <a:endParaRPr lang="ko-KR" altLang="en-US"/>
          </a:p>
        </p:txBody>
      </p:sp>
      <p:sp>
        <p:nvSpPr>
          <p:cNvPr id="10" name="직사각형 9"/>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11" name="바닥글 개체 틀 10"/>
          <p:cNvSpPr>
            <a:spLocks noGrp="1"/>
          </p:cNvSpPr>
          <p:nvPr>
            <p:ph type="ftr" sz="quarter" idx="11"/>
          </p:nvPr>
        </p:nvSpPr>
        <p:spPr>
          <a:xfrm>
            <a:off x="3124200" y="6381328"/>
            <a:ext cx="2895600" cy="457200"/>
          </a:xfrm>
        </p:spPr>
        <p:txBody>
          <a:bodyPr/>
          <a:lstStyle/>
          <a:p>
            <a:r>
              <a:rPr lang="en-US" altLang="ko-KR" dirty="0" smtClean="0"/>
              <a:t>2012</a:t>
            </a:r>
            <a:r>
              <a:rPr lang="ko-KR" altLang="en-US" dirty="0" smtClean="0"/>
              <a:t>년 제 </a:t>
            </a:r>
            <a:r>
              <a:rPr lang="en-US" altLang="ko-KR" dirty="0" smtClean="0"/>
              <a:t>5</a:t>
            </a:r>
            <a:r>
              <a:rPr lang="ko-KR" altLang="en-US" dirty="0" smtClean="0"/>
              <a:t>차 전공의 학술세미나</a:t>
            </a:r>
            <a:endParaRPr lang="de-DE"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Risk Factors of ASO</a:t>
            </a:r>
            <a:endParaRPr lang="ko-KR" altLang="en-US" dirty="0"/>
          </a:p>
        </p:txBody>
      </p:sp>
      <p:sp>
        <p:nvSpPr>
          <p:cNvPr id="4" name="Rectangle 3"/>
          <p:cNvSpPr txBox="1">
            <a:spLocks noChangeArrowheads="1"/>
          </p:cNvSpPr>
          <p:nvPr/>
        </p:nvSpPr>
        <p:spPr>
          <a:xfrm>
            <a:off x="457200" y="1091455"/>
            <a:ext cx="8507413" cy="5649913"/>
          </a:xfrm>
          <a:prstGeom prst="rect">
            <a:avLst/>
          </a:prstGeom>
        </p:spPr>
        <p:txBody>
          <a:bodyPr vert="horz" lIns="91440" tIns="45720" rIns="91440" bIns="45720" rtlCol="0">
            <a:normAutofit/>
          </a:bodyPr>
          <a:lstStyle/>
          <a:p>
            <a:pPr marL="742950" marR="0" lvl="1" indent="-285750" algn="l" defTabSz="914400" rtl="0" eaLnBrk="1" fontAlgn="auto" latinLnBrk="1" hangingPunct="1">
              <a:lnSpc>
                <a:spcPct val="90000"/>
              </a:lnSpc>
              <a:spcBef>
                <a:spcPct val="20000"/>
              </a:spcBef>
              <a:spcAft>
                <a:spcPts val="0"/>
              </a:spcAft>
              <a:buClrTx/>
              <a:buSzTx/>
              <a:buFontTx/>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Smoking</a:t>
            </a:r>
          </a:p>
          <a:p>
            <a:pPr marL="742950" marR="0" lvl="1" indent="-285750" algn="l" defTabSz="914400" rtl="0" eaLnBrk="1" fontAlgn="auto" latinLnBrk="1" hangingPunct="1">
              <a:lnSpc>
                <a:spcPct val="90000"/>
              </a:lnSpc>
              <a:spcBef>
                <a:spcPct val="20000"/>
              </a:spcBef>
              <a:spcAft>
                <a:spcPts val="0"/>
              </a:spcAft>
              <a:buClrTx/>
              <a:buSzTx/>
              <a:buFontTx/>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Hypertension</a:t>
            </a:r>
          </a:p>
          <a:p>
            <a:pPr marL="742950" marR="0" lvl="1" indent="-285750" algn="l" defTabSz="914400" rtl="0" eaLnBrk="1" fontAlgn="auto" latinLnBrk="1" hangingPunct="1">
              <a:lnSpc>
                <a:spcPct val="90000"/>
              </a:lnSpc>
              <a:spcBef>
                <a:spcPct val="20000"/>
              </a:spcBef>
              <a:spcAft>
                <a:spcPts val="0"/>
              </a:spcAft>
              <a:buClrTx/>
              <a:buSzTx/>
              <a:buFontTx/>
              <a:buChar char="•"/>
              <a:tabLst/>
              <a:defRPr/>
            </a:pP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Hyperlipidaemia</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(raised LDL)                               </a:t>
            </a:r>
            <a:r>
              <a:rPr kumimoji="0" lang="en-US" sz="2000" b="0" i="0" u="none" strike="noStrike" kern="1200" cap="none" spc="0" normalizeH="0" baseline="0" noProof="0" dirty="0" smtClean="0">
                <a:ln>
                  <a:noFill/>
                </a:ln>
                <a:solidFill>
                  <a:srgbClr val="00CC00"/>
                </a:solidFill>
                <a:effectLst/>
                <a:uLnTx/>
                <a:uFillTx/>
                <a:latin typeface="+mn-lt"/>
                <a:ea typeface="+mn-ea"/>
                <a:cs typeface="+mn-cs"/>
              </a:rPr>
              <a:t>High risk factors</a:t>
            </a:r>
          </a:p>
          <a:p>
            <a:pPr marL="742950" marR="0" lvl="1" indent="-285750" algn="l" defTabSz="914400" rtl="0" eaLnBrk="1" fontAlgn="auto" latinLnBrk="1" hangingPunct="1">
              <a:lnSpc>
                <a:spcPct val="90000"/>
              </a:lnSpc>
              <a:spcBef>
                <a:spcPct val="20000"/>
              </a:spcBef>
              <a:spcAft>
                <a:spcPts val="0"/>
              </a:spcAft>
              <a:buClrTx/>
              <a:buSzTx/>
              <a:buFontTx/>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High fat diets</a:t>
            </a:r>
          </a:p>
          <a:p>
            <a:pPr marL="342900" marR="0" lvl="0" indent="-342900" algn="l" defTabSz="914400" rtl="0" eaLnBrk="1" fontAlgn="auto" latinLnBrk="1" hangingPunct="1">
              <a:lnSpc>
                <a:spcPct val="90000"/>
              </a:lnSpc>
              <a:spcBef>
                <a:spcPct val="20000"/>
              </a:spcBef>
              <a:spcAft>
                <a:spcPts val="0"/>
              </a:spcAft>
              <a:buClrTx/>
              <a:buSzTx/>
              <a:buFontTx/>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1" hangingPunct="1">
              <a:lnSpc>
                <a:spcPct val="90000"/>
              </a:lnSpc>
              <a:spcBef>
                <a:spcPct val="20000"/>
              </a:spcBef>
              <a:spcAft>
                <a:spcPts val="0"/>
              </a:spcAft>
              <a:buClrTx/>
              <a:buSzTx/>
              <a:buFontTx/>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Diabetes mellitus</a:t>
            </a:r>
          </a:p>
          <a:p>
            <a:pPr marL="742950" marR="0" lvl="1" indent="-285750" algn="l" defTabSz="914400" rtl="0" eaLnBrk="1" fontAlgn="auto" latinLnBrk="1" hangingPunct="1">
              <a:lnSpc>
                <a:spcPct val="90000"/>
              </a:lnSpc>
              <a:spcBef>
                <a:spcPct val="20000"/>
              </a:spcBef>
              <a:spcAft>
                <a:spcPts val="0"/>
              </a:spcAft>
              <a:buClrTx/>
              <a:buSzTx/>
              <a:buFontTx/>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Elevated blood uric acid (gout)</a:t>
            </a:r>
          </a:p>
          <a:p>
            <a:pPr marL="742950" marR="0" lvl="1" indent="-285750" algn="l" defTabSz="914400" rtl="0" eaLnBrk="1" fontAlgn="auto" latinLnBrk="1" hangingPunct="1">
              <a:lnSpc>
                <a:spcPct val="90000"/>
              </a:lnSpc>
              <a:spcBef>
                <a:spcPct val="20000"/>
              </a:spcBef>
              <a:spcAft>
                <a:spcPts val="0"/>
              </a:spcAft>
              <a:buClrTx/>
              <a:buSzTx/>
              <a:buFontTx/>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Hypothyroidism</a:t>
            </a:r>
            <a:endParaRPr kumimoji="0" lang="en-US" sz="2000" b="0" i="0" u="none" strike="noStrike" kern="1200" cap="none" spc="0" normalizeH="0" baseline="0" noProof="0" dirty="0" smtClean="0">
              <a:ln>
                <a:noFill/>
              </a:ln>
              <a:solidFill>
                <a:srgbClr val="00CC00"/>
              </a:solidFill>
              <a:effectLst/>
              <a:uLnTx/>
              <a:uFillTx/>
              <a:latin typeface="+mn-lt"/>
              <a:ea typeface="+mn-ea"/>
              <a:cs typeface="+mn-cs"/>
            </a:endParaRPr>
          </a:p>
          <a:p>
            <a:pPr marL="742950" marR="0" lvl="1" indent="-285750" algn="l" defTabSz="914400" rtl="0" eaLnBrk="1" fontAlgn="auto" latinLnBrk="1" hangingPunct="1">
              <a:lnSpc>
                <a:spcPct val="90000"/>
              </a:lnSpc>
              <a:spcBef>
                <a:spcPct val="20000"/>
              </a:spcBef>
              <a:spcAft>
                <a:spcPts val="0"/>
              </a:spcAft>
              <a:buClrTx/>
              <a:buSzTx/>
              <a:buFontTx/>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Renal disease                                                     </a:t>
            </a:r>
            <a:r>
              <a:rPr kumimoji="0" lang="en-US" sz="2000" b="0" i="0" u="none" strike="noStrike" kern="1200" cap="none" spc="0" normalizeH="0" baseline="0" noProof="0" dirty="0" smtClean="0">
                <a:ln>
                  <a:noFill/>
                </a:ln>
                <a:solidFill>
                  <a:srgbClr val="00CC00"/>
                </a:solidFill>
                <a:effectLst/>
                <a:uLnTx/>
                <a:uFillTx/>
                <a:latin typeface="+mn-lt"/>
                <a:ea typeface="+mn-ea"/>
                <a:cs typeface="+mn-cs"/>
              </a:rPr>
              <a:t>Other risk factors</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1" hangingPunct="1">
              <a:lnSpc>
                <a:spcPct val="90000"/>
              </a:lnSpc>
              <a:spcBef>
                <a:spcPct val="20000"/>
              </a:spcBef>
              <a:spcAft>
                <a:spcPts val="0"/>
              </a:spcAft>
              <a:buClrTx/>
              <a:buSzTx/>
              <a:buFontTx/>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Familial history of premature atherosclerosis</a:t>
            </a:r>
          </a:p>
          <a:p>
            <a:pPr marL="742950" marR="0" lvl="1" indent="-285750" algn="l" defTabSz="914400" rtl="0" eaLnBrk="1" fontAlgn="auto" latinLnBrk="1" hangingPunct="1">
              <a:lnSpc>
                <a:spcPct val="90000"/>
              </a:lnSpc>
              <a:spcBef>
                <a:spcPct val="20000"/>
              </a:spcBef>
              <a:spcAft>
                <a:spcPts val="0"/>
              </a:spcAft>
              <a:buClrTx/>
              <a:buSzTx/>
              <a:buFontTx/>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Male sex &amp; age</a:t>
            </a:r>
          </a:p>
          <a:p>
            <a:pPr marL="342900" marR="0" lvl="0" indent="-342900" algn="l" defTabSz="914400" rtl="0" eaLnBrk="1" fontAlgn="auto" latinLnBrk="1" hangingPunct="1">
              <a:lnSpc>
                <a:spcPct val="9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1" hangingPunct="1">
              <a:lnSpc>
                <a:spcPct val="90000"/>
              </a:lnSpc>
              <a:spcBef>
                <a:spcPct val="20000"/>
              </a:spcBef>
              <a:spcAft>
                <a:spcPts val="0"/>
              </a:spcAft>
              <a:buClrTx/>
              <a:buSzTx/>
              <a:buFontTx/>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Sedentary life</a:t>
            </a:r>
          </a:p>
          <a:p>
            <a:pPr marL="742950" marR="0" lvl="1" indent="-285750" algn="l" defTabSz="914400" rtl="0" eaLnBrk="1" fontAlgn="auto" latinLnBrk="1" hangingPunct="1">
              <a:lnSpc>
                <a:spcPct val="90000"/>
              </a:lnSpc>
              <a:spcBef>
                <a:spcPct val="20000"/>
              </a:spcBef>
              <a:spcAft>
                <a:spcPts val="0"/>
              </a:spcAft>
              <a:buClrTx/>
              <a:buSzTx/>
              <a:buFontTx/>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Obesity                                         </a:t>
            </a:r>
            <a:r>
              <a:rPr kumimoji="0" lang="en-US" sz="2000" b="0" i="0" u="none" strike="noStrike" kern="1200" cap="none" spc="0" normalizeH="0" baseline="0" noProof="0" dirty="0" smtClean="0">
                <a:ln>
                  <a:noFill/>
                </a:ln>
                <a:solidFill>
                  <a:srgbClr val="00CC00"/>
                </a:solidFill>
                <a:effectLst/>
                <a:uLnTx/>
                <a:uFillTx/>
                <a:latin typeface="+mn-lt"/>
                <a:ea typeface="+mn-ea"/>
                <a:cs typeface="+mn-cs"/>
              </a:rPr>
              <a:t>Factors having an uncertain role</a:t>
            </a:r>
          </a:p>
          <a:p>
            <a:pPr marL="742950" marR="0" lvl="1" indent="-285750" algn="l" defTabSz="914400" rtl="0" eaLnBrk="1" fontAlgn="auto" latinLnBrk="1" hangingPunct="1">
              <a:lnSpc>
                <a:spcPct val="90000"/>
              </a:lnSpc>
              <a:spcBef>
                <a:spcPct val="20000"/>
              </a:spcBef>
              <a:spcAft>
                <a:spcPts val="0"/>
              </a:spcAft>
              <a:buClrTx/>
              <a:buSzTx/>
              <a:buFontTx/>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Anxiety</a:t>
            </a: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AutoShape 5"/>
          <p:cNvSpPr>
            <a:spLocks/>
          </p:cNvSpPr>
          <p:nvPr/>
        </p:nvSpPr>
        <p:spPr bwMode="auto">
          <a:xfrm>
            <a:off x="4787900" y="1195338"/>
            <a:ext cx="288925" cy="1225550"/>
          </a:xfrm>
          <a:prstGeom prst="rightBrace">
            <a:avLst>
              <a:gd name="adj1" fmla="val 35348"/>
              <a:gd name="adj2" fmla="val 50000"/>
            </a:avLst>
          </a:prstGeom>
          <a:noFill/>
          <a:ln w="28575">
            <a:solidFill>
              <a:srgbClr val="00CC00"/>
            </a:solidFill>
            <a:round/>
            <a:headEnd/>
            <a:tailEnd/>
          </a:ln>
          <a:effectLst/>
        </p:spPr>
        <p:txBody>
          <a:bodyPr wrap="none" anchor="ctr"/>
          <a:lstStyle/>
          <a:p>
            <a:pPr algn="ctr"/>
            <a:endParaRPr lang="en-US">
              <a:solidFill>
                <a:srgbClr val="00CC00"/>
              </a:solidFill>
            </a:endParaRPr>
          </a:p>
        </p:txBody>
      </p:sp>
      <p:sp>
        <p:nvSpPr>
          <p:cNvPr id="6" name="AutoShape 6"/>
          <p:cNvSpPr>
            <a:spLocks/>
          </p:cNvSpPr>
          <p:nvPr/>
        </p:nvSpPr>
        <p:spPr bwMode="auto">
          <a:xfrm>
            <a:off x="5724128" y="3140943"/>
            <a:ext cx="288925" cy="1800225"/>
          </a:xfrm>
          <a:prstGeom prst="rightBrace">
            <a:avLst>
              <a:gd name="adj1" fmla="val 51923"/>
              <a:gd name="adj2" fmla="val 50000"/>
            </a:avLst>
          </a:prstGeom>
          <a:noFill/>
          <a:ln w="28575">
            <a:solidFill>
              <a:srgbClr val="00CC00"/>
            </a:solidFill>
            <a:round/>
            <a:headEnd/>
            <a:tailEnd/>
          </a:ln>
          <a:effectLst/>
        </p:spPr>
        <p:txBody>
          <a:bodyPr wrap="none" anchor="ctr"/>
          <a:lstStyle/>
          <a:p>
            <a:pPr algn="ctr"/>
            <a:endParaRPr lang="en-US">
              <a:solidFill>
                <a:srgbClr val="00CC00"/>
              </a:solidFill>
            </a:endParaRPr>
          </a:p>
        </p:txBody>
      </p:sp>
      <p:sp>
        <p:nvSpPr>
          <p:cNvPr id="7" name="AutoShape 7"/>
          <p:cNvSpPr>
            <a:spLocks/>
          </p:cNvSpPr>
          <p:nvPr/>
        </p:nvSpPr>
        <p:spPr bwMode="auto">
          <a:xfrm>
            <a:off x="4139952" y="5228233"/>
            <a:ext cx="215900" cy="1081087"/>
          </a:xfrm>
          <a:prstGeom prst="rightBrace">
            <a:avLst>
              <a:gd name="adj1" fmla="val 41728"/>
              <a:gd name="adj2" fmla="val 50000"/>
            </a:avLst>
          </a:prstGeom>
          <a:noFill/>
          <a:ln w="28575">
            <a:solidFill>
              <a:srgbClr val="00CC00"/>
            </a:solidFill>
            <a:round/>
            <a:headEnd/>
            <a:tailEnd/>
          </a:ln>
          <a:effectLst/>
        </p:spPr>
        <p:txBody>
          <a:bodyPr wrap="none" anchor="ctr"/>
          <a:lstStyle/>
          <a:p>
            <a:pPr algn="ctr"/>
            <a:endParaRPr lang="en-US">
              <a:solidFill>
                <a:srgbClr val="00CC00"/>
              </a:solidFill>
            </a:endParaRPr>
          </a:p>
        </p:txBody>
      </p:sp>
      <p:sp>
        <p:nvSpPr>
          <p:cNvPr id="8" name="직사각형 7"/>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9" name="바닥글 개체 틀 8"/>
          <p:cNvSpPr>
            <a:spLocks noGrp="1"/>
          </p:cNvSpPr>
          <p:nvPr>
            <p:ph type="ftr" sz="quarter" idx="11"/>
          </p:nvPr>
        </p:nvSpPr>
        <p:spPr>
          <a:xfrm>
            <a:off x="3124200" y="6376243"/>
            <a:ext cx="2895600" cy="365125"/>
          </a:xfrm>
        </p:spPr>
        <p:txBody>
          <a:bodyPr/>
          <a:lstStyle/>
          <a:p>
            <a:r>
              <a:rPr lang="en-US" altLang="ko-KR" dirty="0" smtClean="0"/>
              <a:t>2012</a:t>
            </a:r>
            <a:r>
              <a:rPr lang="ko-KR" altLang="en-US" dirty="0" smtClean="0"/>
              <a:t>년 제 </a:t>
            </a:r>
            <a:r>
              <a:rPr lang="en-US" altLang="ko-KR" dirty="0" smtClean="0"/>
              <a:t>5</a:t>
            </a:r>
            <a:r>
              <a:rPr lang="ko-KR" altLang="en-US" dirty="0" smtClean="0"/>
              <a:t>차 전공의 학술세미나</a:t>
            </a:r>
            <a:endParaRPr lang="ko-KR" alt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smtClean="0"/>
              <a:t> </a:t>
            </a:r>
            <a:r>
              <a:rPr lang="en-US" altLang="ko-KR" dirty="0" smtClean="0">
                <a:solidFill>
                  <a:srgbClr val="FF0000"/>
                </a:solidFill>
              </a:rPr>
              <a:t>Common sites </a:t>
            </a:r>
            <a:r>
              <a:rPr lang="en-US" altLang="ko-KR" dirty="0" smtClean="0"/>
              <a:t>of plaque formation in arteries</a:t>
            </a:r>
            <a:endParaRPr lang="ko-KR" altLang="en-US" dirty="0"/>
          </a:p>
        </p:txBody>
      </p:sp>
      <p:sp>
        <p:nvSpPr>
          <p:cNvPr id="3" name="내용 개체 틀 2"/>
          <p:cNvSpPr>
            <a:spLocks noGrp="1"/>
          </p:cNvSpPr>
          <p:nvPr>
            <p:ph idx="1"/>
          </p:nvPr>
        </p:nvSpPr>
        <p:spPr/>
        <p:txBody>
          <a:bodyPr/>
          <a:lstStyle/>
          <a:p>
            <a:pPr lvl="1">
              <a:buFontTx/>
              <a:buChar char="•"/>
            </a:pPr>
            <a:r>
              <a:rPr lang="en-US" altLang="ko-KR" dirty="0" smtClean="0"/>
              <a:t>Branch points. </a:t>
            </a:r>
          </a:p>
          <a:p>
            <a:pPr lvl="1">
              <a:buFontTx/>
              <a:buChar char="•"/>
            </a:pPr>
            <a:r>
              <a:rPr lang="en-US" altLang="ko-KR" dirty="0" smtClean="0"/>
              <a:t>Tethered sites like in superficial femoral artery in Hunter’s canal in the leg.</a:t>
            </a:r>
          </a:p>
          <a:p>
            <a:endParaRPr lang="ko-KR" altLang="en-US" dirty="0"/>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smtClean="0"/>
              <a:t>Definition of Burger’s Disease</a:t>
            </a:r>
            <a:endParaRPr lang="ko-KR" altLang="en-US" dirty="0"/>
          </a:p>
        </p:txBody>
      </p:sp>
      <p:sp>
        <p:nvSpPr>
          <p:cNvPr id="3" name="내용 개체 틀 2"/>
          <p:cNvSpPr>
            <a:spLocks noGrp="1"/>
          </p:cNvSpPr>
          <p:nvPr>
            <p:ph idx="1"/>
          </p:nvPr>
        </p:nvSpPr>
        <p:spPr/>
        <p:txBody>
          <a:bodyPr/>
          <a:lstStyle/>
          <a:p>
            <a:pPr>
              <a:lnSpc>
                <a:spcPct val="90000"/>
              </a:lnSpc>
            </a:pPr>
            <a:r>
              <a:rPr lang="en-US" altLang="ko-KR" dirty="0" smtClean="0"/>
              <a:t>It is occlusive disease of </a:t>
            </a:r>
            <a:r>
              <a:rPr lang="en-US" altLang="ko-KR" b="1" u="sng" dirty="0" smtClean="0">
                <a:solidFill>
                  <a:srgbClr val="FF0000"/>
                </a:solidFill>
              </a:rPr>
              <a:t>small &amp; medium size arteries</a:t>
            </a:r>
            <a:r>
              <a:rPr lang="en-US" altLang="ko-KR" dirty="0" smtClean="0"/>
              <a:t>, </a:t>
            </a:r>
            <a:r>
              <a:rPr lang="en-US" altLang="ko-KR" dirty="0" err="1" smtClean="0"/>
              <a:t>thrombophlebitis</a:t>
            </a:r>
            <a:r>
              <a:rPr lang="en-US" altLang="ko-KR" dirty="0" smtClean="0"/>
              <a:t> of superficial or deep veins &amp; </a:t>
            </a:r>
            <a:r>
              <a:rPr lang="en-US" altLang="ko-KR" dirty="0" err="1" smtClean="0"/>
              <a:t>Raynaud’s</a:t>
            </a:r>
            <a:r>
              <a:rPr lang="en-US" altLang="ko-KR" dirty="0" smtClean="0"/>
              <a:t> syndrome.</a:t>
            </a:r>
          </a:p>
          <a:p>
            <a:pPr>
              <a:lnSpc>
                <a:spcPct val="90000"/>
              </a:lnSpc>
              <a:buFontTx/>
              <a:buNone/>
            </a:pPr>
            <a:endParaRPr lang="en-US" altLang="ko-KR" dirty="0" smtClean="0"/>
          </a:p>
          <a:p>
            <a:pPr>
              <a:lnSpc>
                <a:spcPct val="90000"/>
              </a:lnSpc>
            </a:pPr>
            <a:r>
              <a:rPr lang="en-US" altLang="ko-KR" dirty="0" smtClean="0"/>
              <a:t>It </a:t>
            </a:r>
            <a:r>
              <a:rPr lang="en-US" altLang="ko-KR" dirty="0" err="1" smtClean="0"/>
              <a:t>occurrs</a:t>
            </a:r>
            <a:r>
              <a:rPr lang="en-US" altLang="ko-KR" dirty="0" smtClean="0"/>
              <a:t> in male patients with </a:t>
            </a:r>
            <a:r>
              <a:rPr lang="en-US" altLang="ko-KR" b="1" u="sng" dirty="0" smtClean="0">
                <a:solidFill>
                  <a:srgbClr val="FF0000"/>
                </a:solidFill>
              </a:rPr>
              <a:t>heavy smoking </a:t>
            </a:r>
            <a:r>
              <a:rPr lang="en-US" altLang="ko-KR" dirty="0" smtClean="0"/>
              <a:t>&amp; usually </a:t>
            </a:r>
            <a:r>
              <a:rPr lang="en-US" altLang="ko-KR" b="1" u="sng" dirty="0" smtClean="0">
                <a:solidFill>
                  <a:srgbClr val="FF0000"/>
                </a:solidFill>
              </a:rPr>
              <a:t>under the age of 30 years</a:t>
            </a:r>
            <a:r>
              <a:rPr lang="en-US" altLang="ko-KR" dirty="0" smtClean="0"/>
              <a:t>.</a:t>
            </a:r>
          </a:p>
          <a:p>
            <a:endParaRPr lang="ko-KR" altLang="en-US" dirty="0"/>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smtClean="0"/>
              <a:t>Characteristics of Burger’s disease</a:t>
            </a:r>
            <a:endParaRPr lang="ko-KR" altLang="en-US" dirty="0"/>
          </a:p>
        </p:txBody>
      </p:sp>
      <p:sp>
        <p:nvSpPr>
          <p:cNvPr id="3" name="내용 개체 틀 2"/>
          <p:cNvSpPr>
            <a:spLocks noGrp="1"/>
          </p:cNvSpPr>
          <p:nvPr>
            <p:ph idx="1"/>
          </p:nvPr>
        </p:nvSpPr>
        <p:spPr/>
        <p:txBody>
          <a:bodyPr>
            <a:normAutofit fontScale="92500" lnSpcReduction="10000"/>
          </a:bodyPr>
          <a:lstStyle/>
          <a:p>
            <a:pPr>
              <a:buFontTx/>
              <a:buNone/>
            </a:pPr>
            <a:r>
              <a:rPr lang="en-US" altLang="ko-KR" b="1" dirty="0" smtClean="0"/>
              <a:t>Histology: </a:t>
            </a:r>
          </a:p>
          <a:p>
            <a:pPr>
              <a:buFontTx/>
              <a:buNone/>
            </a:pPr>
            <a:r>
              <a:rPr lang="en-US" altLang="ko-KR" dirty="0" smtClean="0"/>
              <a:t>   </a:t>
            </a:r>
            <a:r>
              <a:rPr lang="en-US" altLang="ko-KR" dirty="0" err="1" smtClean="0"/>
              <a:t>Localised</a:t>
            </a:r>
            <a:r>
              <a:rPr lang="en-US" altLang="ko-KR" dirty="0" smtClean="0"/>
              <a:t> </a:t>
            </a:r>
            <a:r>
              <a:rPr lang="en-US" altLang="ko-KR" b="1" dirty="0" smtClean="0">
                <a:solidFill>
                  <a:srgbClr val="FF0000"/>
                </a:solidFill>
              </a:rPr>
              <a:t>inflammatory changes </a:t>
            </a:r>
            <a:r>
              <a:rPr lang="en-US" altLang="ko-KR" dirty="0" smtClean="0"/>
              <a:t>occur in walls of arteries and veins leading to thrombosis.</a:t>
            </a:r>
          </a:p>
          <a:p>
            <a:pPr>
              <a:buFontTx/>
              <a:buNone/>
            </a:pPr>
            <a:endParaRPr lang="en-US" altLang="ko-KR" dirty="0" smtClean="0"/>
          </a:p>
          <a:p>
            <a:pPr>
              <a:buFontTx/>
              <a:buNone/>
            </a:pPr>
            <a:r>
              <a:rPr lang="en-US" altLang="ko-KR" b="1" dirty="0" smtClean="0"/>
              <a:t>Clinical picture:</a:t>
            </a:r>
          </a:p>
          <a:p>
            <a:r>
              <a:rPr lang="en-US" altLang="ko-KR" b="1" dirty="0" smtClean="0">
                <a:solidFill>
                  <a:srgbClr val="FF0000"/>
                </a:solidFill>
              </a:rPr>
              <a:t>The usual symptoms </a:t>
            </a:r>
            <a:r>
              <a:rPr lang="en-US" altLang="ko-KR" dirty="0" smtClean="0"/>
              <a:t>and signs of arterial occlusive disease are present.</a:t>
            </a:r>
          </a:p>
          <a:p>
            <a:r>
              <a:rPr lang="en-US" altLang="ko-KR" b="1" dirty="0" smtClean="0">
                <a:solidFill>
                  <a:srgbClr val="FF0000"/>
                </a:solidFill>
              </a:rPr>
              <a:t>Gangrene of the toes and fingers </a:t>
            </a:r>
            <a:r>
              <a:rPr lang="en-US" altLang="ko-KR" dirty="0" smtClean="0"/>
              <a:t>is common and progressive.</a:t>
            </a:r>
          </a:p>
          <a:p>
            <a:endParaRPr lang="ko-KR" altLang="en-US" dirty="0"/>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Clinical Manifestation</a:t>
            </a:r>
            <a:endParaRPr lang="ko-KR" altLang="en-US" dirty="0"/>
          </a:p>
        </p:txBody>
      </p:sp>
      <p:sp>
        <p:nvSpPr>
          <p:cNvPr id="3" name="내용 개체 틀 2"/>
          <p:cNvSpPr>
            <a:spLocks noGrp="1"/>
          </p:cNvSpPr>
          <p:nvPr>
            <p:ph idx="1"/>
          </p:nvPr>
        </p:nvSpPr>
        <p:spPr/>
        <p:txBody>
          <a:bodyPr/>
          <a:lstStyle/>
          <a:p>
            <a:r>
              <a:rPr lang="en-US" altLang="ko-KR" dirty="0" smtClean="0"/>
              <a:t>Non-Critical Limb Ischemia</a:t>
            </a:r>
          </a:p>
          <a:p>
            <a:endParaRPr lang="en-US" altLang="ko-KR" dirty="0" smtClean="0"/>
          </a:p>
          <a:p>
            <a:r>
              <a:rPr lang="en-US" altLang="ko-KR" dirty="0" err="1" smtClean="0"/>
              <a:t>Cricial</a:t>
            </a:r>
            <a:r>
              <a:rPr lang="en-US" altLang="ko-KR" dirty="0" smtClean="0"/>
              <a:t> Limb Ischemia (CLI)</a:t>
            </a:r>
            <a:endParaRPr lang="ko-KR" altLang="en-US" dirty="0"/>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Site of Lesions</a:t>
            </a:r>
            <a:endParaRPr lang="ko-KR" altLang="en-US" dirty="0"/>
          </a:p>
        </p:txBody>
      </p:sp>
      <p:graphicFrame>
        <p:nvGraphicFramePr>
          <p:cNvPr id="4" name="Group 19"/>
          <p:cNvGraphicFramePr>
            <a:graphicFrameLocks noGrp="1"/>
          </p:cNvGraphicFramePr>
          <p:nvPr>
            <p:ph idx="1"/>
          </p:nvPr>
        </p:nvGraphicFramePr>
        <p:xfrm>
          <a:off x="395536" y="1187439"/>
          <a:ext cx="8291264" cy="5553929"/>
        </p:xfrm>
        <a:graphic>
          <a:graphicData uri="http://schemas.openxmlformats.org/drawingml/2006/table">
            <a:tbl>
              <a:tblPr/>
              <a:tblGrid>
                <a:gridCol w="1751742"/>
                <a:gridCol w="6539522"/>
              </a:tblGrid>
              <a:tr h="1445225">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GB" sz="2600" b="1" i="0" u="none" strike="noStrike" cap="none" normalizeH="0" baseline="0" dirty="0" err="1" smtClean="0">
                          <a:ln>
                            <a:noFill/>
                          </a:ln>
                          <a:solidFill>
                            <a:srgbClr val="FF0000"/>
                          </a:solidFill>
                          <a:effectLst/>
                          <a:latin typeface="Times New Roman" pitchFamily="18" charset="0"/>
                          <a:cs typeface="Times New Roman" pitchFamily="18" charset="0"/>
                        </a:rPr>
                        <a:t>Aortoilliac</a:t>
                      </a:r>
                      <a:r>
                        <a:rPr kumimoji="0" lang="en-GB" sz="2600" b="0" i="0" u="none" strike="noStrike" cap="none" normalizeH="0" baseline="0" dirty="0" smtClean="0">
                          <a:ln>
                            <a:noFill/>
                          </a:ln>
                          <a:solidFill>
                            <a:srgbClr val="00CC00"/>
                          </a:solidFill>
                          <a:effectLst/>
                          <a:latin typeface="Times New Roman" pitchFamily="18" charset="0"/>
                          <a:cs typeface="Times New Roman" pitchFamily="18"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err="1" smtClean="0">
                          <a:ln>
                            <a:noFill/>
                          </a:ln>
                          <a:solidFill>
                            <a:schemeClr val="tx1"/>
                          </a:solidFill>
                          <a:effectLst/>
                          <a:latin typeface="Times New Roman" pitchFamily="18" charset="0"/>
                          <a:cs typeface="Times New Roman" pitchFamily="18" charset="0"/>
                        </a:rPr>
                        <a:t>Claudication</a:t>
                      </a:r>
                      <a:r>
                        <a:rPr kumimoji="0" lang="en-GB" sz="2800" b="0" i="0" u="none" strike="noStrike" cap="none" normalizeH="0" baseline="0" dirty="0" smtClean="0">
                          <a:ln>
                            <a:noFill/>
                          </a:ln>
                          <a:solidFill>
                            <a:schemeClr val="tx1"/>
                          </a:solidFill>
                          <a:effectLst/>
                          <a:latin typeface="Times New Roman" pitchFamily="18" charset="0"/>
                          <a:cs typeface="Times New Roman" pitchFamily="18" charset="0"/>
                        </a:rPr>
                        <a:t> of both </a:t>
                      </a:r>
                      <a:r>
                        <a:rPr kumimoji="0" lang="en-GB" sz="2800" b="0" i="0" u="none" strike="noStrike" cap="none" normalizeH="0" baseline="0" dirty="0" err="1" smtClean="0">
                          <a:ln>
                            <a:noFill/>
                          </a:ln>
                          <a:solidFill>
                            <a:srgbClr val="FF0000"/>
                          </a:solidFill>
                          <a:effectLst/>
                          <a:latin typeface="Times New Roman" pitchFamily="18" charset="0"/>
                          <a:cs typeface="Times New Roman" pitchFamily="18" charset="0"/>
                        </a:rPr>
                        <a:t>buttoks</a:t>
                      </a:r>
                      <a:r>
                        <a:rPr kumimoji="0" lang="en-GB" sz="2800" b="0" i="0" u="none" strike="noStrike" cap="none" normalizeH="0" baseline="0" dirty="0" smtClean="0">
                          <a:ln>
                            <a:noFill/>
                          </a:ln>
                          <a:solidFill>
                            <a:srgbClr val="FF0000"/>
                          </a:solidFill>
                          <a:effectLst/>
                          <a:latin typeface="Times New Roman" pitchFamily="18" charset="0"/>
                          <a:cs typeface="Times New Roman" pitchFamily="18" charset="0"/>
                        </a:rPr>
                        <a:t>, thighs and calves</a:t>
                      </a:r>
                      <a:r>
                        <a:rPr kumimoji="0" lang="en-GB" sz="2800" b="0" i="0" u="none" strike="noStrike" cap="none" normalizeH="0" baseline="0" dirty="0" smtClean="0">
                          <a:ln>
                            <a:noFill/>
                          </a:ln>
                          <a:solidFill>
                            <a:schemeClr val="tx1"/>
                          </a:solidFill>
                          <a:effectLst/>
                          <a:latin typeface="Times New Roman" pitchFamily="18" charset="0"/>
                          <a:cs typeface="Times New Roman" pitchFamily="18" charset="0"/>
                        </a:rPr>
                        <a:t>, femoral and </a:t>
                      </a:r>
                      <a:r>
                        <a:rPr kumimoji="0" lang="en-GB" sz="2800" b="0" i="0" u="none" strike="noStrike" cap="none" normalizeH="0" baseline="0" dirty="0" err="1" smtClean="0">
                          <a:ln>
                            <a:noFill/>
                          </a:ln>
                          <a:solidFill>
                            <a:schemeClr val="tx1"/>
                          </a:solidFill>
                          <a:effectLst/>
                          <a:latin typeface="Times New Roman" pitchFamily="18" charset="0"/>
                          <a:cs typeface="Times New Roman" pitchFamily="18" charset="0"/>
                        </a:rPr>
                        <a:t>disal</a:t>
                      </a:r>
                      <a:r>
                        <a:rPr kumimoji="0" lang="en-GB" sz="2800" b="0" i="0" u="none" strike="noStrike" cap="none" normalizeH="0" baseline="0" dirty="0" smtClean="0">
                          <a:ln>
                            <a:noFill/>
                          </a:ln>
                          <a:solidFill>
                            <a:schemeClr val="tx1"/>
                          </a:solidFill>
                          <a:effectLst/>
                          <a:latin typeface="Times New Roman" pitchFamily="18" charset="0"/>
                          <a:cs typeface="Times New Roman" pitchFamily="18" charset="0"/>
                        </a:rPr>
                        <a:t> pulses </a:t>
                      </a:r>
                      <a:r>
                        <a:rPr kumimoji="0" lang="en-GB" sz="2800" b="0" i="0" u="none" strike="noStrike" cap="none" normalizeH="0" baseline="0" dirty="0" err="1" smtClean="0">
                          <a:ln>
                            <a:noFill/>
                          </a:ln>
                          <a:solidFill>
                            <a:schemeClr val="tx1"/>
                          </a:solidFill>
                          <a:effectLst/>
                          <a:latin typeface="Times New Roman" pitchFamily="18" charset="0"/>
                          <a:cs typeface="Times New Roman" pitchFamily="18" charset="0"/>
                        </a:rPr>
                        <a:t>absent,bruits</a:t>
                      </a:r>
                      <a:r>
                        <a:rPr kumimoji="0" lang="en-GB" sz="2800" b="0" i="0" u="none" strike="noStrike" cap="none" normalizeH="0" baseline="0" dirty="0" smtClean="0">
                          <a:ln>
                            <a:noFill/>
                          </a:ln>
                          <a:solidFill>
                            <a:schemeClr val="tx1"/>
                          </a:solidFill>
                          <a:effectLst/>
                          <a:latin typeface="Times New Roman" pitchFamily="18" charset="0"/>
                          <a:cs typeface="Times New Roman" pitchFamily="18" charset="0"/>
                        </a:rPr>
                        <a:t>, impotence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7122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GB" sz="2600" b="1" i="0" u="none" strike="noStrike" cap="none" normalizeH="0" baseline="0" dirty="0" err="1" smtClean="0">
                          <a:ln>
                            <a:noFill/>
                          </a:ln>
                          <a:solidFill>
                            <a:srgbClr val="FF0000"/>
                          </a:solidFill>
                          <a:effectLst/>
                          <a:latin typeface="Times New Roman" pitchFamily="18" charset="0"/>
                          <a:cs typeface="Times New Roman" pitchFamily="18" charset="0"/>
                        </a:rPr>
                        <a:t>Illiac</a:t>
                      </a:r>
                      <a:endParaRPr kumimoji="0" lang="en-GB" sz="2600" b="1" i="0" u="none" strike="noStrike" cap="none" normalizeH="0" baseline="0" dirty="0" smtClean="0">
                        <a:ln>
                          <a:noFill/>
                        </a:ln>
                        <a:solidFill>
                          <a:srgbClr val="FF0000"/>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FF0000"/>
                          </a:solidFill>
                          <a:effectLst/>
                          <a:latin typeface="Times New Roman" pitchFamily="18" charset="0"/>
                          <a:cs typeface="Times New Roman" pitchFamily="18" charset="0"/>
                        </a:rPr>
                        <a:t>Unilateral </a:t>
                      </a:r>
                      <a:r>
                        <a:rPr kumimoji="0" lang="en-GB" sz="2800" b="0" i="0" u="none" strike="noStrike" cap="none" normalizeH="0" baseline="0" dirty="0" err="1" smtClean="0">
                          <a:ln>
                            <a:noFill/>
                          </a:ln>
                          <a:solidFill>
                            <a:schemeClr val="tx1"/>
                          </a:solidFill>
                          <a:effectLst/>
                          <a:latin typeface="Times New Roman" pitchFamily="18" charset="0"/>
                          <a:cs typeface="Times New Roman" pitchFamily="18" charset="0"/>
                        </a:rPr>
                        <a:t>claudication</a:t>
                      </a:r>
                      <a:r>
                        <a:rPr kumimoji="0" lang="en-GB" sz="2800" b="0" i="0" u="none" strike="noStrike" cap="none" normalizeH="0" baseline="0" dirty="0" smtClean="0">
                          <a:ln>
                            <a:noFill/>
                          </a:ln>
                          <a:solidFill>
                            <a:schemeClr val="tx1"/>
                          </a:solidFill>
                          <a:effectLst/>
                          <a:latin typeface="Times New Roman" pitchFamily="18" charset="0"/>
                          <a:cs typeface="Times New Roman" pitchFamily="18" charset="0"/>
                        </a:rPr>
                        <a:t> of </a:t>
                      </a:r>
                      <a:r>
                        <a:rPr kumimoji="0" lang="en-GB" sz="2800" b="0" i="0" u="none" strike="noStrike" cap="none" normalizeH="0" baseline="0" dirty="0" smtClean="0">
                          <a:ln>
                            <a:noFill/>
                          </a:ln>
                          <a:solidFill>
                            <a:srgbClr val="FF0000"/>
                          </a:solidFill>
                          <a:effectLst/>
                          <a:latin typeface="Times New Roman" pitchFamily="18" charset="0"/>
                          <a:cs typeface="Times New Roman" pitchFamily="18" charset="0"/>
                        </a:rPr>
                        <a:t>thigh, calf</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chemeClr val="tx1"/>
                          </a:solidFill>
                          <a:effectLst/>
                          <a:latin typeface="Times New Roman" pitchFamily="18" charset="0"/>
                          <a:cs typeface="Times New Roman" pitchFamily="18" charset="0"/>
                        </a:rPr>
                        <a:t>Unilateral absence of femoral and distal pulses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90897">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GB" sz="2600" b="1" i="0" u="none" strike="noStrike" cap="none" normalizeH="0" baseline="0" dirty="0" err="1" smtClean="0">
                          <a:ln>
                            <a:noFill/>
                          </a:ln>
                          <a:solidFill>
                            <a:srgbClr val="FF0000"/>
                          </a:solidFill>
                          <a:effectLst/>
                          <a:latin typeface="Times New Roman" pitchFamily="18" charset="0"/>
                          <a:cs typeface="Times New Roman" pitchFamily="18" charset="0"/>
                        </a:rPr>
                        <a:t>Femoropopliteal</a:t>
                      </a:r>
                      <a:endParaRPr kumimoji="0" lang="en-GB" sz="2600" b="1" i="0" u="none" strike="noStrike" cap="none" normalizeH="0" baseline="0" dirty="0" smtClean="0">
                        <a:ln>
                          <a:noFill/>
                        </a:ln>
                        <a:solidFill>
                          <a:srgbClr val="FF0000"/>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FF0000"/>
                          </a:solidFill>
                          <a:effectLst/>
                          <a:latin typeface="Times New Roman" pitchFamily="18" charset="0"/>
                          <a:cs typeface="Times New Roman" pitchFamily="18" charset="0"/>
                        </a:rPr>
                        <a:t>Unilateral</a:t>
                      </a:r>
                      <a:r>
                        <a:rPr kumimoji="0" lang="en-GB"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GB" sz="2800" b="0" i="0" u="none" strike="noStrike" cap="none" normalizeH="0" baseline="0" dirty="0" err="1" smtClean="0">
                          <a:ln>
                            <a:noFill/>
                          </a:ln>
                          <a:solidFill>
                            <a:schemeClr val="tx1"/>
                          </a:solidFill>
                          <a:effectLst/>
                          <a:latin typeface="Times New Roman" pitchFamily="18" charset="0"/>
                          <a:cs typeface="Times New Roman" pitchFamily="18" charset="0"/>
                        </a:rPr>
                        <a:t>claudication</a:t>
                      </a:r>
                      <a:r>
                        <a:rPr kumimoji="0" lang="en-GB" sz="2800" b="0" i="0" u="none" strike="noStrike" cap="none" normalizeH="0" baseline="0" dirty="0" smtClean="0">
                          <a:ln>
                            <a:noFill/>
                          </a:ln>
                          <a:solidFill>
                            <a:schemeClr val="tx1"/>
                          </a:solidFill>
                          <a:effectLst/>
                          <a:latin typeface="Times New Roman" pitchFamily="18" charset="0"/>
                          <a:cs typeface="Times New Roman" pitchFamily="18" charset="0"/>
                        </a:rPr>
                        <a:t> in </a:t>
                      </a:r>
                      <a:r>
                        <a:rPr kumimoji="0" lang="en-GB" sz="2800" b="0" i="0" u="none" strike="noStrike" cap="none" normalizeH="0" baseline="0" dirty="0" smtClean="0">
                          <a:ln>
                            <a:noFill/>
                          </a:ln>
                          <a:solidFill>
                            <a:srgbClr val="FF0000"/>
                          </a:solidFill>
                          <a:effectLst/>
                          <a:latin typeface="Times New Roman" pitchFamily="18" charset="0"/>
                          <a:cs typeface="Times New Roman" pitchFamily="18" charset="0"/>
                        </a:rPr>
                        <a:t>calf</a:t>
                      </a:r>
                      <a:r>
                        <a:rPr kumimoji="0" lang="en-GB" sz="2800" b="0" i="0" u="none" strike="noStrike" cap="none" normalizeH="0" baseline="0" dirty="0" smtClean="0">
                          <a:ln>
                            <a:noFill/>
                          </a:ln>
                          <a:solidFill>
                            <a:schemeClr val="tx1"/>
                          </a:solidFill>
                          <a:effectLst/>
                          <a:latin typeface="Times New Roman" pitchFamily="18" charset="0"/>
                          <a:cs typeface="Times New Roman" pitchFamily="18" charset="0"/>
                        </a:rPr>
                        <a:t> , femoral pulse palpable with absent unilateral distal pulses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3307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GB" sz="2600" b="1" i="0" u="none" strike="noStrike" cap="none" normalizeH="0" baseline="0" dirty="0" smtClean="0">
                          <a:ln>
                            <a:noFill/>
                          </a:ln>
                          <a:solidFill>
                            <a:srgbClr val="FF0000"/>
                          </a:solidFill>
                          <a:effectLst/>
                          <a:latin typeface="Times New Roman" pitchFamily="18" charset="0"/>
                          <a:cs typeface="Times New Roman" pitchFamily="18" charset="0"/>
                        </a:rPr>
                        <a:t>Distal obstruction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chemeClr val="tx1"/>
                          </a:solidFill>
                          <a:effectLst/>
                          <a:latin typeface="Times New Roman" pitchFamily="18" charset="0"/>
                          <a:cs typeface="Times New Roman" pitchFamily="18" charset="0"/>
                        </a:rPr>
                        <a:t>Femoral &amp; </a:t>
                      </a:r>
                      <a:r>
                        <a:rPr kumimoji="0" lang="en-GB" sz="2800" b="0" i="0" u="none" strike="noStrike" cap="none" normalizeH="0" baseline="0" dirty="0" err="1" smtClean="0">
                          <a:ln>
                            <a:noFill/>
                          </a:ln>
                          <a:solidFill>
                            <a:schemeClr val="tx1"/>
                          </a:solidFill>
                          <a:effectLst/>
                          <a:latin typeface="Times New Roman" pitchFamily="18" charset="0"/>
                          <a:cs typeface="Times New Roman" pitchFamily="18" charset="0"/>
                        </a:rPr>
                        <a:t>popliteal</a:t>
                      </a:r>
                      <a:r>
                        <a:rPr kumimoji="0" lang="en-GB" sz="2800" b="0" i="0" u="none" strike="noStrike" cap="none" normalizeH="0" baseline="0" dirty="0" smtClean="0">
                          <a:ln>
                            <a:noFill/>
                          </a:ln>
                          <a:solidFill>
                            <a:schemeClr val="tx1"/>
                          </a:solidFill>
                          <a:effectLst/>
                          <a:latin typeface="Times New Roman" pitchFamily="18" charset="0"/>
                          <a:cs typeface="Times New Roman" pitchFamily="18" charset="0"/>
                        </a:rPr>
                        <a:t> pulses palpable, ankle pulses absent, </a:t>
                      </a:r>
                      <a:r>
                        <a:rPr kumimoji="0" lang="en-GB" sz="2800" b="0" i="0" u="none" strike="noStrike" cap="none" normalizeH="0" baseline="0" dirty="0" err="1" smtClean="0">
                          <a:ln>
                            <a:noFill/>
                          </a:ln>
                          <a:solidFill>
                            <a:schemeClr val="tx1"/>
                          </a:solidFill>
                          <a:effectLst/>
                          <a:latin typeface="Times New Roman" pitchFamily="18" charset="0"/>
                          <a:cs typeface="Times New Roman" pitchFamily="18" charset="0"/>
                        </a:rPr>
                        <a:t>cluadication</a:t>
                      </a:r>
                      <a:r>
                        <a:rPr kumimoji="0" lang="en-GB" sz="2800" b="0" i="0" u="none" strike="noStrike" cap="none" normalizeH="0" baseline="0" dirty="0" smtClean="0">
                          <a:ln>
                            <a:noFill/>
                          </a:ln>
                          <a:solidFill>
                            <a:schemeClr val="tx1"/>
                          </a:solidFill>
                          <a:effectLst/>
                          <a:latin typeface="Times New Roman" pitchFamily="18" charset="0"/>
                          <a:cs typeface="Times New Roman" pitchFamily="18" charset="0"/>
                        </a:rPr>
                        <a:t> in </a:t>
                      </a:r>
                      <a:r>
                        <a:rPr kumimoji="0" lang="en-GB" sz="2800" b="0" i="0" u="none" strike="noStrike" cap="none" normalizeH="0" baseline="0" dirty="0" smtClean="0">
                          <a:ln>
                            <a:noFill/>
                          </a:ln>
                          <a:solidFill>
                            <a:srgbClr val="FF0000"/>
                          </a:solidFill>
                          <a:effectLst/>
                          <a:latin typeface="Times New Roman" pitchFamily="18" charset="0"/>
                          <a:cs typeface="Times New Roman" pitchFamily="18" charset="0"/>
                        </a:rPr>
                        <a:t>calf &amp; foot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직사각형 4"/>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946" name="Rectangle 2"/>
          <p:cNvSpPr>
            <a:spLocks noGrp="1" noChangeArrowheads="1"/>
          </p:cNvSpPr>
          <p:nvPr>
            <p:ph type="title"/>
          </p:nvPr>
        </p:nvSpPr>
        <p:spPr>
          <a:xfrm>
            <a:off x="374650" y="292100"/>
            <a:ext cx="8229600" cy="1384300"/>
          </a:xfrm>
        </p:spPr>
        <p:txBody>
          <a:bodyPr>
            <a:normAutofit/>
          </a:bodyPr>
          <a:lstStyle/>
          <a:p>
            <a:r>
              <a:rPr lang="en-US" altLang="ko-KR" sz="3200" dirty="0">
                <a:solidFill>
                  <a:srgbClr val="FF0000"/>
                </a:solidFill>
              </a:rPr>
              <a:t>Differentiating</a:t>
            </a:r>
            <a:r>
              <a:rPr lang="en-US" altLang="ko-KR" sz="3200" dirty="0"/>
              <a:t> </a:t>
            </a:r>
            <a:r>
              <a:rPr lang="en-US" altLang="ko-KR" sz="3200" i="1" dirty="0"/>
              <a:t>True </a:t>
            </a:r>
            <a:r>
              <a:rPr lang="en-US" altLang="ko-KR" sz="3200" i="1" dirty="0" err="1"/>
              <a:t>Claudication</a:t>
            </a:r>
            <a:r>
              <a:rPr lang="en-US" altLang="ko-KR" sz="3200" i="1" dirty="0"/>
              <a:t> </a:t>
            </a:r>
            <a:r>
              <a:rPr lang="en-US" altLang="ko-KR" sz="3200" dirty="0"/>
              <a:t/>
            </a:r>
            <a:br>
              <a:rPr lang="en-US" altLang="ko-KR" sz="3200" dirty="0"/>
            </a:br>
            <a:r>
              <a:rPr lang="en-US" altLang="ko-KR" sz="3200" dirty="0"/>
              <a:t>from </a:t>
            </a:r>
            <a:r>
              <a:rPr lang="en-US" altLang="ko-KR" sz="3200" i="1" dirty="0" err="1" smtClean="0"/>
              <a:t>Pseudoclaudication</a:t>
            </a:r>
            <a:r>
              <a:rPr lang="en-US" altLang="ko-KR" sz="3200" i="1" dirty="0" smtClean="0"/>
              <a:t> </a:t>
            </a:r>
            <a:endParaRPr lang="en-US" altLang="ko-KR" sz="3200" i="1" dirty="0"/>
          </a:p>
        </p:txBody>
      </p:sp>
      <p:graphicFrame>
        <p:nvGraphicFramePr>
          <p:cNvPr id="850947" name="Group 3"/>
          <p:cNvGraphicFramePr>
            <a:graphicFrameLocks noGrp="1"/>
          </p:cNvGraphicFramePr>
          <p:nvPr>
            <p:ph idx="1"/>
          </p:nvPr>
        </p:nvGraphicFramePr>
        <p:xfrm>
          <a:off x="518864" y="1916113"/>
          <a:ext cx="8229600" cy="4503741"/>
        </p:xfrm>
        <a:graphic>
          <a:graphicData uri="http://schemas.openxmlformats.org/drawingml/2006/table">
            <a:tbl>
              <a:tblPr/>
              <a:tblGrid>
                <a:gridCol w="2743200"/>
                <a:gridCol w="2743200"/>
                <a:gridCol w="2743200"/>
              </a:tblGrid>
              <a:tr h="646113">
                <a:tc>
                  <a:txBody>
                    <a:bodyPr/>
                    <a:lstStyle/>
                    <a:p>
                      <a:pPr marL="0" marR="0" lvl="0" indent="0" algn="l" defTabSz="914400" rtl="0" eaLnBrk="1" fontAlgn="base" latinLnBrk="1" hangingPunct="1">
                        <a:lnSpc>
                          <a:spcPct val="100000"/>
                        </a:lnSpc>
                        <a:spcBef>
                          <a:spcPct val="20000"/>
                        </a:spcBef>
                        <a:spcAft>
                          <a:spcPct val="0"/>
                        </a:spcAft>
                        <a:buClr>
                          <a:schemeClr val="hlink"/>
                        </a:buClr>
                        <a:buSzPct val="120000"/>
                        <a:buFontTx/>
                        <a:buNone/>
                        <a:tabLst/>
                      </a:pPr>
                      <a:endParaRPr kumimoji="1" lang="ko-KR" altLang="en-US" sz="2800" b="0" i="0" u="none" strike="noStrike" cap="none" normalizeH="0" baseline="0" dirty="0" smtClean="0">
                        <a:ln>
                          <a:noFill/>
                        </a:ln>
                        <a:solidFill>
                          <a:schemeClr val="tx1"/>
                        </a:solidFill>
                        <a:effectLst>
                          <a:outerShdw blurRad="38100" dist="38100" dir="2700000" algn="tl">
                            <a:srgbClr val="000000"/>
                          </a:outerShdw>
                        </a:effectLst>
                        <a:latin typeface="+mn-lt"/>
                        <a:ea typeface="굴림" charset="-127"/>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BBE0E3"/>
                    </a:solidFill>
                  </a:tcPr>
                </a:tc>
                <a:tc>
                  <a:txBody>
                    <a:bodyPr/>
                    <a:lstStyle/>
                    <a:p>
                      <a:pPr marL="342900" marR="0" lvl="0" indent="-342900" algn="ctr" defTabSz="914400" rtl="0" eaLnBrk="1" fontAlgn="base" latinLnBrk="1" hangingPunct="1">
                        <a:lnSpc>
                          <a:spcPct val="100000"/>
                        </a:lnSpc>
                        <a:spcBef>
                          <a:spcPct val="0"/>
                        </a:spcBef>
                        <a:spcAft>
                          <a:spcPct val="0"/>
                        </a:spcAft>
                        <a:buClr>
                          <a:schemeClr val="hlink"/>
                        </a:buClr>
                        <a:buSzPct val="120000"/>
                        <a:buFontTx/>
                        <a:buNone/>
                        <a:tabLst/>
                      </a:pPr>
                      <a:r>
                        <a:rPr kumimoji="1" lang="en-US" altLang="ko-KR" sz="1800" b="1" i="0" u="none" strike="noStrike" cap="none" normalizeH="0" baseline="0" dirty="0" smtClean="0">
                          <a:ln>
                            <a:noFill/>
                          </a:ln>
                          <a:solidFill>
                            <a:schemeClr val="tx1"/>
                          </a:solidFill>
                          <a:effectLst/>
                          <a:latin typeface="+mn-lt"/>
                          <a:ea typeface="굴림" charset="-127"/>
                          <a:cs typeface="Arial" charset="0"/>
                        </a:rPr>
                        <a:t>Intermittent </a:t>
                      </a:r>
                      <a:r>
                        <a:rPr kumimoji="1" lang="en-US" altLang="ko-KR" sz="1800" b="1" i="0" u="none" strike="noStrike" cap="none" normalizeH="0" baseline="0" dirty="0" err="1" smtClean="0">
                          <a:ln>
                            <a:noFill/>
                          </a:ln>
                          <a:solidFill>
                            <a:schemeClr val="tx1"/>
                          </a:solidFill>
                          <a:effectLst/>
                          <a:latin typeface="+mn-lt"/>
                          <a:ea typeface="굴림" charset="-127"/>
                          <a:cs typeface="Arial" charset="0"/>
                        </a:rPr>
                        <a:t>Claudication</a:t>
                      </a:r>
                      <a:endParaRPr kumimoji="1" lang="en-US" altLang="ko-KR" sz="1800" b="1" i="0" u="none" strike="noStrike" cap="none" normalizeH="0" baseline="0" dirty="0" smtClean="0">
                        <a:ln>
                          <a:noFill/>
                        </a:ln>
                        <a:solidFill>
                          <a:schemeClr val="tx1"/>
                        </a:solidFill>
                        <a:effectLst/>
                        <a:latin typeface="+mn-lt"/>
                        <a:ea typeface="굴림" charset="-127"/>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BBE0E3"/>
                    </a:solidFill>
                  </a:tcPr>
                </a:tc>
                <a:tc>
                  <a:txBody>
                    <a:bodyPr/>
                    <a:lstStyle/>
                    <a:p>
                      <a:pPr marL="342900" marR="0" lvl="0" indent="-342900" algn="ctr" defTabSz="914400" rtl="0" eaLnBrk="1" fontAlgn="t" latinLnBrk="1" hangingPunct="1">
                        <a:lnSpc>
                          <a:spcPct val="100000"/>
                        </a:lnSpc>
                        <a:spcBef>
                          <a:spcPct val="0"/>
                        </a:spcBef>
                        <a:spcAft>
                          <a:spcPct val="0"/>
                        </a:spcAft>
                        <a:buClr>
                          <a:schemeClr val="hlink"/>
                        </a:buClr>
                        <a:buSzPct val="120000"/>
                        <a:buFontTx/>
                        <a:buNone/>
                        <a:tabLst/>
                      </a:pPr>
                      <a:r>
                        <a:rPr kumimoji="1" lang="en-US" altLang="ko-KR" sz="1800" b="1" i="0" u="none" strike="noStrike" cap="none" normalizeH="0" baseline="0" dirty="0" err="1" smtClean="0">
                          <a:ln>
                            <a:noFill/>
                          </a:ln>
                          <a:solidFill>
                            <a:schemeClr val="tx1"/>
                          </a:solidFill>
                          <a:effectLst/>
                          <a:latin typeface="+mn-lt"/>
                          <a:ea typeface="굴림" charset="-127"/>
                          <a:cs typeface="Arial" charset="0"/>
                        </a:rPr>
                        <a:t>Pseudoclaudication</a:t>
                      </a:r>
                      <a:endParaRPr kumimoji="1" lang="en-US" altLang="ko-KR" sz="1800" b="1" i="0" u="none" strike="noStrike" cap="none" normalizeH="0" baseline="0" dirty="0" smtClean="0">
                        <a:ln>
                          <a:noFill/>
                        </a:ln>
                        <a:solidFill>
                          <a:schemeClr val="tx1"/>
                        </a:solidFill>
                        <a:effectLst/>
                        <a:latin typeface="+mn-lt"/>
                        <a:ea typeface="굴림" charset="-127"/>
                        <a:cs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BBE0E3"/>
                    </a:solidFill>
                  </a:tcPr>
                </a:tc>
              </a:tr>
              <a:tr h="642938">
                <a:tc>
                  <a:txBody>
                    <a:bodyPr/>
                    <a:lstStyle/>
                    <a:p>
                      <a:pPr marL="342900" marR="0" lvl="0" indent="-342900" algn="l" defTabSz="914400" rtl="0" eaLnBrk="1" fontAlgn="base" latinLnBrk="1" hangingPunct="1">
                        <a:lnSpc>
                          <a:spcPct val="100000"/>
                        </a:lnSpc>
                        <a:spcBef>
                          <a:spcPct val="0"/>
                        </a:spcBef>
                        <a:spcAft>
                          <a:spcPct val="0"/>
                        </a:spcAft>
                        <a:buClr>
                          <a:schemeClr val="hlink"/>
                        </a:buClr>
                        <a:buSzPct val="120000"/>
                        <a:buFontTx/>
                        <a:buNone/>
                        <a:tabLst/>
                      </a:pPr>
                      <a:r>
                        <a:rPr kumimoji="1" lang="en-US" altLang="ko-KR" sz="1800" b="0" i="0" u="none" strike="noStrike" cap="none" normalizeH="0" baseline="0" smtClean="0">
                          <a:ln>
                            <a:noFill/>
                          </a:ln>
                          <a:solidFill>
                            <a:srgbClr val="000000"/>
                          </a:solidFill>
                          <a:effectLst/>
                          <a:latin typeface="+mn-lt"/>
                          <a:ea typeface="굴림" charset="-127"/>
                          <a:cs typeface="Arial" charset="0"/>
                        </a:rPr>
                        <a:t>Character of discomfort</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p>
                      <a:pPr marL="342900" marR="0" lvl="0" indent="-342900" algn="l" defTabSz="914400" rtl="0" eaLnBrk="1" fontAlgn="t" latinLnBrk="1" hangingPunct="1">
                        <a:lnSpc>
                          <a:spcPct val="100000"/>
                        </a:lnSpc>
                        <a:spcBef>
                          <a:spcPct val="0"/>
                        </a:spcBef>
                        <a:spcAft>
                          <a:spcPct val="0"/>
                        </a:spcAft>
                        <a:buClr>
                          <a:schemeClr val="hlink"/>
                        </a:buClr>
                        <a:buSzPct val="120000"/>
                        <a:buFontTx/>
                        <a:buNone/>
                        <a:tabLst/>
                      </a:pPr>
                      <a:r>
                        <a:rPr kumimoji="1" lang="en-US" altLang="ko-KR" sz="1800" b="0" i="0" u="none" strike="noStrike" cap="none" normalizeH="0" baseline="0" dirty="0" smtClean="0">
                          <a:ln>
                            <a:noFill/>
                          </a:ln>
                          <a:solidFill>
                            <a:srgbClr val="000000"/>
                          </a:solidFill>
                          <a:effectLst/>
                          <a:latin typeface="+mn-lt"/>
                          <a:ea typeface="굴림" charset="-127"/>
                          <a:cs typeface="Arial" charset="0"/>
                        </a:rPr>
                        <a:t>Cramping, tightness, tiredness</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p>
                      <a:pPr marL="342900" marR="0" lvl="0" indent="-342900" algn="l" defTabSz="914400" rtl="0" eaLnBrk="1" fontAlgn="base" latinLnBrk="1" hangingPunct="1">
                        <a:lnSpc>
                          <a:spcPct val="100000"/>
                        </a:lnSpc>
                        <a:spcBef>
                          <a:spcPct val="0"/>
                        </a:spcBef>
                        <a:spcAft>
                          <a:spcPct val="0"/>
                        </a:spcAft>
                        <a:buClr>
                          <a:schemeClr val="hlink"/>
                        </a:buClr>
                        <a:buSzPct val="120000"/>
                        <a:buFontTx/>
                        <a:buNone/>
                        <a:tabLst/>
                      </a:pPr>
                      <a:r>
                        <a:rPr kumimoji="1" lang="en-US" altLang="ko-KR" sz="1800" b="0" i="0" u="none" strike="noStrike" cap="none" normalizeH="0" baseline="0" smtClean="0">
                          <a:ln>
                            <a:noFill/>
                          </a:ln>
                          <a:solidFill>
                            <a:srgbClr val="000000"/>
                          </a:solidFill>
                          <a:effectLst/>
                          <a:latin typeface="+mn-lt"/>
                          <a:ea typeface="굴림" charset="-127"/>
                          <a:cs typeface="Arial" charset="0"/>
                        </a:rPr>
                        <a:t>Same or tingling, weakness, clumsiness</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r>
              <a:tr h="642938">
                <a:tc>
                  <a:txBody>
                    <a:bodyPr/>
                    <a:lstStyle/>
                    <a:p>
                      <a:pPr marL="342900" marR="0" lvl="0" indent="-342900" algn="l" defTabSz="914400" rtl="0" eaLnBrk="1" fontAlgn="t" latinLnBrk="1" hangingPunct="1">
                        <a:lnSpc>
                          <a:spcPct val="100000"/>
                        </a:lnSpc>
                        <a:spcBef>
                          <a:spcPct val="0"/>
                        </a:spcBef>
                        <a:spcAft>
                          <a:spcPct val="0"/>
                        </a:spcAft>
                        <a:buClr>
                          <a:schemeClr val="hlink"/>
                        </a:buClr>
                        <a:buSzPct val="120000"/>
                        <a:buFontTx/>
                        <a:buNone/>
                        <a:tabLst/>
                      </a:pPr>
                      <a:r>
                        <a:rPr kumimoji="1" lang="en-US" altLang="ko-KR" sz="1800" b="0" i="0" u="none" strike="noStrike" cap="none" normalizeH="0" baseline="0" dirty="0" smtClean="0">
                          <a:ln>
                            <a:noFill/>
                          </a:ln>
                          <a:solidFill>
                            <a:srgbClr val="000000"/>
                          </a:solidFill>
                          <a:effectLst/>
                          <a:latin typeface="+mn-lt"/>
                          <a:ea typeface="굴림" charset="-127"/>
                          <a:cs typeface="Arial" charset="0"/>
                        </a:rPr>
                        <a:t>Location of discomfort</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p>
                      <a:pPr marL="342900" marR="0" lvl="0" indent="-342900" algn="l" defTabSz="914400" rtl="0" eaLnBrk="1" fontAlgn="base" latinLnBrk="1" hangingPunct="1">
                        <a:lnSpc>
                          <a:spcPct val="100000"/>
                        </a:lnSpc>
                        <a:spcBef>
                          <a:spcPct val="0"/>
                        </a:spcBef>
                        <a:spcAft>
                          <a:spcPct val="0"/>
                        </a:spcAft>
                        <a:buClr>
                          <a:schemeClr val="hlink"/>
                        </a:buClr>
                        <a:buSzPct val="120000"/>
                        <a:buFontTx/>
                        <a:buNone/>
                        <a:tabLst/>
                      </a:pPr>
                      <a:r>
                        <a:rPr kumimoji="1" lang="en-US" altLang="ko-KR" sz="1800" b="0" i="0" u="none" strike="noStrike" cap="none" normalizeH="0" baseline="0" dirty="0" smtClean="0">
                          <a:ln>
                            <a:noFill/>
                          </a:ln>
                          <a:solidFill>
                            <a:srgbClr val="000000"/>
                          </a:solidFill>
                          <a:effectLst/>
                          <a:latin typeface="+mn-lt"/>
                          <a:ea typeface="굴림" charset="-127"/>
                          <a:cs typeface="Arial" charset="0"/>
                        </a:rPr>
                        <a:t>Buttock, hip, thigh, calf, foot</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p>
                      <a:pPr marL="342900" marR="0" lvl="0" indent="-342900" algn="l" defTabSz="914400" rtl="0" eaLnBrk="1" fontAlgn="t" latinLnBrk="1" hangingPunct="1">
                        <a:lnSpc>
                          <a:spcPct val="100000"/>
                        </a:lnSpc>
                        <a:spcBef>
                          <a:spcPct val="0"/>
                        </a:spcBef>
                        <a:spcAft>
                          <a:spcPct val="0"/>
                        </a:spcAft>
                        <a:buClr>
                          <a:schemeClr val="hlink"/>
                        </a:buClr>
                        <a:buSzPct val="120000"/>
                        <a:buFontTx/>
                        <a:buNone/>
                        <a:tabLst/>
                      </a:pPr>
                      <a:r>
                        <a:rPr kumimoji="1" lang="en-US" altLang="ko-KR" sz="1800" b="0" i="0" u="none" strike="noStrike" cap="none" normalizeH="0" baseline="0" dirty="0" smtClean="0">
                          <a:ln>
                            <a:noFill/>
                          </a:ln>
                          <a:solidFill>
                            <a:srgbClr val="000000"/>
                          </a:solidFill>
                          <a:effectLst/>
                          <a:latin typeface="+mn-lt"/>
                          <a:ea typeface="굴림" charset="-127"/>
                          <a:cs typeface="Arial" charset="0"/>
                        </a:rPr>
                        <a:t>Same</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r>
              <a:tr h="642938">
                <a:tc>
                  <a:txBody>
                    <a:bodyPr/>
                    <a:lstStyle/>
                    <a:p>
                      <a:pPr marL="342900" marR="0" lvl="0" indent="-342900" algn="l" defTabSz="914400" rtl="0" eaLnBrk="1" fontAlgn="t" latinLnBrk="1" hangingPunct="1">
                        <a:lnSpc>
                          <a:spcPct val="100000"/>
                        </a:lnSpc>
                        <a:spcBef>
                          <a:spcPct val="0"/>
                        </a:spcBef>
                        <a:spcAft>
                          <a:spcPct val="0"/>
                        </a:spcAft>
                        <a:buClr>
                          <a:schemeClr val="hlink"/>
                        </a:buClr>
                        <a:buSzPct val="120000"/>
                        <a:buFontTx/>
                        <a:buNone/>
                        <a:tabLst/>
                      </a:pPr>
                      <a:r>
                        <a:rPr kumimoji="1" lang="en-US" altLang="ko-KR" sz="1800" b="0" i="0" u="none" strike="noStrike" cap="none" normalizeH="0" baseline="0" smtClean="0">
                          <a:ln>
                            <a:noFill/>
                          </a:ln>
                          <a:solidFill>
                            <a:srgbClr val="000000"/>
                          </a:solidFill>
                          <a:effectLst/>
                          <a:latin typeface="+mn-lt"/>
                          <a:ea typeface="굴림" charset="-127"/>
                          <a:cs typeface="Arial" charset="0"/>
                        </a:rPr>
                        <a:t>Exercise induced</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p>
                      <a:pPr marL="342900" marR="0" lvl="0" indent="-342900" algn="l" defTabSz="914400" rtl="0" eaLnBrk="1" fontAlgn="t" latinLnBrk="1" hangingPunct="1">
                        <a:lnSpc>
                          <a:spcPct val="100000"/>
                        </a:lnSpc>
                        <a:spcBef>
                          <a:spcPct val="0"/>
                        </a:spcBef>
                        <a:spcAft>
                          <a:spcPct val="0"/>
                        </a:spcAft>
                        <a:buClr>
                          <a:schemeClr val="hlink"/>
                        </a:buClr>
                        <a:buSzPct val="120000"/>
                        <a:buFontTx/>
                        <a:buNone/>
                        <a:tabLst/>
                      </a:pPr>
                      <a:r>
                        <a:rPr kumimoji="1" lang="en-US" altLang="ko-KR" sz="1800" b="0" i="0" u="none" strike="noStrike" cap="none" normalizeH="0" baseline="0" smtClean="0">
                          <a:ln>
                            <a:noFill/>
                          </a:ln>
                          <a:solidFill>
                            <a:srgbClr val="000000"/>
                          </a:solidFill>
                          <a:effectLst/>
                          <a:latin typeface="+mn-lt"/>
                          <a:ea typeface="굴림" charset="-127"/>
                          <a:cs typeface="Arial" charset="0"/>
                        </a:rPr>
                        <a:t>Yes</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p>
                      <a:pPr marL="342900" marR="0" lvl="0" indent="-342900" algn="l" defTabSz="914400" rtl="0" eaLnBrk="1" fontAlgn="t" latinLnBrk="1" hangingPunct="1">
                        <a:lnSpc>
                          <a:spcPct val="100000"/>
                        </a:lnSpc>
                        <a:spcBef>
                          <a:spcPct val="0"/>
                        </a:spcBef>
                        <a:spcAft>
                          <a:spcPct val="0"/>
                        </a:spcAft>
                        <a:buClr>
                          <a:schemeClr val="hlink"/>
                        </a:buClr>
                        <a:buSzPct val="120000"/>
                        <a:buFontTx/>
                        <a:buNone/>
                        <a:tabLst/>
                      </a:pPr>
                      <a:r>
                        <a:rPr kumimoji="1" lang="en-US" altLang="ko-KR" sz="1800" b="0" i="0" u="none" strike="noStrike" cap="none" normalizeH="0" baseline="0" dirty="0" smtClean="0">
                          <a:ln>
                            <a:noFill/>
                          </a:ln>
                          <a:solidFill>
                            <a:srgbClr val="000000"/>
                          </a:solidFill>
                          <a:effectLst/>
                          <a:latin typeface="+mn-lt"/>
                          <a:ea typeface="굴림" charset="-127"/>
                          <a:cs typeface="Arial" charset="0"/>
                        </a:rPr>
                        <a:t>Yes or No</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r>
              <a:tr h="642938">
                <a:tc>
                  <a:txBody>
                    <a:bodyPr/>
                    <a:lstStyle/>
                    <a:p>
                      <a:pPr marL="342900" marR="0" lvl="0" indent="-342900" algn="l" defTabSz="914400" rtl="0" eaLnBrk="1" fontAlgn="t" latinLnBrk="1" hangingPunct="1">
                        <a:lnSpc>
                          <a:spcPct val="100000"/>
                        </a:lnSpc>
                        <a:spcBef>
                          <a:spcPct val="0"/>
                        </a:spcBef>
                        <a:spcAft>
                          <a:spcPct val="0"/>
                        </a:spcAft>
                        <a:buClr>
                          <a:schemeClr val="hlink"/>
                        </a:buClr>
                        <a:buSzPct val="120000"/>
                        <a:buFontTx/>
                        <a:buNone/>
                        <a:tabLst/>
                      </a:pPr>
                      <a:r>
                        <a:rPr kumimoji="1" lang="en-US" altLang="ko-KR" sz="1800" b="0" i="0" u="none" strike="noStrike" cap="none" normalizeH="0" baseline="0" smtClean="0">
                          <a:ln>
                            <a:noFill/>
                          </a:ln>
                          <a:solidFill>
                            <a:srgbClr val="000000"/>
                          </a:solidFill>
                          <a:effectLst/>
                          <a:latin typeface="+mn-lt"/>
                          <a:ea typeface="굴림" charset="-127"/>
                          <a:cs typeface="Arial" charset="0"/>
                        </a:rPr>
                        <a:t>Distance to claudication</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p>
                      <a:pPr marL="342900" marR="0" lvl="0" indent="-342900" algn="l" defTabSz="914400" rtl="0" eaLnBrk="1" fontAlgn="base" latinLnBrk="1" hangingPunct="1">
                        <a:lnSpc>
                          <a:spcPct val="100000"/>
                        </a:lnSpc>
                        <a:spcBef>
                          <a:spcPct val="0"/>
                        </a:spcBef>
                        <a:spcAft>
                          <a:spcPct val="0"/>
                        </a:spcAft>
                        <a:buClr>
                          <a:schemeClr val="hlink"/>
                        </a:buClr>
                        <a:buSzPct val="120000"/>
                        <a:buFontTx/>
                        <a:buNone/>
                        <a:tabLst/>
                      </a:pPr>
                      <a:r>
                        <a:rPr kumimoji="1" lang="en-US" altLang="ko-KR" sz="1800" b="0" i="0" u="none" strike="noStrike" cap="none" normalizeH="0" baseline="0" smtClean="0">
                          <a:ln>
                            <a:noFill/>
                          </a:ln>
                          <a:solidFill>
                            <a:srgbClr val="000000"/>
                          </a:solidFill>
                          <a:effectLst/>
                          <a:latin typeface="+mn-lt"/>
                          <a:ea typeface="굴림" charset="-127"/>
                          <a:cs typeface="Arial" charset="0"/>
                        </a:rPr>
                        <a:t>Same each time</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p>
                      <a:pPr marL="342900" marR="0" lvl="0" indent="-342900" algn="l" defTabSz="914400" rtl="0" eaLnBrk="1" fontAlgn="t" latinLnBrk="1" hangingPunct="1">
                        <a:lnSpc>
                          <a:spcPct val="100000"/>
                        </a:lnSpc>
                        <a:spcBef>
                          <a:spcPct val="0"/>
                        </a:spcBef>
                        <a:spcAft>
                          <a:spcPct val="0"/>
                        </a:spcAft>
                        <a:buClr>
                          <a:schemeClr val="hlink"/>
                        </a:buClr>
                        <a:buSzPct val="120000"/>
                        <a:buFontTx/>
                        <a:buNone/>
                        <a:tabLst/>
                      </a:pPr>
                      <a:r>
                        <a:rPr kumimoji="1" lang="en-US" altLang="ko-KR" sz="1800" b="0" i="0" u="none" strike="noStrike" cap="none" normalizeH="0" baseline="0" dirty="0" smtClean="0">
                          <a:ln>
                            <a:noFill/>
                          </a:ln>
                          <a:solidFill>
                            <a:srgbClr val="000000"/>
                          </a:solidFill>
                          <a:effectLst/>
                          <a:latin typeface="+mn-lt"/>
                          <a:ea typeface="굴림" charset="-127"/>
                          <a:cs typeface="Arial" charset="0"/>
                        </a:rPr>
                        <a:t>Variable</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r>
              <a:tr h="642938">
                <a:tc>
                  <a:txBody>
                    <a:bodyPr/>
                    <a:lstStyle/>
                    <a:p>
                      <a:pPr marL="342900" marR="0" lvl="0" indent="-342900" algn="l" defTabSz="914400" rtl="0" eaLnBrk="1" fontAlgn="base" latinLnBrk="1" hangingPunct="1">
                        <a:lnSpc>
                          <a:spcPct val="100000"/>
                        </a:lnSpc>
                        <a:spcBef>
                          <a:spcPct val="0"/>
                        </a:spcBef>
                        <a:spcAft>
                          <a:spcPct val="0"/>
                        </a:spcAft>
                        <a:buClr>
                          <a:schemeClr val="hlink"/>
                        </a:buClr>
                        <a:buSzPct val="120000"/>
                        <a:buFontTx/>
                        <a:buNone/>
                        <a:tabLst/>
                      </a:pPr>
                      <a:r>
                        <a:rPr kumimoji="1" lang="en-US" altLang="ko-KR" sz="1800" b="0" i="0" u="none" strike="noStrike" cap="none" normalizeH="0" baseline="0" smtClean="0">
                          <a:ln>
                            <a:noFill/>
                          </a:ln>
                          <a:solidFill>
                            <a:srgbClr val="000000"/>
                          </a:solidFill>
                          <a:effectLst/>
                          <a:latin typeface="+mn-lt"/>
                          <a:ea typeface="굴림" charset="-127"/>
                          <a:cs typeface="Arial" charset="0"/>
                        </a:rPr>
                        <a:t>Occurs with standing</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p>
                      <a:pPr marL="342900" marR="0" lvl="0" indent="-342900" algn="l" defTabSz="914400" rtl="0" eaLnBrk="1" fontAlgn="t" latinLnBrk="1" hangingPunct="1">
                        <a:lnSpc>
                          <a:spcPct val="100000"/>
                        </a:lnSpc>
                        <a:spcBef>
                          <a:spcPct val="0"/>
                        </a:spcBef>
                        <a:spcAft>
                          <a:spcPct val="0"/>
                        </a:spcAft>
                        <a:buClr>
                          <a:schemeClr val="hlink"/>
                        </a:buClr>
                        <a:buSzPct val="120000"/>
                        <a:buFontTx/>
                        <a:buNone/>
                        <a:tabLst/>
                      </a:pPr>
                      <a:r>
                        <a:rPr kumimoji="1" lang="en-US" altLang="ko-KR" sz="1800" b="0" i="0" u="none" strike="noStrike" cap="none" normalizeH="0" baseline="0" smtClean="0">
                          <a:ln>
                            <a:noFill/>
                          </a:ln>
                          <a:solidFill>
                            <a:srgbClr val="000000"/>
                          </a:solidFill>
                          <a:effectLst/>
                          <a:latin typeface="+mn-lt"/>
                          <a:ea typeface="굴림" charset="-127"/>
                          <a:cs typeface="Arial" charset="0"/>
                        </a:rPr>
                        <a:t>No</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p>
                      <a:pPr marL="342900" marR="0" lvl="0" indent="-342900" algn="l" defTabSz="914400" rtl="0" eaLnBrk="1" fontAlgn="t" latinLnBrk="1" hangingPunct="1">
                        <a:lnSpc>
                          <a:spcPct val="100000"/>
                        </a:lnSpc>
                        <a:spcBef>
                          <a:spcPct val="0"/>
                        </a:spcBef>
                        <a:spcAft>
                          <a:spcPct val="0"/>
                        </a:spcAft>
                        <a:buClr>
                          <a:schemeClr val="hlink"/>
                        </a:buClr>
                        <a:buSzPct val="120000"/>
                        <a:buFontTx/>
                        <a:buNone/>
                        <a:tabLst/>
                      </a:pPr>
                      <a:r>
                        <a:rPr kumimoji="1" lang="en-US" altLang="ko-KR" sz="1800" b="0" i="0" u="none" strike="noStrike" cap="none" normalizeH="0" baseline="0" dirty="0" smtClean="0">
                          <a:ln>
                            <a:noFill/>
                          </a:ln>
                          <a:solidFill>
                            <a:srgbClr val="000000"/>
                          </a:solidFill>
                          <a:effectLst/>
                          <a:latin typeface="+mn-lt"/>
                          <a:ea typeface="굴림" charset="-127"/>
                          <a:cs typeface="Arial" charset="0"/>
                        </a:rPr>
                        <a:t>Yes</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r>
              <a:tr h="642938">
                <a:tc>
                  <a:txBody>
                    <a:bodyPr/>
                    <a:lstStyle/>
                    <a:p>
                      <a:pPr marL="342900" marR="0" lvl="0" indent="-342900" algn="l" defTabSz="914400" rtl="0" eaLnBrk="1" fontAlgn="t" latinLnBrk="1" hangingPunct="1">
                        <a:lnSpc>
                          <a:spcPct val="100000"/>
                        </a:lnSpc>
                        <a:spcBef>
                          <a:spcPct val="0"/>
                        </a:spcBef>
                        <a:spcAft>
                          <a:spcPct val="0"/>
                        </a:spcAft>
                        <a:buClr>
                          <a:schemeClr val="hlink"/>
                        </a:buClr>
                        <a:buSzPct val="120000"/>
                        <a:buFontTx/>
                        <a:buNone/>
                        <a:tabLst/>
                      </a:pPr>
                      <a:r>
                        <a:rPr kumimoji="1" lang="en-US" altLang="ko-KR" sz="1800" b="0" i="0" u="none" strike="noStrike" cap="none" normalizeH="0" baseline="0" smtClean="0">
                          <a:ln>
                            <a:noFill/>
                          </a:ln>
                          <a:solidFill>
                            <a:srgbClr val="000000"/>
                          </a:solidFill>
                          <a:effectLst/>
                          <a:latin typeface="+mn-lt"/>
                          <a:ea typeface="굴림" charset="-127"/>
                          <a:cs typeface="Arial" charset="0"/>
                        </a:rPr>
                        <a:t>Relief</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p>
                      <a:pPr marL="342900" marR="0" lvl="0" indent="-342900" algn="l" defTabSz="914400" rtl="0" eaLnBrk="1" fontAlgn="base" latinLnBrk="1" hangingPunct="1">
                        <a:lnSpc>
                          <a:spcPct val="100000"/>
                        </a:lnSpc>
                        <a:spcBef>
                          <a:spcPct val="0"/>
                        </a:spcBef>
                        <a:spcAft>
                          <a:spcPct val="0"/>
                        </a:spcAft>
                        <a:buClr>
                          <a:schemeClr val="hlink"/>
                        </a:buClr>
                        <a:buSzPct val="120000"/>
                        <a:buFontTx/>
                        <a:buNone/>
                        <a:tabLst/>
                      </a:pPr>
                      <a:r>
                        <a:rPr kumimoji="1" lang="en-US" altLang="ko-KR" sz="1800" b="0" i="0" u="none" strike="noStrike" cap="none" normalizeH="0" baseline="0" smtClean="0">
                          <a:ln>
                            <a:noFill/>
                          </a:ln>
                          <a:solidFill>
                            <a:srgbClr val="000000"/>
                          </a:solidFill>
                          <a:effectLst/>
                          <a:latin typeface="+mn-lt"/>
                          <a:ea typeface="굴림" charset="-127"/>
                          <a:cs typeface="Arial" charset="0"/>
                        </a:rPr>
                        <a:t>Stop walking</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p>
                      <a:pPr marL="342900" marR="0" lvl="0" indent="-342900" algn="l" defTabSz="914400" rtl="0" eaLnBrk="1" fontAlgn="base" latinLnBrk="1" hangingPunct="1">
                        <a:lnSpc>
                          <a:spcPct val="100000"/>
                        </a:lnSpc>
                        <a:spcBef>
                          <a:spcPct val="0"/>
                        </a:spcBef>
                        <a:spcAft>
                          <a:spcPct val="0"/>
                        </a:spcAft>
                        <a:buClr>
                          <a:schemeClr val="hlink"/>
                        </a:buClr>
                        <a:buSzPct val="120000"/>
                        <a:buFontTx/>
                        <a:buNone/>
                        <a:tabLst/>
                      </a:pPr>
                      <a:r>
                        <a:rPr kumimoji="1" lang="en-US" altLang="ko-KR" sz="1800" b="0" i="0" u="none" strike="noStrike" cap="none" normalizeH="0" baseline="0" dirty="0" smtClean="0">
                          <a:ln>
                            <a:noFill/>
                          </a:ln>
                          <a:solidFill>
                            <a:srgbClr val="000000"/>
                          </a:solidFill>
                          <a:effectLst/>
                          <a:latin typeface="+mn-lt"/>
                          <a:ea typeface="굴림" charset="-127"/>
                          <a:cs typeface="Arial" charset="0"/>
                        </a:rPr>
                        <a:t>Often muse sit or change body positions</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r>
            </a:tbl>
          </a:graphicData>
        </a:graphic>
      </p:graphicFrame>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a:xfrm>
            <a:off x="3124200" y="6453336"/>
            <a:ext cx="2895600" cy="365125"/>
          </a:xfrm>
        </p:spPr>
        <p:txBody>
          <a:bodyPr/>
          <a:lstStyle/>
          <a:p>
            <a:r>
              <a:rPr lang="en-US" altLang="ko-KR" dirty="0" smtClean="0"/>
              <a:t>2012</a:t>
            </a:r>
            <a:r>
              <a:rPr lang="ko-KR" altLang="en-US" dirty="0" smtClean="0"/>
              <a:t>년 제 </a:t>
            </a:r>
            <a:r>
              <a:rPr lang="en-US" altLang="ko-KR" dirty="0" smtClean="0"/>
              <a:t>5</a:t>
            </a:r>
            <a:r>
              <a:rPr lang="ko-KR" altLang="en-US" dirty="0" smtClean="0"/>
              <a:t>차 전공의 학술세미나</a:t>
            </a:r>
            <a:endParaRPr lang="ko-KR" altLang="ko-KR"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smtClean="0"/>
              <a:t>Non-Critical Limb Ischemia </a:t>
            </a:r>
            <a:endParaRPr lang="ko-KR" altLang="en-US" dirty="0"/>
          </a:p>
        </p:txBody>
      </p:sp>
      <p:sp>
        <p:nvSpPr>
          <p:cNvPr id="3" name="내용 개체 틀 2"/>
          <p:cNvSpPr>
            <a:spLocks noGrp="1"/>
          </p:cNvSpPr>
          <p:nvPr>
            <p:ph idx="1"/>
          </p:nvPr>
        </p:nvSpPr>
        <p:spPr/>
        <p:txBody>
          <a:bodyPr/>
          <a:lstStyle/>
          <a:p>
            <a:r>
              <a:rPr lang="en-GB" altLang="ko-KR" b="1" dirty="0" smtClean="0">
                <a:solidFill>
                  <a:srgbClr val="FF0000"/>
                </a:solidFill>
              </a:rPr>
              <a:t>Intermittent </a:t>
            </a:r>
            <a:r>
              <a:rPr lang="en-GB" altLang="ko-KR" b="1" dirty="0" err="1" smtClean="0">
                <a:solidFill>
                  <a:srgbClr val="FF0000"/>
                </a:solidFill>
              </a:rPr>
              <a:t>claudication</a:t>
            </a:r>
            <a:r>
              <a:rPr lang="en-GB" altLang="ko-KR" b="1" dirty="0" smtClean="0">
                <a:solidFill>
                  <a:srgbClr val="FF0000"/>
                </a:solidFill>
              </a:rPr>
              <a:t>: </a:t>
            </a:r>
          </a:p>
          <a:p>
            <a:pPr lvl="1"/>
            <a:r>
              <a:rPr lang="en-GB" altLang="ko-KR" dirty="0" smtClean="0">
                <a:solidFill>
                  <a:srgbClr val="00CC00"/>
                </a:solidFill>
              </a:rPr>
              <a:t>ABI: </a:t>
            </a:r>
            <a:r>
              <a:rPr lang="en-GB" altLang="ko-KR" dirty="0" smtClean="0"/>
              <a:t>0.5-0.9</a:t>
            </a:r>
          </a:p>
          <a:p>
            <a:pPr lvl="1"/>
            <a:r>
              <a:rPr lang="en-GB" altLang="ko-KR" dirty="0" err="1" smtClean="0"/>
              <a:t>Cludication</a:t>
            </a:r>
            <a:r>
              <a:rPr lang="en-GB" altLang="ko-KR" dirty="0" smtClean="0"/>
              <a:t> distance</a:t>
            </a:r>
          </a:p>
          <a:p>
            <a:pPr lvl="1"/>
            <a:r>
              <a:rPr lang="en-GB" altLang="ko-KR" dirty="0" smtClean="0"/>
              <a:t>Calf is the most common</a:t>
            </a:r>
          </a:p>
          <a:p>
            <a:endParaRPr lang="ko-KR" altLang="en-US" dirty="0"/>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1"/>
          <p:cNvSpPr>
            <a:spLocks noGrp="1"/>
          </p:cNvSpPr>
          <p:nvPr>
            <p:ph type="title"/>
          </p:nvPr>
        </p:nvSpPr>
        <p:spPr>
          <a:xfrm>
            <a:off x="457200" y="-27384"/>
            <a:ext cx="8229600" cy="1143000"/>
          </a:xfrm>
        </p:spPr>
        <p:txBody>
          <a:bodyPr>
            <a:normAutofit/>
          </a:bodyPr>
          <a:lstStyle/>
          <a:p>
            <a:r>
              <a:rPr lang="en-US" altLang="ko-KR" sz="3200" b="1" dirty="0" smtClean="0">
                <a:cs typeface="Arial" pitchFamily="34" charset="0"/>
              </a:rPr>
              <a:t>Algorithm for </a:t>
            </a:r>
            <a:r>
              <a:rPr lang="en-US" altLang="ko-KR" sz="3200" b="1" dirty="0" smtClean="0">
                <a:solidFill>
                  <a:srgbClr val="0070C0"/>
                </a:solidFill>
                <a:cs typeface="Arial" pitchFamily="34" charset="0"/>
              </a:rPr>
              <a:t>Non</a:t>
            </a:r>
            <a:r>
              <a:rPr lang="en-US" altLang="ko-KR" sz="3200" b="1" dirty="0" smtClean="0">
                <a:cs typeface="Arial" pitchFamily="34" charset="0"/>
              </a:rPr>
              <a:t>-</a:t>
            </a:r>
            <a:r>
              <a:rPr lang="en-US" altLang="ko-KR" sz="3200" b="1" dirty="0" smtClean="0">
                <a:solidFill>
                  <a:srgbClr val="FF0000"/>
                </a:solidFill>
                <a:cs typeface="Arial" pitchFamily="34" charset="0"/>
              </a:rPr>
              <a:t>CLI</a:t>
            </a:r>
            <a:r>
              <a:rPr lang="en-US" altLang="ko-KR" sz="3200" b="1" dirty="0" smtClean="0">
                <a:cs typeface="Arial" pitchFamily="34" charset="0"/>
              </a:rPr>
              <a:t> (</a:t>
            </a:r>
            <a:r>
              <a:rPr lang="en-US" altLang="ko-KR" sz="3200" b="1" dirty="0" err="1" smtClean="0">
                <a:cs typeface="Arial" pitchFamily="34" charset="0"/>
              </a:rPr>
              <a:t>claudication</a:t>
            </a:r>
            <a:r>
              <a:rPr lang="en-US" altLang="ko-KR" sz="3200" b="1" dirty="0" smtClean="0">
                <a:cs typeface="Arial" pitchFamily="34" charset="0"/>
              </a:rPr>
              <a:t>)</a:t>
            </a:r>
            <a:endParaRPr lang="ko-KR" altLang="en-US" sz="3200" b="1" dirty="0">
              <a:cs typeface="Arial" pitchFamily="34" charset="0"/>
            </a:endParaRPr>
          </a:p>
        </p:txBody>
      </p:sp>
      <p:grpSp>
        <p:nvGrpSpPr>
          <p:cNvPr id="49" name="그룹 48"/>
          <p:cNvGrpSpPr/>
          <p:nvPr/>
        </p:nvGrpSpPr>
        <p:grpSpPr>
          <a:xfrm>
            <a:off x="827584" y="764704"/>
            <a:ext cx="7499350" cy="5437188"/>
            <a:chOff x="827584" y="944140"/>
            <a:chExt cx="7499350" cy="5437188"/>
          </a:xfrm>
        </p:grpSpPr>
        <p:grpSp>
          <p:nvGrpSpPr>
            <p:cNvPr id="5" name="그룹 4"/>
            <p:cNvGrpSpPr/>
            <p:nvPr/>
          </p:nvGrpSpPr>
          <p:grpSpPr>
            <a:xfrm>
              <a:off x="1427659" y="944140"/>
              <a:ext cx="6416675" cy="2379663"/>
              <a:chOff x="1736725" y="660400"/>
              <a:chExt cx="6416675" cy="2379663"/>
            </a:xfrm>
          </p:grpSpPr>
          <p:sp>
            <p:nvSpPr>
              <p:cNvPr id="6" name="Text Box 3"/>
              <p:cNvSpPr txBox="1">
                <a:spLocks noChangeArrowheads="1"/>
              </p:cNvSpPr>
              <p:nvPr/>
            </p:nvSpPr>
            <p:spPr bwMode="auto">
              <a:xfrm>
                <a:off x="4038600" y="660400"/>
                <a:ext cx="1116013" cy="304800"/>
              </a:xfrm>
              <a:prstGeom prst="rect">
                <a:avLst/>
              </a:prstGeom>
              <a:noFill/>
              <a:ln w="9525">
                <a:noFill/>
                <a:miter lim="800000"/>
                <a:headEnd/>
                <a:tailEnd/>
              </a:ln>
            </p:spPr>
            <p:txBody>
              <a:bodyPr wrap="none">
                <a:spAutoFit/>
              </a:bodyPr>
              <a:lstStyle/>
              <a:p>
                <a:r>
                  <a:rPr lang="ko-KR" altLang="en-US" sz="1400" b="1" dirty="0">
                    <a:latin typeface="굴림" charset="-127"/>
                    <a:ea typeface="굴림" charset="-127"/>
                  </a:rPr>
                  <a:t>하지 </a:t>
                </a:r>
                <a:r>
                  <a:rPr lang="ko-KR" altLang="en-US" sz="1400" b="1" dirty="0" err="1">
                    <a:latin typeface="굴림" charset="-127"/>
                    <a:ea typeface="굴림" charset="-127"/>
                  </a:rPr>
                  <a:t>파행증</a:t>
                </a:r>
                <a:endParaRPr lang="ko-KR" altLang="en-US" sz="1400" b="1" dirty="0">
                  <a:latin typeface="굴림" charset="-127"/>
                  <a:ea typeface="굴림" charset="-127"/>
                </a:endParaRPr>
              </a:p>
            </p:txBody>
          </p:sp>
          <p:sp>
            <p:nvSpPr>
              <p:cNvPr id="7" name="Text Box 4"/>
              <p:cNvSpPr txBox="1">
                <a:spLocks noChangeArrowheads="1"/>
              </p:cNvSpPr>
              <p:nvPr/>
            </p:nvSpPr>
            <p:spPr bwMode="auto">
              <a:xfrm>
                <a:off x="3038475" y="1268413"/>
                <a:ext cx="2455863" cy="304800"/>
              </a:xfrm>
              <a:prstGeom prst="rect">
                <a:avLst/>
              </a:prstGeom>
              <a:noFill/>
              <a:ln w="9525">
                <a:noFill/>
                <a:miter lim="800000"/>
                <a:headEnd/>
                <a:tailEnd/>
              </a:ln>
            </p:spPr>
            <p:txBody>
              <a:bodyPr wrap="none">
                <a:spAutoFit/>
              </a:bodyPr>
              <a:lstStyle/>
              <a:p>
                <a:r>
                  <a:rPr lang="ko-KR" altLang="en-US" sz="1400" b="1">
                    <a:latin typeface="굴림" charset="-127"/>
                    <a:ea typeface="굴림" charset="-127"/>
                  </a:rPr>
                  <a:t>위험인자를 줄이기 위한 치료</a:t>
                </a:r>
              </a:p>
            </p:txBody>
          </p:sp>
          <p:sp>
            <p:nvSpPr>
              <p:cNvPr id="8" name="Text Box 5"/>
              <p:cNvSpPr txBox="1">
                <a:spLocks noChangeArrowheads="1"/>
              </p:cNvSpPr>
              <p:nvPr/>
            </p:nvSpPr>
            <p:spPr bwMode="auto">
              <a:xfrm>
                <a:off x="3384550" y="1954213"/>
                <a:ext cx="2822575" cy="304800"/>
              </a:xfrm>
              <a:prstGeom prst="rect">
                <a:avLst/>
              </a:prstGeom>
              <a:noFill/>
              <a:ln w="9525">
                <a:noFill/>
                <a:miter lim="800000"/>
                <a:headEnd/>
                <a:tailEnd/>
              </a:ln>
            </p:spPr>
            <p:txBody>
              <a:bodyPr wrap="none">
                <a:spAutoFit/>
              </a:bodyPr>
              <a:lstStyle/>
              <a:p>
                <a:r>
                  <a:rPr lang="ko-KR" altLang="en-US" sz="1400" b="1">
                    <a:latin typeface="굴림" charset="-127"/>
                    <a:ea typeface="굴림" charset="-127"/>
                  </a:rPr>
                  <a:t>기능적 장애 </a:t>
                </a:r>
                <a:r>
                  <a:rPr lang="en-US" altLang="ko-KR" sz="1400" b="1">
                    <a:latin typeface="굴림" charset="-127"/>
                    <a:ea typeface="굴림" charset="-127"/>
                  </a:rPr>
                  <a:t>/  </a:t>
                </a:r>
                <a:r>
                  <a:rPr lang="ko-KR" altLang="en-US" sz="1400" b="1">
                    <a:latin typeface="굴림" charset="-127"/>
                    <a:ea typeface="굴림" charset="-127"/>
                  </a:rPr>
                  <a:t>삶의 질 저하 평가 </a:t>
                </a:r>
              </a:p>
            </p:txBody>
          </p:sp>
          <p:sp>
            <p:nvSpPr>
              <p:cNvPr id="9" name="Text Box 6"/>
              <p:cNvSpPr txBox="1">
                <a:spLocks noChangeArrowheads="1"/>
              </p:cNvSpPr>
              <p:nvPr/>
            </p:nvSpPr>
            <p:spPr bwMode="auto">
              <a:xfrm>
                <a:off x="1736725" y="2725738"/>
                <a:ext cx="950913" cy="314325"/>
              </a:xfrm>
              <a:prstGeom prst="rect">
                <a:avLst/>
              </a:prstGeom>
              <a:noFill/>
              <a:ln w="9525">
                <a:solidFill>
                  <a:schemeClr val="tx1"/>
                </a:solidFill>
                <a:miter lim="800000"/>
                <a:headEnd/>
                <a:tailEnd/>
              </a:ln>
            </p:spPr>
            <p:txBody>
              <a:bodyPr wrap="none">
                <a:spAutoFit/>
              </a:bodyPr>
              <a:lstStyle/>
              <a:p>
                <a:r>
                  <a:rPr lang="ko-KR" altLang="en-US" sz="1400" b="1">
                    <a:latin typeface="굴림" charset="-127"/>
                    <a:ea typeface="굴림" charset="-127"/>
                  </a:rPr>
                  <a:t>경도 장애</a:t>
                </a:r>
              </a:p>
            </p:txBody>
          </p:sp>
          <p:sp>
            <p:nvSpPr>
              <p:cNvPr id="10" name="Text Box 7"/>
              <p:cNvSpPr txBox="1">
                <a:spLocks noChangeArrowheads="1"/>
              </p:cNvSpPr>
              <p:nvPr/>
            </p:nvSpPr>
            <p:spPr bwMode="auto">
              <a:xfrm>
                <a:off x="3854450" y="2725738"/>
                <a:ext cx="1125538" cy="314325"/>
              </a:xfrm>
              <a:prstGeom prst="rect">
                <a:avLst/>
              </a:prstGeom>
              <a:noFill/>
              <a:ln w="9525">
                <a:solidFill>
                  <a:schemeClr val="tx1"/>
                </a:solidFill>
                <a:miter lim="800000"/>
                <a:headEnd/>
                <a:tailEnd/>
              </a:ln>
            </p:spPr>
            <p:txBody>
              <a:bodyPr wrap="none">
                <a:spAutoFit/>
              </a:bodyPr>
              <a:lstStyle/>
              <a:p>
                <a:r>
                  <a:rPr lang="ko-KR" altLang="en-US" sz="1400" b="1">
                    <a:latin typeface="굴림" charset="-127"/>
                    <a:ea typeface="굴림" charset="-127"/>
                  </a:rPr>
                  <a:t>중등도 장애</a:t>
                </a:r>
              </a:p>
            </p:txBody>
          </p:sp>
          <p:sp>
            <p:nvSpPr>
              <p:cNvPr id="11" name="Text Box 8"/>
              <p:cNvSpPr txBox="1">
                <a:spLocks noChangeArrowheads="1"/>
              </p:cNvSpPr>
              <p:nvPr/>
            </p:nvSpPr>
            <p:spPr bwMode="auto">
              <a:xfrm>
                <a:off x="6521450" y="2725738"/>
                <a:ext cx="950913" cy="314325"/>
              </a:xfrm>
              <a:prstGeom prst="rect">
                <a:avLst/>
              </a:prstGeom>
              <a:noFill/>
              <a:ln w="9525">
                <a:solidFill>
                  <a:schemeClr val="tx1"/>
                </a:solidFill>
                <a:miter lim="800000"/>
                <a:headEnd/>
                <a:tailEnd/>
              </a:ln>
            </p:spPr>
            <p:txBody>
              <a:bodyPr wrap="none">
                <a:spAutoFit/>
              </a:bodyPr>
              <a:lstStyle/>
              <a:p>
                <a:r>
                  <a:rPr lang="ko-KR" altLang="en-US" sz="1400" b="1">
                    <a:latin typeface="굴림" charset="-127"/>
                    <a:ea typeface="굴림" charset="-127"/>
                  </a:rPr>
                  <a:t>고도 장애</a:t>
                </a:r>
              </a:p>
            </p:txBody>
          </p:sp>
          <p:sp>
            <p:nvSpPr>
              <p:cNvPr id="12" name="Text Box 9"/>
              <p:cNvSpPr txBox="1">
                <a:spLocks noChangeArrowheads="1"/>
              </p:cNvSpPr>
              <p:nvPr/>
            </p:nvSpPr>
            <p:spPr bwMode="auto">
              <a:xfrm>
                <a:off x="6735763" y="892175"/>
                <a:ext cx="1417637" cy="1165225"/>
              </a:xfrm>
              <a:prstGeom prst="rect">
                <a:avLst/>
              </a:prstGeom>
              <a:noFill/>
              <a:ln w="9525">
                <a:solidFill>
                  <a:schemeClr val="tx1"/>
                </a:solidFill>
                <a:miter lim="800000"/>
                <a:headEnd/>
                <a:tailEnd/>
              </a:ln>
            </p:spPr>
            <p:txBody>
              <a:bodyPr wrap="none">
                <a:spAutoFit/>
              </a:bodyPr>
              <a:lstStyle/>
              <a:p>
                <a:r>
                  <a:rPr lang="ko-KR" altLang="en-US" sz="1400" b="1">
                    <a:latin typeface="굴림" charset="-127"/>
                    <a:ea typeface="굴림" charset="-127"/>
                  </a:rPr>
                  <a:t>혈압조절</a:t>
                </a:r>
                <a:r>
                  <a:rPr lang="en-US" altLang="ko-KR" sz="1400" b="1">
                    <a:latin typeface="굴림" charset="-127"/>
                    <a:ea typeface="굴림" charset="-127"/>
                  </a:rPr>
                  <a:t>, </a:t>
                </a:r>
                <a:r>
                  <a:rPr lang="ko-KR" altLang="en-US" sz="1400" b="1">
                    <a:latin typeface="굴림" charset="-127"/>
                    <a:ea typeface="굴림" charset="-127"/>
                  </a:rPr>
                  <a:t>금연</a:t>
                </a:r>
              </a:p>
              <a:p>
                <a:r>
                  <a:rPr lang="ko-KR" altLang="en-US" sz="1400" b="1">
                    <a:latin typeface="굴림" charset="-127"/>
                    <a:ea typeface="굴림" charset="-127"/>
                  </a:rPr>
                  <a:t>고지혈증 치료</a:t>
                </a:r>
              </a:p>
              <a:p>
                <a:r>
                  <a:rPr lang="ko-KR" altLang="en-US" sz="1400" b="1">
                    <a:latin typeface="굴림" charset="-127"/>
                    <a:ea typeface="굴림" charset="-127"/>
                  </a:rPr>
                  <a:t>항혈소판 재제 </a:t>
                </a:r>
              </a:p>
              <a:p>
                <a:r>
                  <a:rPr lang="ko-KR" altLang="en-US" sz="1400" b="1">
                    <a:latin typeface="굴림" charset="-127"/>
                    <a:ea typeface="굴림" charset="-127"/>
                  </a:rPr>
                  <a:t>운동</a:t>
                </a:r>
                <a:r>
                  <a:rPr lang="en-US" altLang="ko-KR" sz="1400" b="1">
                    <a:latin typeface="굴림" charset="-127"/>
                    <a:ea typeface="굴림" charset="-127"/>
                  </a:rPr>
                  <a:t>, </a:t>
                </a:r>
                <a:r>
                  <a:rPr lang="ko-KR" altLang="en-US" sz="1400" b="1">
                    <a:latin typeface="굴림" charset="-127"/>
                    <a:ea typeface="굴림" charset="-127"/>
                  </a:rPr>
                  <a:t>체중 관리</a:t>
                </a:r>
              </a:p>
              <a:p>
                <a:r>
                  <a:rPr lang="ko-KR" altLang="en-US" sz="1400" b="1">
                    <a:latin typeface="굴림" charset="-127"/>
                    <a:ea typeface="굴림" charset="-127"/>
                  </a:rPr>
                  <a:t>혈당 유지</a:t>
                </a:r>
              </a:p>
            </p:txBody>
          </p:sp>
          <p:sp>
            <p:nvSpPr>
              <p:cNvPr id="13" name="Line 10"/>
              <p:cNvSpPr>
                <a:spLocks noChangeShapeType="1"/>
              </p:cNvSpPr>
              <p:nvPr/>
            </p:nvSpPr>
            <p:spPr bwMode="auto">
              <a:xfrm flipV="1">
                <a:off x="5638800" y="1443038"/>
                <a:ext cx="914400" cy="4762"/>
              </a:xfrm>
              <a:prstGeom prst="line">
                <a:avLst/>
              </a:prstGeom>
              <a:noFill/>
              <a:ln w="9525">
                <a:solidFill>
                  <a:schemeClr val="tx1"/>
                </a:solidFill>
                <a:round/>
                <a:headEnd/>
                <a:tailEnd type="triangle" w="med" len="med"/>
              </a:ln>
            </p:spPr>
            <p:txBody>
              <a:bodyPr/>
              <a:lstStyle/>
              <a:p>
                <a:endParaRPr lang="ko-KR" altLang="en-US"/>
              </a:p>
            </p:txBody>
          </p:sp>
          <p:sp>
            <p:nvSpPr>
              <p:cNvPr id="14" name="Line 11"/>
              <p:cNvSpPr>
                <a:spLocks noChangeShapeType="1"/>
              </p:cNvSpPr>
              <p:nvPr/>
            </p:nvSpPr>
            <p:spPr bwMode="auto">
              <a:xfrm>
                <a:off x="4572000" y="1062038"/>
                <a:ext cx="0" cy="228600"/>
              </a:xfrm>
              <a:prstGeom prst="line">
                <a:avLst/>
              </a:prstGeom>
              <a:noFill/>
              <a:ln w="9525">
                <a:solidFill>
                  <a:schemeClr val="tx1"/>
                </a:solidFill>
                <a:round/>
                <a:headEnd/>
                <a:tailEnd type="triangle" w="med" len="med"/>
              </a:ln>
            </p:spPr>
            <p:txBody>
              <a:bodyPr/>
              <a:lstStyle/>
              <a:p>
                <a:endParaRPr lang="ko-KR" altLang="en-US"/>
              </a:p>
            </p:txBody>
          </p:sp>
          <p:sp>
            <p:nvSpPr>
              <p:cNvPr id="15" name="Line 12"/>
              <p:cNvSpPr>
                <a:spLocks noChangeShapeType="1"/>
              </p:cNvSpPr>
              <p:nvPr/>
            </p:nvSpPr>
            <p:spPr bwMode="auto">
              <a:xfrm>
                <a:off x="4572000" y="1652588"/>
                <a:ext cx="0" cy="304800"/>
              </a:xfrm>
              <a:prstGeom prst="line">
                <a:avLst/>
              </a:prstGeom>
              <a:noFill/>
              <a:ln w="9525">
                <a:solidFill>
                  <a:schemeClr val="tx1"/>
                </a:solidFill>
                <a:round/>
                <a:headEnd/>
                <a:tailEnd type="triangle" w="med" len="med"/>
              </a:ln>
            </p:spPr>
            <p:txBody>
              <a:bodyPr/>
              <a:lstStyle/>
              <a:p>
                <a:endParaRPr lang="ko-KR" altLang="en-US"/>
              </a:p>
            </p:txBody>
          </p:sp>
          <p:sp>
            <p:nvSpPr>
              <p:cNvPr id="16" name="Line 13"/>
              <p:cNvSpPr>
                <a:spLocks noChangeShapeType="1"/>
              </p:cNvSpPr>
              <p:nvPr/>
            </p:nvSpPr>
            <p:spPr bwMode="auto">
              <a:xfrm>
                <a:off x="2133600" y="2438400"/>
                <a:ext cx="4800600" cy="0"/>
              </a:xfrm>
              <a:prstGeom prst="line">
                <a:avLst/>
              </a:prstGeom>
              <a:noFill/>
              <a:ln w="9525">
                <a:solidFill>
                  <a:schemeClr val="tx1"/>
                </a:solidFill>
                <a:round/>
                <a:headEnd/>
                <a:tailEnd/>
              </a:ln>
            </p:spPr>
            <p:txBody>
              <a:bodyPr/>
              <a:lstStyle/>
              <a:p>
                <a:endParaRPr lang="ko-KR" altLang="en-US"/>
              </a:p>
            </p:txBody>
          </p:sp>
          <p:sp>
            <p:nvSpPr>
              <p:cNvPr id="17" name="Line 14"/>
              <p:cNvSpPr>
                <a:spLocks noChangeShapeType="1"/>
              </p:cNvSpPr>
              <p:nvPr/>
            </p:nvSpPr>
            <p:spPr bwMode="auto">
              <a:xfrm>
                <a:off x="2133600" y="2460625"/>
                <a:ext cx="0" cy="206375"/>
              </a:xfrm>
              <a:prstGeom prst="line">
                <a:avLst/>
              </a:prstGeom>
              <a:noFill/>
              <a:ln w="9525">
                <a:solidFill>
                  <a:schemeClr val="tx1"/>
                </a:solidFill>
                <a:round/>
                <a:headEnd/>
                <a:tailEnd type="triangle" w="med" len="med"/>
              </a:ln>
            </p:spPr>
            <p:txBody>
              <a:bodyPr/>
              <a:lstStyle/>
              <a:p>
                <a:endParaRPr lang="ko-KR" altLang="en-US"/>
              </a:p>
            </p:txBody>
          </p:sp>
          <p:sp>
            <p:nvSpPr>
              <p:cNvPr id="18" name="Line 15"/>
              <p:cNvSpPr>
                <a:spLocks noChangeShapeType="1"/>
              </p:cNvSpPr>
              <p:nvPr/>
            </p:nvSpPr>
            <p:spPr bwMode="auto">
              <a:xfrm>
                <a:off x="6934200" y="2438400"/>
                <a:ext cx="0" cy="206375"/>
              </a:xfrm>
              <a:prstGeom prst="line">
                <a:avLst/>
              </a:prstGeom>
              <a:noFill/>
              <a:ln w="9525">
                <a:solidFill>
                  <a:schemeClr val="tx1"/>
                </a:solidFill>
                <a:round/>
                <a:headEnd/>
                <a:tailEnd type="triangle" w="med" len="med"/>
              </a:ln>
            </p:spPr>
            <p:txBody>
              <a:bodyPr/>
              <a:lstStyle/>
              <a:p>
                <a:endParaRPr lang="ko-KR" altLang="en-US"/>
              </a:p>
            </p:txBody>
          </p:sp>
          <p:sp>
            <p:nvSpPr>
              <p:cNvPr id="19" name="Line 16"/>
              <p:cNvSpPr>
                <a:spLocks noChangeShapeType="1"/>
              </p:cNvSpPr>
              <p:nvPr/>
            </p:nvSpPr>
            <p:spPr bwMode="auto">
              <a:xfrm>
                <a:off x="4572000" y="2438400"/>
                <a:ext cx="0" cy="206375"/>
              </a:xfrm>
              <a:prstGeom prst="line">
                <a:avLst/>
              </a:prstGeom>
              <a:noFill/>
              <a:ln w="9525">
                <a:solidFill>
                  <a:schemeClr val="tx1"/>
                </a:solidFill>
                <a:round/>
                <a:headEnd/>
                <a:tailEnd type="triangle" w="med" len="med"/>
              </a:ln>
            </p:spPr>
            <p:txBody>
              <a:bodyPr/>
              <a:lstStyle/>
              <a:p>
                <a:endParaRPr lang="ko-KR" altLang="en-US"/>
              </a:p>
            </p:txBody>
          </p:sp>
          <p:sp>
            <p:nvSpPr>
              <p:cNvPr id="20" name="Line 29"/>
              <p:cNvSpPr>
                <a:spLocks noChangeShapeType="1"/>
              </p:cNvSpPr>
              <p:nvPr/>
            </p:nvSpPr>
            <p:spPr bwMode="auto">
              <a:xfrm>
                <a:off x="4572000" y="2286000"/>
                <a:ext cx="0" cy="152400"/>
              </a:xfrm>
              <a:prstGeom prst="line">
                <a:avLst/>
              </a:prstGeom>
              <a:noFill/>
              <a:ln w="9525">
                <a:solidFill>
                  <a:schemeClr val="tx1"/>
                </a:solidFill>
                <a:round/>
                <a:headEnd/>
                <a:tailEnd/>
              </a:ln>
            </p:spPr>
            <p:txBody>
              <a:bodyPr/>
              <a:lstStyle/>
              <a:p>
                <a:endParaRPr lang="ko-KR" altLang="en-US"/>
              </a:p>
            </p:txBody>
          </p:sp>
        </p:grpSp>
        <p:grpSp>
          <p:nvGrpSpPr>
            <p:cNvPr id="21" name="그룹 20"/>
            <p:cNvGrpSpPr/>
            <p:nvPr/>
          </p:nvGrpSpPr>
          <p:grpSpPr>
            <a:xfrm>
              <a:off x="827584" y="3331740"/>
              <a:ext cx="7499350" cy="3049588"/>
              <a:chOff x="1136650" y="3048000"/>
              <a:chExt cx="7499350" cy="3049588"/>
            </a:xfrm>
          </p:grpSpPr>
          <p:sp>
            <p:nvSpPr>
              <p:cNvPr id="22" name="Text Box 17"/>
              <p:cNvSpPr txBox="1">
                <a:spLocks noChangeArrowheads="1"/>
              </p:cNvSpPr>
              <p:nvPr/>
            </p:nvSpPr>
            <p:spPr bwMode="auto">
              <a:xfrm>
                <a:off x="2179638" y="3381375"/>
                <a:ext cx="1930400" cy="304800"/>
              </a:xfrm>
              <a:prstGeom prst="rect">
                <a:avLst/>
              </a:prstGeom>
              <a:noFill/>
              <a:ln w="9525">
                <a:noFill/>
                <a:miter lim="800000"/>
                <a:headEnd/>
                <a:tailEnd/>
              </a:ln>
            </p:spPr>
            <p:txBody>
              <a:bodyPr wrap="none">
                <a:spAutoFit/>
              </a:bodyPr>
              <a:lstStyle/>
              <a:p>
                <a:r>
                  <a:rPr lang="ko-KR" altLang="en-US" sz="1400" b="1">
                    <a:latin typeface="굴림" charset="-127"/>
                    <a:ea typeface="굴림" charset="-127"/>
                  </a:rPr>
                  <a:t>운동 </a:t>
                </a:r>
                <a:r>
                  <a:rPr lang="en-US" altLang="ko-KR" sz="1400" b="1">
                    <a:latin typeface="굴림" charset="-127"/>
                    <a:ea typeface="굴림" charset="-127"/>
                  </a:rPr>
                  <a:t>/ </a:t>
                </a:r>
                <a:r>
                  <a:rPr lang="ko-KR" altLang="en-US" sz="1400" b="1">
                    <a:latin typeface="굴림" charset="-127"/>
                    <a:ea typeface="굴림" charset="-127"/>
                  </a:rPr>
                  <a:t>약물치료 </a:t>
                </a:r>
                <a:r>
                  <a:rPr lang="en-US" altLang="ko-KR" sz="1400" b="1">
                    <a:latin typeface="굴림" charset="-127"/>
                    <a:ea typeface="굴림" charset="-127"/>
                  </a:rPr>
                  <a:t>3</a:t>
                </a:r>
                <a:r>
                  <a:rPr lang="ko-KR" altLang="en-US" sz="1400" b="1">
                    <a:latin typeface="굴림" charset="-127"/>
                    <a:ea typeface="굴림" charset="-127"/>
                  </a:rPr>
                  <a:t>개월</a:t>
                </a:r>
              </a:p>
            </p:txBody>
          </p:sp>
          <p:sp>
            <p:nvSpPr>
              <p:cNvPr id="23" name="Text Box 18"/>
              <p:cNvSpPr txBox="1">
                <a:spLocks noChangeArrowheads="1"/>
              </p:cNvSpPr>
              <p:nvPr/>
            </p:nvSpPr>
            <p:spPr bwMode="auto">
              <a:xfrm>
                <a:off x="1676400" y="4011613"/>
                <a:ext cx="941388" cy="304800"/>
              </a:xfrm>
              <a:prstGeom prst="rect">
                <a:avLst/>
              </a:prstGeom>
              <a:noFill/>
              <a:ln w="9525">
                <a:noFill/>
                <a:miter lim="800000"/>
                <a:headEnd/>
                <a:tailEnd/>
              </a:ln>
            </p:spPr>
            <p:txBody>
              <a:bodyPr wrap="none">
                <a:spAutoFit/>
              </a:bodyPr>
              <a:lstStyle/>
              <a:p>
                <a:r>
                  <a:rPr lang="ko-KR" altLang="en-US" sz="1400" b="1">
                    <a:latin typeface="굴림" charset="-127"/>
                    <a:ea typeface="굴림" charset="-127"/>
                  </a:rPr>
                  <a:t>증상 호전</a:t>
                </a:r>
              </a:p>
            </p:txBody>
          </p:sp>
          <p:sp>
            <p:nvSpPr>
              <p:cNvPr id="24" name="Text Box 19"/>
              <p:cNvSpPr txBox="1">
                <a:spLocks noChangeArrowheads="1"/>
              </p:cNvSpPr>
              <p:nvPr/>
            </p:nvSpPr>
            <p:spPr bwMode="auto">
              <a:xfrm>
                <a:off x="3200400" y="4025900"/>
                <a:ext cx="1349375" cy="304800"/>
              </a:xfrm>
              <a:prstGeom prst="rect">
                <a:avLst/>
              </a:prstGeom>
              <a:noFill/>
              <a:ln w="9525">
                <a:noFill/>
                <a:miter lim="800000"/>
                <a:headEnd/>
                <a:tailEnd/>
              </a:ln>
            </p:spPr>
            <p:txBody>
              <a:bodyPr wrap="none">
                <a:spAutoFit/>
              </a:bodyPr>
              <a:lstStyle/>
              <a:p>
                <a:r>
                  <a:rPr lang="ko-KR" altLang="en-US" sz="1400" b="1">
                    <a:latin typeface="굴림" charset="-127"/>
                    <a:ea typeface="굴림" charset="-127"/>
                  </a:rPr>
                  <a:t>증상 호전 없음</a:t>
                </a:r>
              </a:p>
            </p:txBody>
          </p:sp>
          <p:sp>
            <p:nvSpPr>
              <p:cNvPr id="25" name="Text Box 20"/>
              <p:cNvSpPr txBox="1">
                <a:spLocks noChangeArrowheads="1"/>
              </p:cNvSpPr>
              <p:nvPr/>
            </p:nvSpPr>
            <p:spPr bwMode="auto">
              <a:xfrm>
                <a:off x="1136650" y="4621213"/>
                <a:ext cx="941388" cy="304800"/>
              </a:xfrm>
              <a:prstGeom prst="rect">
                <a:avLst/>
              </a:prstGeom>
              <a:noFill/>
              <a:ln w="9525">
                <a:noFill/>
                <a:miter lim="800000"/>
                <a:headEnd/>
                <a:tailEnd/>
              </a:ln>
            </p:spPr>
            <p:txBody>
              <a:bodyPr wrap="none">
                <a:spAutoFit/>
              </a:bodyPr>
              <a:lstStyle/>
              <a:p>
                <a:r>
                  <a:rPr lang="ko-KR" altLang="en-US" sz="1400" b="1">
                    <a:latin typeface="굴림" charset="-127"/>
                    <a:ea typeface="굴림" charset="-127"/>
                  </a:rPr>
                  <a:t>계속 치료</a:t>
                </a:r>
              </a:p>
            </p:txBody>
          </p:sp>
          <p:sp>
            <p:nvSpPr>
              <p:cNvPr id="26" name="Line 21"/>
              <p:cNvSpPr>
                <a:spLocks noChangeShapeType="1"/>
              </p:cNvSpPr>
              <p:nvPr/>
            </p:nvSpPr>
            <p:spPr bwMode="auto">
              <a:xfrm>
                <a:off x="2133600" y="3048000"/>
                <a:ext cx="228600" cy="304800"/>
              </a:xfrm>
              <a:prstGeom prst="line">
                <a:avLst/>
              </a:prstGeom>
              <a:noFill/>
              <a:ln w="9525">
                <a:solidFill>
                  <a:schemeClr val="tx1"/>
                </a:solidFill>
                <a:round/>
                <a:headEnd/>
                <a:tailEnd type="triangle" w="med" len="med"/>
              </a:ln>
            </p:spPr>
            <p:txBody>
              <a:bodyPr/>
              <a:lstStyle/>
              <a:p>
                <a:endParaRPr lang="ko-KR" altLang="en-US"/>
              </a:p>
            </p:txBody>
          </p:sp>
          <p:sp>
            <p:nvSpPr>
              <p:cNvPr id="27" name="Line 22"/>
              <p:cNvSpPr>
                <a:spLocks noChangeShapeType="1"/>
              </p:cNvSpPr>
              <p:nvPr/>
            </p:nvSpPr>
            <p:spPr bwMode="auto">
              <a:xfrm flipH="1">
                <a:off x="3733800" y="3048000"/>
                <a:ext cx="228600" cy="304800"/>
              </a:xfrm>
              <a:prstGeom prst="line">
                <a:avLst/>
              </a:prstGeom>
              <a:noFill/>
              <a:ln w="9525">
                <a:solidFill>
                  <a:schemeClr val="tx1"/>
                </a:solidFill>
                <a:round/>
                <a:headEnd/>
                <a:tailEnd type="triangle" w="med" len="med"/>
              </a:ln>
            </p:spPr>
            <p:txBody>
              <a:bodyPr/>
              <a:lstStyle/>
              <a:p>
                <a:endParaRPr lang="ko-KR" altLang="en-US"/>
              </a:p>
            </p:txBody>
          </p:sp>
          <p:sp>
            <p:nvSpPr>
              <p:cNvPr id="28" name="Line 23"/>
              <p:cNvSpPr>
                <a:spLocks noChangeShapeType="1"/>
              </p:cNvSpPr>
              <p:nvPr/>
            </p:nvSpPr>
            <p:spPr bwMode="auto">
              <a:xfrm flipH="1">
                <a:off x="2133600" y="3733800"/>
                <a:ext cx="228600" cy="228600"/>
              </a:xfrm>
              <a:prstGeom prst="line">
                <a:avLst/>
              </a:prstGeom>
              <a:noFill/>
              <a:ln w="9525">
                <a:solidFill>
                  <a:schemeClr val="tx1"/>
                </a:solidFill>
                <a:round/>
                <a:headEnd/>
                <a:tailEnd type="triangle" w="med" len="med"/>
              </a:ln>
            </p:spPr>
            <p:txBody>
              <a:bodyPr/>
              <a:lstStyle/>
              <a:p>
                <a:endParaRPr lang="ko-KR" altLang="en-US"/>
              </a:p>
            </p:txBody>
          </p:sp>
          <p:sp>
            <p:nvSpPr>
              <p:cNvPr id="29" name="Line 24"/>
              <p:cNvSpPr>
                <a:spLocks noChangeShapeType="1"/>
              </p:cNvSpPr>
              <p:nvPr/>
            </p:nvSpPr>
            <p:spPr bwMode="auto">
              <a:xfrm>
                <a:off x="3733800" y="3733800"/>
                <a:ext cx="228600" cy="228600"/>
              </a:xfrm>
              <a:prstGeom prst="line">
                <a:avLst/>
              </a:prstGeom>
              <a:noFill/>
              <a:ln w="9525">
                <a:solidFill>
                  <a:schemeClr val="tx1"/>
                </a:solidFill>
                <a:round/>
                <a:headEnd/>
                <a:tailEnd type="triangle" w="med" len="med"/>
              </a:ln>
            </p:spPr>
            <p:txBody>
              <a:bodyPr/>
              <a:lstStyle/>
              <a:p>
                <a:endParaRPr lang="ko-KR" altLang="en-US"/>
              </a:p>
            </p:txBody>
          </p:sp>
          <p:sp>
            <p:nvSpPr>
              <p:cNvPr id="30" name="Line 25"/>
              <p:cNvSpPr>
                <a:spLocks noChangeShapeType="1"/>
              </p:cNvSpPr>
              <p:nvPr/>
            </p:nvSpPr>
            <p:spPr bwMode="auto">
              <a:xfrm flipH="1">
                <a:off x="1600200" y="4343400"/>
                <a:ext cx="228600" cy="228600"/>
              </a:xfrm>
              <a:prstGeom prst="line">
                <a:avLst/>
              </a:prstGeom>
              <a:noFill/>
              <a:ln w="9525">
                <a:solidFill>
                  <a:schemeClr val="tx1"/>
                </a:solidFill>
                <a:round/>
                <a:headEnd/>
                <a:tailEnd type="triangle" w="med" len="med"/>
              </a:ln>
            </p:spPr>
            <p:txBody>
              <a:bodyPr/>
              <a:lstStyle/>
              <a:p>
                <a:endParaRPr lang="ko-KR" altLang="en-US"/>
              </a:p>
            </p:txBody>
          </p:sp>
          <p:sp>
            <p:nvSpPr>
              <p:cNvPr id="31" name="Text Box 26"/>
              <p:cNvSpPr txBox="1">
                <a:spLocks noChangeArrowheads="1"/>
              </p:cNvSpPr>
              <p:nvPr/>
            </p:nvSpPr>
            <p:spPr bwMode="auto">
              <a:xfrm>
                <a:off x="5600700" y="3989388"/>
                <a:ext cx="2290763" cy="336550"/>
              </a:xfrm>
              <a:prstGeom prst="rect">
                <a:avLst/>
              </a:prstGeom>
              <a:noFill/>
              <a:ln w="9525">
                <a:noFill/>
                <a:miter lim="800000"/>
                <a:headEnd/>
                <a:tailEnd/>
              </a:ln>
            </p:spPr>
            <p:txBody>
              <a:bodyPr wrap="none">
                <a:spAutoFit/>
              </a:bodyPr>
              <a:lstStyle/>
              <a:p>
                <a:r>
                  <a:rPr lang="ko-KR" altLang="en-US" sz="1400" b="1">
                    <a:latin typeface="굴림" charset="-127"/>
                    <a:ea typeface="굴림" charset="-127"/>
                  </a:rPr>
                  <a:t>혈관 조영술 </a:t>
                </a:r>
                <a:r>
                  <a:rPr lang="en-US" altLang="ko-KR" sz="1600" b="1" u="sng">
                    <a:latin typeface="굴림" charset="-127"/>
                    <a:ea typeface="굴림" charset="-127"/>
                  </a:rPr>
                  <a:t>+</a:t>
                </a:r>
                <a:r>
                  <a:rPr lang="en-US" altLang="ko-KR" sz="1400" b="1">
                    <a:latin typeface="굴림" charset="-127"/>
                    <a:ea typeface="굴림" charset="-127"/>
                  </a:rPr>
                  <a:t> </a:t>
                </a:r>
                <a:r>
                  <a:rPr lang="ko-KR" altLang="en-US" sz="1400" b="1">
                    <a:latin typeface="굴림" charset="-127"/>
                    <a:ea typeface="굴림" charset="-127"/>
                  </a:rPr>
                  <a:t>중재적 시술</a:t>
                </a:r>
              </a:p>
            </p:txBody>
          </p:sp>
          <p:sp>
            <p:nvSpPr>
              <p:cNvPr id="32" name="Line 27"/>
              <p:cNvSpPr>
                <a:spLocks noChangeShapeType="1"/>
              </p:cNvSpPr>
              <p:nvPr/>
            </p:nvSpPr>
            <p:spPr bwMode="auto">
              <a:xfrm flipV="1">
                <a:off x="4572000" y="4191000"/>
                <a:ext cx="990600" cy="0"/>
              </a:xfrm>
              <a:prstGeom prst="line">
                <a:avLst/>
              </a:prstGeom>
              <a:noFill/>
              <a:ln w="9525">
                <a:solidFill>
                  <a:schemeClr val="tx1"/>
                </a:solidFill>
                <a:round/>
                <a:headEnd/>
                <a:tailEnd type="triangle" w="med" len="med"/>
              </a:ln>
            </p:spPr>
            <p:txBody>
              <a:bodyPr/>
              <a:lstStyle/>
              <a:p>
                <a:endParaRPr lang="ko-KR" altLang="en-US"/>
              </a:p>
            </p:txBody>
          </p:sp>
          <p:sp>
            <p:nvSpPr>
              <p:cNvPr id="33" name="Line 28"/>
              <p:cNvSpPr>
                <a:spLocks noChangeShapeType="1"/>
              </p:cNvSpPr>
              <p:nvPr/>
            </p:nvSpPr>
            <p:spPr bwMode="auto">
              <a:xfrm>
                <a:off x="6934200" y="3048000"/>
                <a:ext cx="0" cy="914400"/>
              </a:xfrm>
              <a:prstGeom prst="line">
                <a:avLst/>
              </a:prstGeom>
              <a:noFill/>
              <a:ln w="9525">
                <a:solidFill>
                  <a:schemeClr val="tx1"/>
                </a:solidFill>
                <a:round/>
                <a:headEnd/>
                <a:tailEnd type="triangle" w="med" len="med"/>
              </a:ln>
            </p:spPr>
            <p:txBody>
              <a:bodyPr/>
              <a:lstStyle/>
              <a:p>
                <a:endParaRPr lang="ko-KR" altLang="en-US"/>
              </a:p>
            </p:txBody>
          </p:sp>
          <p:sp>
            <p:nvSpPr>
              <p:cNvPr id="34" name="Text Box 30"/>
              <p:cNvSpPr txBox="1">
                <a:spLocks noChangeArrowheads="1"/>
              </p:cNvSpPr>
              <p:nvPr/>
            </p:nvSpPr>
            <p:spPr bwMode="auto">
              <a:xfrm>
                <a:off x="3057525" y="4964113"/>
                <a:ext cx="1468438" cy="517525"/>
              </a:xfrm>
              <a:prstGeom prst="rect">
                <a:avLst/>
              </a:prstGeom>
              <a:noFill/>
              <a:ln w="9525">
                <a:noFill/>
                <a:miter lim="800000"/>
                <a:headEnd/>
                <a:tailEnd/>
              </a:ln>
            </p:spPr>
            <p:txBody>
              <a:bodyPr wrap="none">
                <a:spAutoFit/>
              </a:bodyPr>
              <a:lstStyle/>
              <a:p>
                <a:r>
                  <a:rPr lang="en-US" altLang="ko-KR" sz="1400" b="1">
                    <a:ea typeface="굴림" charset="-127"/>
                  </a:rPr>
                  <a:t>“</a:t>
                </a:r>
                <a:r>
                  <a:rPr lang="ko-KR" altLang="en-US" sz="1400" b="1">
                    <a:latin typeface="굴림" charset="-127"/>
                    <a:ea typeface="굴림" charset="-127"/>
                  </a:rPr>
                  <a:t>짧은</a:t>
                </a:r>
                <a:r>
                  <a:rPr lang="ko-KR" altLang="en-US" sz="1400" b="1">
                    <a:ea typeface="굴림" charset="-127"/>
                  </a:rPr>
                  <a:t>”</a:t>
                </a:r>
                <a:r>
                  <a:rPr lang="ko-KR" altLang="en-US" sz="1400" b="1">
                    <a:latin typeface="굴림" charset="-127"/>
                    <a:ea typeface="굴림" charset="-127"/>
                  </a:rPr>
                  <a:t> 장골동맥</a:t>
                </a:r>
              </a:p>
              <a:p>
                <a:r>
                  <a:rPr lang="ko-KR" altLang="en-US" sz="1400" b="1">
                    <a:latin typeface="굴림" charset="-127"/>
                    <a:ea typeface="굴림" charset="-127"/>
                  </a:rPr>
                  <a:t>협착 </a:t>
                </a:r>
                <a:r>
                  <a:rPr lang="en-US" altLang="ko-KR" sz="1400" b="1">
                    <a:latin typeface="굴림" charset="-127"/>
                    <a:ea typeface="굴림" charset="-127"/>
                  </a:rPr>
                  <a:t>/ </a:t>
                </a:r>
                <a:r>
                  <a:rPr lang="ko-KR" altLang="en-US" sz="1400" b="1">
                    <a:latin typeface="굴림" charset="-127"/>
                    <a:ea typeface="굴림" charset="-127"/>
                  </a:rPr>
                  <a:t>폐색</a:t>
                </a:r>
              </a:p>
            </p:txBody>
          </p:sp>
          <p:sp>
            <p:nvSpPr>
              <p:cNvPr id="35" name="Text Box 31"/>
              <p:cNvSpPr txBox="1">
                <a:spLocks noChangeArrowheads="1"/>
              </p:cNvSpPr>
              <p:nvPr/>
            </p:nvSpPr>
            <p:spPr bwMode="auto">
              <a:xfrm>
                <a:off x="5029200" y="4956175"/>
                <a:ext cx="1752600" cy="517525"/>
              </a:xfrm>
              <a:prstGeom prst="rect">
                <a:avLst/>
              </a:prstGeom>
              <a:noFill/>
              <a:ln w="9525">
                <a:noFill/>
                <a:miter lim="800000"/>
                <a:headEnd/>
                <a:tailEnd/>
              </a:ln>
            </p:spPr>
            <p:txBody>
              <a:bodyPr wrap="none">
                <a:spAutoFit/>
              </a:bodyPr>
              <a:lstStyle/>
              <a:p>
                <a:r>
                  <a:rPr lang="en-US" altLang="ko-KR" sz="1400" b="1">
                    <a:ea typeface="굴림" charset="-127"/>
                  </a:rPr>
                  <a:t>“</a:t>
                </a:r>
                <a:r>
                  <a:rPr lang="ko-KR" altLang="en-US" sz="1400" b="1">
                    <a:latin typeface="굴림" charset="-127"/>
                    <a:ea typeface="굴림" charset="-127"/>
                  </a:rPr>
                  <a:t>짧은</a:t>
                </a:r>
                <a:r>
                  <a:rPr lang="ko-KR" altLang="en-US" sz="1400" b="1">
                    <a:ea typeface="굴림" charset="-127"/>
                  </a:rPr>
                  <a:t>”</a:t>
                </a:r>
                <a:r>
                  <a:rPr lang="ko-KR" altLang="en-US" sz="1400" b="1">
                    <a:latin typeface="굴림" charset="-127"/>
                    <a:ea typeface="굴림" charset="-127"/>
                  </a:rPr>
                  <a:t> 대퇴</a:t>
                </a:r>
                <a:r>
                  <a:rPr lang="en-US" altLang="ko-KR" sz="1400" b="1">
                    <a:latin typeface="굴림" charset="-127"/>
                    <a:ea typeface="굴림" charset="-127"/>
                  </a:rPr>
                  <a:t>-</a:t>
                </a:r>
                <a:r>
                  <a:rPr lang="ko-KR" altLang="en-US" sz="1400" b="1">
                    <a:latin typeface="굴림" charset="-127"/>
                    <a:ea typeface="굴림" charset="-127"/>
                  </a:rPr>
                  <a:t>슬동맥</a:t>
                </a:r>
              </a:p>
              <a:p>
                <a:r>
                  <a:rPr lang="ko-KR" altLang="en-US" sz="1400" b="1">
                    <a:latin typeface="굴림" charset="-127"/>
                    <a:ea typeface="굴림" charset="-127"/>
                  </a:rPr>
                  <a:t>협착 </a:t>
                </a:r>
                <a:r>
                  <a:rPr lang="en-US" altLang="ko-KR" sz="1400" b="1">
                    <a:latin typeface="굴림" charset="-127"/>
                    <a:ea typeface="굴림" charset="-127"/>
                  </a:rPr>
                  <a:t>/ </a:t>
                </a:r>
                <a:r>
                  <a:rPr lang="ko-KR" altLang="en-US" sz="1400" b="1">
                    <a:latin typeface="굴림" charset="-127"/>
                    <a:ea typeface="굴림" charset="-127"/>
                  </a:rPr>
                  <a:t>폐색</a:t>
                </a:r>
              </a:p>
            </p:txBody>
          </p:sp>
          <p:sp>
            <p:nvSpPr>
              <p:cNvPr id="36" name="Text Box 32"/>
              <p:cNvSpPr txBox="1">
                <a:spLocks noChangeArrowheads="1"/>
              </p:cNvSpPr>
              <p:nvPr/>
            </p:nvSpPr>
            <p:spPr bwMode="auto">
              <a:xfrm>
                <a:off x="7061200" y="4949825"/>
                <a:ext cx="1574800" cy="517525"/>
              </a:xfrm>
              <a:prstGeom prst="rect">
                <a:avLst/>
              </a:prstGeom>
              <a:noFill/>
              <a:ln w="9525">
                <a:noFill/>
                <a:miter lim="800000"/>
                <a:headEnd/>
                <a:tailEnd/>
              </a:ln>
            </p:spPr>
            <p:txBody>
              <a:bodyPr wrap="none">
                <a:spAutoFit/>
              </a:bodyPr>
              <a:lstStyle/>
              <a:p>
                <a:r>
                  <a:rPr lang="en-US" altLang="ko-KR" sz="1400" b="1">
                    <a:ea typeface="굴림" charset="-127"/>
                  </a:rPr>
                  <a:t>“</a:t>
                </a:r>
                <a:r>
                  <a:rPr lang="ko-KR" altLang="en-US" sz="1400" b="1">
                    <a:latin typeface="굴림" charset="-127"/>
                    <a:ea typeface="굴림" charset="-127"/>
                  </a:rPr>
                  <a:t>긴</a:t>
                </a:r>
                <a:r>
                  <a:rPr lang="ko-KR" altLang="en-US" sz="1400" b="1">
                    <a:ea typeface="굴림" charset="-127"/>
                  </a:rPr>
                  <a:t>”</a:t>
                </a:r>
                <a:r>
                  <a:rPr lang="ko-KR" altLang="en-US" sz="1400" b="1">
                    <a:latin typeface="굴림" charset="-127"/>
                    <a:ea typeface="굴림" charset="-127"/>
                  </a:rPr>
                  <a:t> 장골동맥</a:t>
                </a:r>
                <a:r>
                  <a:rPr lang="en-US" altLang="ko-KR" sz="1400" b="1">
                    <a:latin typeface="굴림" charset="-127"/>
                    <a:ea typeface="굴림" charset="-127"/>
                  </a:rPr>
                  <a:t>, </a:t>
                </a:r>
              </a:p>
              <a:p>
                <a:r>
                  <a:rPr lang="ko-KR" altLang="en-US" sz="1400" b="1">
                    <a:latin typeface="굴림" charset="-127"/>
                    <a:ea typeface="굴림" charset="-127"/>
                  </a:rPr>
                  <a:t>대퇴</a:t>
                </a:r>
                <a:r>
                  <a:rPr lang="en-US" altLang="ko-KR" sz="1400" b="1">
                    <a:latin typeface="굴림" charset="-127"/>
                    <a:ea typeface="굴림" charset="-127"/>
                  </a:rPr>
                  <a:t>-</a:t>
                </a:r>
                <a:r>
                  <a:rPr lang="ko-KR" altLang="en-US" sz="1400" b="1">
                    <a:latin typeface="굴림" charset="-127"/>
                    <a:ea typeface="굴림" charset="-127"/>
                  </a:rPr>
                  <a:t>슬동맥 폐색</a:t>
                </a:r>
              </a:p>
            </p:txBody>
          </p:sp>
          <p:sp>
            <p:nvSpPr>
              <p:cNvPr id="37" name="Text Box 33"/>
              <p:cNvSpPr txBox="1">
                <a:spLocks noChangeArrowheads="1"/>
              </p:cNvSpPr>
              <p:nvPr/>
            </p:nvSpPr>
            <p:spPr bwMode="auto">
              <a:xfrm>
                <a:off x="3124200" y="5792788"/>
                <a:ext cx="1712913" cy="304800"/>
              </a:xfrm>
              <a:prstGeom prst="rect">
                <a:avLst/>
              </a:prstGeom>
              <a:noFill/>
              <a:ln w="9525">
                <a:noFill/>
                <a:miter lim="800000"/>
                <a:headEnd/>
                <a:tailEnd/>
              </a:ln>
            </p:spPr>
            <p:txBody>
              <a:bodyPr wrap="none">
                <a:spAutoFit/>
              </a:bodyPr>
              <a:lstStyle/>
              <a:p>
                <a:r>
                  <a:rPr lang="ko-KR" altLang="en-US" sz="1400" b="1">
                    <a:latin typeface="굴림" charset="-127"/>
                    <a:ea typeface="굴림" charset="-127"/>
                  </a:rPr>
                  <a:t>풍선 성형술</a:t>
                </a:r>
                <a:r>
                  <a:rPr lang="en-US" altLang="ko-KR" sz="1400" b="1">
                    <a:latin typeface="굴림" charset="-127"/>
                    <a:ea typeface="굴림" charset="-127"/>
                  </a:rPr>
                  <a:t>/</a:t>
                </a:r>
                <a:r>
                  <a:rPr lang="ko-KR" altLang="en-US" sz="1400" b="1">
                    <a:latin typeface="굴림" charset="-127"/>
                    <a:ea typeface="굴림" charset="-127"/>
                  </a:rPr>
                  <a:t>스탠트</a:t>
                </a:r>
              </a:p>
            </p:txBody>
          </p:sp>
          <p:sp>
            <p:nvSpPr>
              <p:cNvPr id="38" name="Text Box 34"/>
              <p:cNvSpPr txBox="1">
                <a:spLocks noChangeArrowheads="1"/>
              </p:cNvSpPr>
              <p:nvPr/>
            </p:nvSpPr>
            <p:spPr bwMode="auto">
              <a:xfrm>
                <a:off x="5181600" y="5791200"/>
                <a:ext cx="1447800" cy="304800"/>
              </a:xfrm>
              <a:prstGeom prst="rect">
                <a:avLst/>
              </a:prstGeom>
              <a:noFill/>
              <a:ln w="9525">
                <a:noFill/>
                <a:miter lim="800000"/>
                <a:headEnd/>
                <a:tailEnd/>
              </a:ln>
            </p:spPr>
            <p:txBody>
              <a:bodyPr wrap="none">
                <a:spAutoFit/>
              </a:bodyPr>
              <a:lstStyle/>
              <a:p>
                <a:r>
                  <a:rPr lang="en-US" altLang="ko-KR" sz="1400" b="1">
                    <a:latin typeface="굴림" charset="-127"/>
                    <a:ea typeface="굴림" charset="-127"/>
                  </a:rPr>
                  <a:t>Covered </a:t>
                </a:r>
                <a:r>
                  <a:rPr lang="ko-KR" altLang="en-US" sz="1400" b="1">
                    <a:latin typeface="굴림" charset="-127"/>
                    <a:ea typeface="굴림" charset="-127"/>
                  </a:rPr>
                  <a:t>스탠트</a:t>
                </a:r>
              </a:p>
            </p:txBody>
          </p:sp>
          <p:sp>
            <p:nvSpPr>
              <p:cNvPr id="39" name="Text Box 35"/>
              <p:cNvSpPr txBox="1">
                <a:spLocks noChangeArrowheads="1"/>
              </p:cNvSpPr>
              <p:nvPr/>
            </p:nvSpPr>
            <p:spPr bwMode="auto">
              <a:xfrm>
                <a:off x="6934200" y="5791200"/>
                <a:ext cx="1524000" cy="304800"/>
              </a:xfrm>
              <a:prstGeom prst="rect">
                <a:avLst/>
              </a:prstGeom>
              <a:noFill/>
              <a:ln w="9525">
                <a:noFill/>
                <a:miter lim="800000"/>
                <a:headEnd/>
                <a:tailEnd/>
              </a:ln>
            </p:spPr>
            <p:txBody>
              <a:bodyPr wrap="none">
                <a:spAutoFit/>
              </a:bodyPr>
              <a:lstStyle/>
              <a:p>
                <a:r>
                  <a:rPr lang="ko-KR" altLang="en-US" sz="1400" b="1">
                    <a:latin typeface="굴림" charset="-127"/>
                    <a:ea typeface="굴림" charset="-127"/>
                  </a:rPr>
                  <a:t>동맥 우회로 수술</a:t>
                </a:r>
              </a:p>
            </p:txBody>
          </p:sp>
          <p:sp>
            <p:nvSpPr>
              <p:cNvPr id="40" name="Line 36"/>
              <p:cNvSpPr>
                <a:spLocks noChangeShapeType="1"/>
              </p:cNvSpPr>
              <p:nvPr/>
            </p:nvSpPr>
            <p:spPr bwMode="auto">
              <a:xfrm>
                <a:off x="3733800" y="4800600"/>
                <a:ext cx="3886200" cy="0"/>
              </a:xfrm>
              <a:prstGeom prst="line">
                <a:avLst/>
              </a:prstGeom>
              <a:noFill/>
              <a:ln w="9525">
                <a:solidFill>
                  <a:schemeClr val="tx1"/>
                </a:solidFill>
                <a:round/>
                <a:headEnd/>
                <a:tailEnd/>
              </a:ln>
            </p:spPr>
            <p:txBody>
              <a:bodyPr/>
              <a:lstStyle/>
              <a:p>
                <a:endParaRPr lang="ko-KR" altLang="en-US"/>
              </a:p>
            </p:txBody>
          </p:sp>
          <p:sp>
            <p:nvSpPr>
              <p:cNvPr id="41" name="Line 37"/>
              <p:cNvSpPr>
                <a:spLocks noChangeShapeType="1"/>
              </p:cNvSpPr>
              <p:nvPr/>
            </p:nvSpPr>
            <p:spPr bwMode="auto">
              <a:xfrm>
                <a:off x="3733800" y="4800600"/>
                <a:ext cx="0" cy="152400"/>
              </a:xfrm>
              <a:prstGeom prst="line">
                <a:avLst/>
              </a:prstGeom>
              <a:noFill/>
              <a:ln w="9525">
                <a:solidFill>
                  <a:schemeClr val="tx1"/>
                </a:solidFill>
                <a:round/>
                <a:headEnd/>
                <a:tailEnd type="triangle" w="med" len="med"/>
              </a:ln>
            </p:spPr>
            <p:txBody>
              <a:bodyPr/>
              <a:lstStyle/>
              <a:p>
                <a:endParaRPr lang="ko-KR" altLang="en-US"/>
              </a:p>
            </p:txBody>
          </p:sp>
          <p:sp>
            <p:nvSpPr>
              <p:cNvPr id="42" name="Line 38"/>
              <p:cNvSpPr>
                <a:spLocks noChangeShapeType="1"/>
              </p:cNvSpPr>
              <p:nvPr/>
            </p:nvSpPr>
            <p:spPr bwMode="auto">
              <a:xfrm>
                <a:off x="5791200" y="4800600"/>
                <a:ext cx="0" cy="152400"/>
              </a:xfrm>
              <a:prstGeom prst="line">
                <a:avLst/>
              </a:prstGeom>
              <a:noFill/>
              <a:ln w="9525">
                <a:solidFill>
                  <a:schemeClr val="tx1"/>
                </a:solidFill>
                <a:round/>
                <a:headEnd/>
                <a:tailEnd type="triangle" w="med" len="med"/>
              </a:ln>
            </p:spPr>
            <p:txBody>
              <a:bodyPr/>
              <a:lstStyle/>
              <a:p>
                <a:endParaRPr lang="ko-KR" altLang="en-US"/>
              </a:p>
            </p:txBody>
          </p:sp>
          <p:sp>
            <p:nvSpPr>
              <p:cNvPr id="43" name="Line 39"/>
              <p:cNvSpPr>
                <a:spLocks noChangeShapeType="1"/>
              </p:cNvSpPr>
              <p:nvPr/>
            </p:nvSpPr>
            <p:spPr bwMode="auto">
              <a:xfrm>
                <a:off x="7620000" y="4800600"/>
                <a:ext cx="0" cy="152400"/>
              </a:xfrm>
              <a:prstGeom prst="line">
                <a:avLst/>
              </a:prstGeom>
              <a:noFill/>
              <a:ln w="9525">
                <a:solidFill>
                  <a:schemeClr val="tx1"/>
                </a:solidFill>
                <a:round/>
                <a:headEnd/>
                <a:tailEnd type="triangle" w="med" len="med"/>
              </a:ln>
            </p:spPr>
            <p:txBody>
              <a:bodyPr/>
              <a:lstStyle/>
              <a:p>
                <a:endParaRPr lang="ko-KR" altLang="en-US"/>
              </a:p>
            </p:txBody>
          </p:sp>
          <p:sp>
            <p:nvSpPr>
              <p:cNvPr id="44" name="Line 40"/>
              <p:cNvSpPr>
                <a:spLocks noChangeShapeType="1"/>
              </p:cNvSpPr>
              <p:nvPr/>
            </p:nvSpPr>
            <p:spPr bwMode="auto">
              <a:xfrm>
                <a:off x="3733800" y="5486400"/>
                <a:ext cx="0" cy="304800"/>
              </a:xfrm>
              <a:prstGeom prst="line">
                <a:avLst/>
              </a:prstGeom>
              <a:noFill/>
              <a:ln w="9525">
                <a:solidFill>
                  <a:schemeClr val="tx1"/>
                </a:solidFill>
                <a:round/>
                <a:headEnd/>
                <a:tailEnd type="triangle" w="med" len="med"/>
              </a:ln>
            </p:spPr>
            <p:txBody>
              <a:bodyPr/>
              <a:lstStyle/>
              <a:p>
                <a:endParaRPr lang="ko-KR" altLang="en-US"/>
              </a:p>
            </p:txBody>
          </p:sp>
          <p:sp>
            <p:nvSpPr>
              <p:cNvPr id="45" name="Line 41"/>
              <p:cNvSpPr>
                <a:spLocks noChangeShapeType="1"/>
              </p:cNvSpPr>
              <p:nvPr/>
            </p:nvSpPr>
            <p:spPr bwMode="auto">
              <a:xfrm>
                <a:off x="5791200" y="5486400"/>
                <a:ext cx="0" cy="304800"/>
              </a:xfrm>
              <a:prstGeom prst="line">
                <a:avLst/>
              </a:prstGeom>
              <a:noFill/>
              <a:ln w="9525">
                <a:solidFill>
                  <a:schemeClr val="tx1"/>
                </a:solidFill>
                <a:round/>
                <a:headEnd/>
                <a:tailEnd type="triangle" w="med" len="med"/>
              </a:ln>
            </p:spPr>
            <p:txBody>
              <a:bodyPr/>
              <a:lstStyle/>
              <a:p>
                <a:endParaRPr lang="ko-KR" altLang="en-US"/>
              </a:p>
            </p:txBody>
          </p:sp>
          <p:sp>
            <p:nvSpPr>
              <p:cNvPr id="46" name="Line 42"/>
              <p:cNvSpPr>
                <a:spLocks noChangeShapeType="1"/>
              </p:cNvSpPr>
              <p:nvPr/>
            </p:nvSpPr>
            <p:spPr bwMode="auto">
              <a:xfrm>
                <a:off x="7620000" y="5486400"/>
                <a:ext cx="0" cy="304800"/>
              </a:xfrm>
              <a:prstGeom prst="line">
                <a:avLst/>
              </a:prstGeom>
              <a:noFill/>
              <a:ln w="9525">
                <a:solidFill>
                  <a:schemeClr val="tx1"/>
                </a:solidFill>
                <a:round/>
                <a:headEnd/>
                <a:tailEnd type="triangle" w="med" len="med"/>
              </a:ln>
            </p:spPr>
            <p:txBody>
              <a:bodyPr/>
              <a:lstStyle/>
              <a:p>
                <a:endParaRPr lang="ko-KR" altLang="en-US"/>
              </a:p>
            </p:txBody>
          </p:sp>
          <p:sp>
            <p:nvSpPr>
              <p:cNvPr id="47" name="Line 43"/>
              <p:cNvSpPr>
                <a:spLocks noChangeShapeType="1"/>
              </p:cNvSpPr>
              <p:nvPr/>
            </p:nvSpPr>
            <p:spPr bwMode="auto">
              <a:xfrm>
                <a:off x="6934200" y="4343400"/>
                <a:ext cx="0" cy="457200"/>
              </a:xfrm>
              <a:prstGeom prst="line">
                <a:avLst/>
              </a:prstGeom>
              <a:noFill/>
              <a:ln w="9525">
                <a:solidFill>
                  <a:schemeClr val="tx1"/>
                </a:solidFill>
                <a:round/>
                <a:headEnd/>
                <a:tailEnd/>
              </a:ln>
            </p:spPr>
            <p:txBody>
              <a:bodyPr/>
              <a:lstStyle/>
              <a:p>
                <a:endParaRPr lang="ko-KR" altLang="en-US"/>
              </a:p>
            </p:txBody>
          </p:sp>
        </p:grpSp>
      </p:grpSp>
      <p:sp>
        <p:nvSpPr>
          <p:cNvPr id="48" name="TextBox 47"/>
          <p:cNvSpPr txBox="1"/>
          <p:nvPr/>
        </p:nvSpPr>
        <p:spPr>
          <a:xfrm>
            <a:off x="5580112" y="6309320"/>
            <a:ext cx="3096344" cy="369332"/>
          </a:xfrm>
          <a:prstGeom prst="rect">
            <a:avLst/>
          </a:prstGeom>
          <a:noFill/>
        </p:spPr>
        <p:txBody>
          <a:bodyPr wrap="square" rtlCol="0">
            <a:spAutoFit/>
          </a:bodyPr>
          <a:lstStyle/>
          <a:p>
            <a:r>
              <a:rPr lang="ko-KR" altLang="en-US" dirty="0" err="1" smtClean="0"/>
              <a:t>임상심장학</a:t>
            </a:r>
            <a:r>
              <a:rPr lang="ko-KR" altLang="en-US" dirty="0" smtClean="0"/>
              <a:t> </a:t>
            </a:r>
            <a:r>
              <a:rPr lang="en-US" altLang="ko-KR" dirty="0" smtClean="0"/>
              <a:t>2</a:t>
            </a:r>
            <a:r>
              <a:rPr lang="en-US" altLang="ko-KR" baseline="30000" dirty="0" smtClean="0"/>
              <a:t>nd</a:t>
            </a:r>
            <a:r>
              <a:rPr lang="en-US" altLang="ko-KR" dirty="0" smtClean="0"/>
              <a:t> edition</a:t>
            </a:r>
            <a:endParaRPr lang="ko-KR" altLang="en-US" dirty="0"/>
          </a:p>
        </p:txBody>
      </p:sp>
      <p:sp>
        <p:nvSpPr>
          <p:cNvPr id="50" name="직사각형 49"/>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1" name="바닥글 개체 틀 50"/>
          <p:cNvSpPr>
            <a:spLocks noGrp="1"/>
          </p:cNvSpPr>
          <p:nvPr>
            <p:ph type="ftr" sz="quarter" idx="11"/>
          </p:nvPr>
        </p:nvSpPr>
        <p:spPr>
          <a:xfrm>
            <a:off x="251520" y="6309320"/>
            <a:ext cx="2895600" cy="365125"/>
          </a:xfrm>
        </p:spPr>
        <p:txBody>
          <a:bodyPr/>
          <a:lstStyle/>
          <a:p>
            <a:r>
              <a:rPr lang="en-US" altLang="ko-KR" dirty="0" smtClean="0"/>
              <a:t>2012</a:t>
            </a:r>
            <a:r>
              <a:rPr lang="ko-KR" altLang="en-US" dirty="0" smtClean="0"/>
              <a:t>년 제 </a:t>
            </a:r>
            <a:r>
              <a:rPr lang="en-US" altLang="ko-KR" dirty="0" smtClean="0"/>
              <a:t>5</a:t>
            </a:r>
            <a:r>
              <a:rPr lang="ko-KR" altLang="en-US" dirty="0" smtClean="0"/>
              <a:t>차 전공의 학술세미나</a:t>
            </a:r>
            <a:endParaRPr lang="ko-KR" alt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Critical Limb Ischemia</a:t>
            </a:r>
            <a:endParaRPr lang="ko-KR" altLang="en-US" dirty="0"/>
          </a:p>
        </p:txBody>
      </p:sp>
      <p:sp>
        <p:nvSpPr>
          <p:cNvPr id="3" name="내용 개체 틀 2"/>
          <p:cNvSpPr>
            <a:spLocks noGrp="1"/>
          </p:cNvSpPr>
          <p:nvPr>
            <p:ph idx="1"/>
          </p:nvPr>
        </p:nvSpPr>
        <p:spPr/>
        <p:txBody>
          <a:bodyPr>
            <a:normAutofit fontScale="85000" lnSpcReduction="20000"/>
          </a:bodyPr>
          <a:lstStyle/>
          <a:p>
            <a:r>
              <a:rPr lang="en-US" altLang="ko-KR" b="1" dirty="0" smtClean="0">
                <a:solidFill>
                  <a:srgbClr val="FF0000"/>
                </a:solidFill>
              </a:rPr>
              <a:t>Rest Pain</a:t>
            </a:r>
          </a:p>
          <a:p>
            <a:pPr lvl="1"/>
            <a:r>
              <a:rPr lang="en-GB" altLang="ko-KR" dirty="0" smtClean="0"/>
              <a:t>Worst at </a:t>
            </a:r>
            <a:r>
              <a:rPr lang="en-GB" altLang="ko-KR" dirty="0" err="1" smtClean="0"/>
              <a:t>night,lying</a:t>
            </a:r>
            <a:r>
              <a:rPr lang="en-GB" altLang="ko-KR" dirty="0" smtClean="0"/>
              <a:t>, relieved by putting the leg in dependent site</a:t>
            </a:r>
          </a:p>
          <a:p>
            <a:pPr lvl="1"/>
            <a:r>
              <a:rPr lang="en-GB" altLang="ko-KR" dirty="0" smtClean="0"/>
              <a:t>Coldness</a:t>
            </a:r>
          </a:p>
          <a:p>
            <a:pPr lvl="1"/>
            <a:r>
              <a:rPr lang="en-GB" altLang="ko-KR" dirty="0" smtClean="0"/>
              <a:t>Numbness</a:t>
            </a:r>
          </a:p>
          <a:p>
            <a:pPr lvl="1"/>
            <a:r>
              <a:rPr lang="en-GB" altLang="ko-KR" dirty="0" err="1" smtClean="0"/>
              <a:t>Parasthesia</a:t>
            </a:r>
            <a:endParaRPr lang="en-GB" altLang="ko-KR" dirty="0" smtClean="0"/>
          </a:p>
          <a:p>
            <a:pPr lvl="1"/>
            <a:r>
              <a:rPr lang="en-GB" altLang="ko-KR" dirty="0" err="1" smtClean="0"/>
              <a:t>Color</a:t>
            </a:r>
            <a:r>
              <a:rPr lang="en-GB" altLang="ko-KR" dirty="0" smtClean="0"/>
              <a:t> change</a:t>
            </a:r>
          </a:p>
          <a:p>
            <a:pPr lvl="1"/>
            <a:r>
              <a:rPr lang="en-GB" altLang="ko-KR" dirty="0" smtClean="0"/>
              <a:t>Differentiated from night cramps</a:t>
            </a:r>
          </a:p>
          <a:p>
            <a:endParaRPr lang="en-US" altLang="ko-KR" dirty="0" smtClean="0"/>
          </a:p>
          <a:p>
            <a:r>
              <a:rPr lang="en-US" altLang="ko-KR" b="1" dirty="0" smtClean="0">
                <a:solidFill>
                  <a:srgbClr val="FF0000"/>
                </a:solidFill>
              </a:rPr>
              <a:t>Ulcer</a:t>
            </a:r>
          </a:p>
          <a:p>
            <a:r>
              <a:rPr lang="en-US" altLang="ko-KR" b="1" dirty="0" smtClean="0">
                <a:solidFill>
                  <a:srgbClr val="FF0000"/>
                </a:solidFill>
              </a:rPr>
              <a:t>Gangrene</a:t>
            </a:r>
          </a:p>
          <a:p>
            <a:endParaRPr lang="ko-KR" altLang="en-US" dirty="0"/>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6" name="Rectangle 2"/>
          <p:cNvSpPr>
            <a:spLocks noChangeArrowheads="1"/>
          </p:cNvSpPr>
          <p:nvPr/>
        </p:nvSpPr>
        <p:spPr bwMode="auto">
          <a:xfrm>
            <a:off x="323528" y="316260"/>
            <a:ext cx="8604250" cy="952500"/>
          </a:xfrm>
          <a:prstGeom prst="rect">
            <a:avLst/>
          </a:prstGeom>
          <a:noFill/>
          <a:ln w="9525">
            <a:noFill/>
            <a:miter lim="800000"/>
            <a:headEnd/>
            <a:tailEnd/>
          </a:ln>
          <a:effectLst/>
        </p:spPr>
        <p:txBody>
          <a:bodyPr lIns="92075" tIns="46038" rIns="92075" bIns="46038" anchor="b"/>
          <a:lstStyle/>
          <a:p>
            <a:pPr algn="ctr"/>
            <a:r>
              <a:rPr lang="en-US" sz="2800" i="0" u="sng" dirty="0">
                <a:solidFill>
                  <a:srgbClr val="FF0000"/>
                </a:solidFill>
                <a:latin typeface="+mj-lt"/>
              </a:rPr>
              <a:t>Mortality is very high </a:t>
            </a:r>
            <a:r>
              <a:rPr lang="en-US" sz="2800" i="0" dirty="0">
                <a:latin typeface="+mj-lt"/>
              </a:rPr>
              <a:t>in patients </a:t>
            </a:r>
            <a:endParaRPr lang="en-US" sz="2800" i="0" dirty="0" smtClean="0">
              <a:latin typeface="+mj-lt"/>
            </a:endParaRPr>
          </a:p>
          <a:p>
            <a:pPr algn="ctr"/>
            <a:r>
              <a:rPr lang="en-US" sz="2800" i="0" dirty="0" smtClean="0">
                <a:latin typeface="+mj-lt"/>
              </a:rPr>
              <a:t>with </a:t>
            </a:r>
            <a:r>
              <a:rPr lang="en-US" sz="2800" i="0" dirty="0">
                <a:latin typeface="+mj-lt"/>
              </a:rPr>
              <a:t>severe PAD</a:t>
            </a:r>
            <a:endParaRPr lang="en-US" sz="2800" i="0" baseline="30000" dirty="0">
              <a:latin typeface="+mj-lt"/>
            </a:endParaRPr>
          </a:p>
        </p:txBody>
      </p:sp>
      <p:sp>
        <p:nvSpPr>
          <p:cNvPr id="866307" name="Text Box 3"/>
          <p:cNvSpPr txBox="1">
            <a:spLocks noChangeArrowheads="1"/>
          </p:cNvSpPr>
          <p:nvPr/>
        </p:nvSpPr>
        <p:spPr bwMode="auto">
          <a:xfrm>
            <a:off x="752475" y="1538288"/>
            <a:ext cx="7620000" cy="366712"/>
          </a:xfrm>
          <a:prstGeom prst="rect">
            <a:avLst/>
          </a:prstGeom>
          <a:noFill/>
          <a:ln w="9525">
            <a:noFill/>
            <a:miter lim="800000"/>
            <a:headEnd/>
            <a:tailEnd/>
          </a:ln>
          <a:effectLst/>
        </p:spPr>
        <p:txBody>
          <a:bodyPr>
            <a:spAutoFit/>
          </a:bodyPr>
          <a:lstStyle/>
          <a:p>
            <a:pPr algn="ctr" eaLnBrk="0" hangingPunct="0">
              <a:spcBef>
                <a:spcPct val="50000"/>
              </a:spcBef>
            </a:pPr>
            <a:r>
              <a:rPr lang="en-US" sz="1800" b="1" i="0" dirty="0">
                <a:latin typeface="+mn-lt"/>
              </a:rPr>
              <a:t>Relative 5-year mortality</a:t>
            </a:r>
          </a:p>
        </p:txBody>
      </p:sp>
      <p:sp>
        <p:nvSpPr>
          <p:cNvPr id="866308" name="Rectangle 4"/>
          <p:cNvSpPr>
            <a:spLocks noChangeArrowheads="1"/>
          </p:cNvSpPr>
          <p:nvPr/>
        </p:nvSpPr>
        <p:spPr bwMode="auto">
          <a:xfrm>
            <a:off x="827584" y="6093296"/>
            <a:ext cx="8083550" cy="507831"/>
          </a:xfrm>
          <a:prstGeom prst="rect">
            <a:avLst/>
          </a:prstGeom>
          <a:solidFill>
            <a:schemeClr val="bg2">
              <a:lumMod val="90000"/>
            </a:schemeClr>
          </a:solidFill>
          <a:ln w="9525">
            <a:noFill/>
            <a:miter lim="800000"/>
            <a:headEnd/>
            <a:tailEnd/>
          </a:ln>
          <a:effectLst/>
        </p:spPr>
        <p:txBody>
          <a:bodyPr lIns="0" tIns="0" rIns="0" bIns="0">
            <a:spAutoFit/>
          </a:bodyPr>
          <a:lstStyle/>
          <a:p>
            <a:pPr marL="552450" indent="-552450"/>
            <a:r>
              <a:rPr lang="fr-FR" sz="1100" b="0" i="0" dirty="0"/>
              <a:t>1. Criqui MH. </a:t>
            </a:r>
            <a:r>
              <a:rPr lang="fr-FR" sz="1100" b="0" dirty="0"/>
              <a:t>Vasc Med</a:t>
            </a:r>
            <a:r>
              <a:rPr lang="fr-FR" sz="1100" b="0" i="0" dirty="0"/>
              <a:t> 2001; </a:t>
            </a:r>
            <a:r>
              <a:rPr lang="fr-FR" sz="1100" i="0" dirty="0"/>
              <a:t>6</a:t>
            </a:r>
            <a:r>
              <a:rPr lang="fr-FR" sz="1100" b="0" i="0" dirty="0"/>
              <a:t> (suppl 1): 3–7. </a:t>
            </a:r>
          </a:p>
          <a:p>
            <a:pPr marL="552450" indent="-552450"/>
            <a:r>
              <a:rPr lang="en-US" sz="1100" b="0" i="0" dirty="0"/>
              <a:t>2. McKenna M </a:t>
            </a:r>
            <a:r>
              <a:rPr lang="en-US" sz="1100" b="0" dirty="0"/>
              <a:t>et al</a:t>
            </a:r>
            <a:r>
              <a:rPr lang="en-US" sz="1100" b="0" i="0" dirty="0"/>
              <a:t>. </a:t>
            </a:r>
            <a:r>
              <a:rPr lang="en-US" sz="1100" b="0" dirty="0"/>
              <a:t>Atherosclerosis</a:t>
            </a:r>
            <a:r>
              <a:rPr lang="en-US" sz="1100" b="0" i="0" dirty="0"/>
              <a:t> 1991; </a:t>
            </a:r>
            <a:r>
              <a:rPr lang="en-US" sz="1100" i="0" dirty="0"/>
              <a:t>87</a:t>
            </a:r>
            <a:r>
              <a:rPr lang="en-US" sz="1100" b="0" i="0" dirty="0"/>
              <a:t>: 119–28.  </a:t>
            </a:r>
          </a:p>
          <a:p>
            <a:pPr marL="552450" indent="-552450"/>
            <a:r>
              <a:rPr lang="en-US" sz="1100" b="0" i="0" dirty="0"/>
              <a:t>3. </a:t>
            </a:r>
            <a:r>
              <a:rPr lang="en-US" sz="1100" b="0" i="0" dirty="0" err="1"/>
              <a:t>Ries</a:t>
            </a:r>
            <a:r>
              <a:rPr lang="en-US" sz="1100" b="0" i="0" dirty="0"/>
              <a:t> LAG </a:t>
            </a:r>
            <a:r>
              <a:rPr lang="en-US" sz="1100" b="0" dirty="0"/>
              <a:t>et al</a:t>
            </a:r>
            <a:r>
              <a:rPr lang="en-US" sz="1100" b="0" i="0" dirty="0"/>
              <a:t>. (</a:t>
            </a:r>
            <a:r>
              <a:rPr lang="en-US" sz="1100" b="0" i="0" dirty="0" err="1"/>
              <a:t>eds</a:t>
            </a:r>
            <a:r>
              <a:rPr lang="en-US" sz="1100" b="0" i="0" dirty="0"/>
              <a:t>). </a:t>
            </a:r>
            <a:r>
              <a:rPr lang="en-US" sz="1100" b="0" dirty="0"/>
              <a:t>SEER Cancer Statistics Review</a:t>
            </a:r>
            <a:r>
              <a:rPr lang="en-US" sz="1100" b="0" i="0" dirty="0"/>
              <a:t>, 1973–1997. US: National Cancer Institute; 2000.</a:t>
            </a:r>
          </a:p>
        </p:txBody>
      </p:sp>
      <p:pic>
        <p:nvPicPr>
          <p:cNvPr id="5122" name="Picture 2"/>
          <p:cNvPicPr>
            <a:picLocks noChangeAspect="1" noChangeArrowheads="1"/>
          </p:cNvPicPr>
          <p:nvPr/>
        </p:nvPicPr>
        <p:blipFill>
          <a:blip r:embed="rId3" cstate="email"/>
          <a:srcRect/>
          <a:stretch>
            <a:fillRect/>
          </a:stretch>
        </p:blipFill>
        <p:spPr bwMode="auto">
          <a:xfrm>
            <a:off x="1187624" y="2152650"/>
            <a:ext cx="6937295" cy="3436590"/>
          </a:xfrm>
          <a:prstGeom prst="rect">
            <a:avLst/>
          </a:prstGeom>
          <a:noFill/>
          <a:ln w="9525">
            <a:noFill/>
            <a:miter lim="800000"/>
            <a:headEnd/>
            <a:tailEnd/>
          </a:ln>
        </p:spPr>
      </p:pic>
      <p:sp>
        <p:nvSpPr>
          <p:cNvPr id="6" name="직사각형 5"/>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7" name="바닥글 개체 틀 6"/>
          <p:cNvSpPr>
            <a:spLocks noGrp="1"/>
          </p:cNvSpPr>
          <p:nvPr>
            <p:ph type="ftr" sz="quarter" idx="11"/>
          </p:nvPr>
        </p:nvSpPr>
        <p:spPr>
          <a:xfrm>
            <a:off x="3124200" y="6520259"/>
            <a:ext cx="2895600" cy="365125"/>
          </a:xfrm>
        </p:spPr>
        <p:txBody>
          <a:bodyPr/>
          <a:lstStyle/>
          <a:p>
            <a:r>
              <a:rPr lang="en-US" altLang="ko-KR" dirty="0" smtClean="0"/>
              <a:t>2012</a:t>
            </a:r>
            <a:r>
              <a:rPr lang="ko-KR" altLang="en-US" dirty="0" smtClean="0"/>
              <a:t>년 제 </a:t>
            </a:r>
            <a:r>
              <a:rPr lang="en-US" altLang="ko-KR" dirty="0" smtClean="0"/>
              <a:t>5</a:t>
            </a:r>
            <a:r>
              <a:rPr lang="ko-KR" altLang="en-US" dirty="0" smtClean="0"/>
              <a:t>차 전공의 학술세미나</a:t>
            </a:r>
            <a:endParaRPr lang="ko-KR" altLang="en-US" dirty="0"/>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428596" y="1142984"/>
            <a:ext cx="8229600" cy="5143536"/>
          </a:xfrm>
        </p:spPr>
        <p:txBody>
          <a:bodyPr>
            <a:normAutofit/>
          </a:bodyPr>
          <a:lstStyle/>
          <a:p>
            <a:r>
              <a:rPr lang="en-US" altLang="ko-KR" sz="2400" b="1" dirty="0" smtClean="0">
                <a:solidFill>
                  <a:schemeClr val="tx2"/>
                </a:solidFill>
                <a:cs typeface="Arial" pitchFamily="34" charset="0"/>
              </a:rPr>
              <a:t>Hemodynamic parameters for CLI </a:t>
            </a:r>
          </a:p>
          <a:p>
            <a:pPr>
              <a:buNone/>
            </a:pPr>
            <a:r>
              <a:rPr lang="en-US" altLang="ko-KR" sz="2400" dirty="0" smtClean="0">
                <a:cs typeface="Arial" pitchFamily="34" charset="0"/>
              </a:rPr>
              <a:t>	; </a:t>
            </a:r>
            <a:r>
              <a:rPr lang="en-US" altLang="ko-KR" sz="2400" dirty="0" smtClean="0">
                <a:solidFill>
                  <a:srgbClr val="FF0000"/>
                </a:solidFill>
                <a:cs typeface="Arial" pitchFamily="34" charset="0"/>
              </a:rPr>
              <a:t>no consensus yet.</a:t>
            </a:r>
          </a:p>
          <a:p>
            <a:pPr>
              <a:buNone/>
            </a:pPr>
            <a:endParaRPr lang="en-US" altLang="ko-KR" sz="2400" b="1" dirty="0" smtClean="0">
              <a:solidFill>
                <a:schemeClr val="tx2"/>
              </a:solidFill>
              <a:cs typeface="Arial" pitchFamily="34" charset="0"/>
            </a:endParaRPr>
          </a:p>
          <a:p>
            <a:r>
              <a:rPr lang="en-US" altLang="ko-KR" sz="2400" b="1" dirty="0" smtClean="0">
                <a:solidFill>
                  <a:schemeClr val="tx2"/>
                </a:solidFill>
                <a:cs typeface="Arial" pitchFamily="34" charset="0"/>
              </a:rPr>
              <a:t>TASC II</a:t>
            </a:r>
          </a:p>
          <a:p>
            <a:pPr lvl="1"/>
            <a:r>
              <a:rPr lang="en-US" altLang="ko-KR" sz="2000" b="1" dirty="0" smtClean="0">
                <a:cs typeface="Arial" pitchFamily="34" charset="0"/>
              </a:rPr>
              <a:t>Ischemic rest pain </a:t>
            </a:r>
          </a:p>
          <a:p>
            <a:pPr lvl="1">
              <a:buNone/>
            </a:pPr>
            <a:r>
              <a:rPr lang="en-US" altLang="ko-KR" sz="2000" dirty="0" smtClean="0">
                <a:solidFill>
                  <a:schemeClr val="tx2"/>
                </a:solidFill>
                <a:cs typeface="Arial" pitchFamily="34" charset="0"/>
              </a:rPr>
              <a:t>	; ankle systolic pressure &lt; 50mmHg or </a:t>
            </a:r>
          </a:p>
          <a:p>
            <a:pPr lvl="1">
              <a:buNone/>
            </a:pPr>
            <a:r>
              <a:rPr lang="en-US" altLang="ko-KR" sz="2000" dirty="0" smtClean="0">
                <a:solidFill>
                  <a:schemeClr val="tx2"/>
                </a:solidFill>
                <a:cs typeface="Arial" pitchFamily="34" charset="0"/>
              </a:rPr>
              <a:t>    ; toe systolic pressure &lt; 30mmHg</a:t>
            </a:r>
          </a:p>
          <a:p>
            <a:pPr lvl="1">
              <a:buNone/>
            </a:pPr>
            <a:endParaRPr lang="en-US" altLang="ko-KR" sz="2000" dirty="0" smtClean="0">
              <a:solidFill>
                <a:schemeClr val="tx2"/>
              </a:solidFill>
              <a:cs typeface="Arial" pitchFamily="34" charset="0"/>
            </a:endParaRPr>
          </a:p>
          <a:p>
            <a:pPr lvl="1"/>
            <a:r>
              <a:rPr lang="en-US" altLang="ko-KR" sz="2000" b="1" dirty="0" smtClean="0">
                <a:cs typeface="Arial" pitchFamily="34" charset="0"/>
              </a:rPr>
              <a:t>Ulceration or gangrene </a:t>
            </a:r>
          </a:p>
          <a:p>
            <a:pPr lvl="1">
              <a:buNone/>
            </a:pPr>
            <a:r>
              <a:rPr lang="en-US" altLang="ko-KR" sz="2000" dirty="0" smtClean="0">
                <a:solidFill>
                  <a:schemeClr val="tx2"/>
                </a:solidFill>
                <a:cs typeface="Arial" pitchFamily="34" charset="0"/>
              </a:rPr>
              <a:t>	; ankle systolic pressure &lt; 70mmHg or </a:t>
            </a:r>
          </a:p>
          <a:p>
            <a:pPr lvl="1">
              <a:buNone/>
            </a:pPr>
            <a:r>
              <a:rPr lang="en-US" altLang="ko-KR" sz="2000" dirty="0" smtClean="0">
                <a:solidFill>
                  <a:schemeClr val="tx2"/>
                </a:solidFill>
                <a:cs typeface="Arial" pitchFamily="34" charset="0"/>
              </a:rPr>
              <a:t>	; toe systolic pressure &lt; 50 mmHg</a:t>
            </a:r>
          </a:p>
          <a:p>
            <a:pPr lvl="1">
              <a:buNone/>
            </a:pPr>
            <a:endParaRPr lang="en-US" altLang="ko-KR" sz="2400" b="1" dirty="0" smtClean="0">
              <a:solidFill>
                <a:schemeClr val="tx2"/>
              </a:solidFill>
              <a:latin typeface="Arial" pitchFamily="34" charset="0"/>
              <a:cs typeface="Arial" pitchFamily="34" charset="0"/>
            </a:endParaRPr>
          </a:p>
          <a:p>
            <a:pPr>
              <a:buNone/>
            </a:pPr>
            <a:endParaRPr lang="en-US" altLang="ko-KR" sz="2400" b="1" dirty="0" smtClean="0">
              <a:solidFill>
                <a:schemeClr val="tx2"/>
              </a:solidFill>
              <a:latin typeface="Arial" pitchFamily="34" charset="0"/>
              <a:cs typeface="Arial" pitchFamily="34" charset="0"/>
            </a:endParaRPr>
          </a:p>
          <a:p>
            <a:pPr>
              <a:buNone/>
            </a:pPr>
            <a:endParaRPr lang="en-US" altLang="ko-KR" dirty="0" smtClean="0">
              <a:latin typeface="Arial" pitchFamily="34" charset="0"/>
              <a:cs typeface="Arial" pitchFamily="34" charset="0"/>
            </a:endParaRPr>
          </a:p>
          <a:p>
            <a:pPr>
              <a:buNone/>
            </a:pPr>
            <a:endParaRPr lang="ko-KR" altLang="en-US" dirty="0">
              <a:latin typeface="Arial" pitchFamily="34" charset="0"/>
              <a:cs typeface="Arial" pitchFamily="34" charset="0"/>
            </a:endParaRPr>
          </a:p>
        </p:txBody>
      </p:sp>
      <p:sp>
        <p:nvSpPr>
          <p:cNvPr id="6" name="제목 1"/>
          <p:cNvSpPr>
            <a:spLocks noGrp="1"/>
          </p:cNvSpPr>
          <p:nvPr>
            <p:ph type="title"/>
          </p:nvPr>
        </p:nvSpPr>
        <p:spPr>
          <a:xfrm>
            <a:off x="428596" y="183250"/>
            <a:ext cx="8229600" cy="725470"/>
          </a:xfrm>
        </p:spPr>
        <p:txBody>
          <a:bodyPr>
            <a:normAutofit/>
          </a:bodyPr>
          <a:lstStyle/>
          <a:p>
            <a:r>
              <a:rPr lang="en-US" altLang="ko-KR" sz="3200" b="1" dirty="0" smtClean="0">
                <a:cs typeface="Arial" pitchFamily="34" charset="0"/>
              </a:rPr>
              <a:t>Definition of Critical Limb Ischemia</a:t>
            </a:r>
            <a:endParaRPr lang="ko-KR" altLang="en-US" sz="3200" b="1" dirty="0">
              <a:cs typeface="Arial" pitchFamily="34" charset="0"/>
            </a:endParaRPr>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a:spLocks noGrp="1"/>
          </p:cNvSpPr>
          <p:nvPr>
            <p:ph type="title"/>
          </p:nvPr>
        </p:nvSpPr>
        <p:spPr>
          <a:xfrm>
            <a:off x="428596" y="255258"/>
            <a:ext cx="8391876" cy="725470"/>
          </a:xfrm>
        </p:spPr>
        <p:txBody>
          <a:bodyPr>
            <a:normAutofit fontScale="90000"/>
          </a:bodyPr>
          <a:lstStyle/>
          <a:p>
            <a:r>
              <a:rPr lang="en-US" altLang="ko-KR" sz="3100" b="1" dirty="0" smtClean="0">
                <a:solidFill>
                  <a:srgbClr val="FF0000"/>
                </a:solidFill>
                <a:cs typeface="Arial" pitchFamily="34" charset="0"/>
              </a:rPr>
              <a:t>Definitions</a:t>
            </a:r>
            <a:r>
              <a:rPr lang="en-US" altLang="ko-KR" sz="3100" b="1" dirty="0" smtClean="0">
                <a:cs typeface="Arial" pitchFamily="34" charset="0"/>
              </a:rPr>
              <a:t> of Critical Limb Ischemia </a:t>
            </a:r>
            <a:br>
              <a:rPr lang="en-US" altLang="ko-KR" sz="3100" b="1" dirty="0" smtClean="0">
                <a:cs typeface="Arial" pitchFamily="34" charset="0"/>
              </a:rPr>
            </a:br>
            <a:r>
              <a:rPr lang="en-US" altLang="ko-KR" sz="2000" b="1" dirty="0" smtClean="0">
                <a:cs typeface="Arial" pitchFamily="34" charset="0"/>
              </a:rPr>
              <a:t>( TASC II  Inter-Society Consensus )</a:t>
            </a:r>
            <a:r>
              <a:rPr lang="en-US" altLang="ko-KR" sz="2000" b="1" dirty="0" smtClean="0">
                <a:solidFill>
                  <a:schemeClr val="bg1"/>
                </a:solidFill>
                <a:latin typeface="Arial" pitchFamily="34" charset="0"/>
                <a:cs typeface="Arial" pitchFamily="34" charset="0"/>
              </a:rPr>
              <a:t>)</a:t>
            </a:r>
            <a:endParaRPr lang="ko-KR" altLang="en-US" sz="2000" b="1" dirty="0">
              <a:solidFill>
                <a:schemeClr val="bg1"/>
              </a:solidFill>
              <a:latin typeface="Arial" pitchFamily="34" charset="0"/>
              <a:cs typeface="Arial" pitchFamily="34" charset="0"/>
            </a:endParaRPr>
          </a:p>
        </p:txBody>
      </p:sp>
      <p:graphicFrame>
        <p:nvGraphicFramePr>
          <p:cNvPr id="5" name="Group 262"/>
          <p:cNvGraphicFramePr>
            <a:graphicFrameLocks noGrp="1"/>
          </p:cNvGraphicFramePr>
          <p:nvPr/>
        </p:nvGraphicFramePr>
        <p:xfrm>
          <a:off x="500035" y="1785926"/>
          <a:ext cx="8248678" cy="3566160"/>
        </p:xfrm>
        <a:graphic>
          <a:graphicData uri="http://schemas.openxmlformats.org/drawingml/2006/table">
            <a:tbl>
              <a:tblPr/>
              <a:tblGrid>
                <a:gridCol w="1372254"/>
                <a:gridCol w="2522254"/>
                <a:gridCol w="1515383"/>
                <a:gridCol w="2838787"/>
              </a:tblGrid>
              <a:tr h="136525">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chemeClr val="tx1"/>
                          </a:solidFill>
                          <a:effectLst/>
                          <a:latin typeface="Arial" charset="0"/>
                          <a:ea typeface="宋体" pitchFamily="2" charset="-122"/>
                          <a:cs typeface="Arial" charset="0"/>
                        </a:rPr>
                        <a:t>Fontaine </a:t>
                      </a:r>
                      <a:endParaRPr kumimoji="0" lang="en-US" altLang="zh-CN" sz="2000" b="0" i="0" u="none" strike="noStrike" cap="none" normalizeH="0" baseline="0" dirty="0" smtClean="0">
                        <a:ln>
                          <a:noFill/>
                        </a:ln>
                        <a:solidFill>
                          <a:schemeClr val="tx1"/>
                        </a:solidFill>
                        <a:effectLst/>
                        <a:latin typeface="Arial" charset="0"/>
                        <a:ea typeface="宋体" pitchFamily="2" charset="-122"/>
                      </a:endParaRPr>
                    </a:p>
                  </a:txBody>
                  <a:tcPr anchor="ctr" horzOverflow="overflow">
                    <a:lnL cap="flat">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latinLnBrk="1"/>
                      <a:endParaRPr lang="ko-KR" altLang="en-US"/>
                    </a:p>
                  </a:txBody>
                  <a:tcPr/>
                </a:tc>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chemeClr val="tx1"/>
                          </a:solidFill>
                          <a:effectLst/>
                          <a:latin typeface="Arial" charset="0"/>
                          <a:ea typeface="宋体" pitchFamily="2" charset="-122"/>
                          <a:cs typeface="Arial" charset="0"/>
                        </a:rPr>
                        <a:t>Rutherford </a:t>
                      </a:r>
                      <a:endParaRPr kumimoji="0" lang="en-US" altLang="zh-CN" sz="2000" b="0" i="0" u="none" strike="noStrike" cap="none" normalizeH="0" baseline="0" dirty="0" smtClean="0">
                        <a:ln>
                          <a:noFill/>
                        </a:ln>
                        <a:solidFill>
                          <a:schemeClr val="tx1"/>
                        </a:solidFill>
                        <a:effectLst/>
                        <a:latin typeface="Arial" charset="0"/>
                        <a:ea typeface="宋体" pitchFamily="2" charset="-122"/>
                      </a:endParaRPr>
                    </a:p>
                  </a:txBody>
                  <a:tcPr anchor="ctr" horzOverflow="overflow">
                    <a:lnL>
                      <a:noFill/>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latinLnBrk="1"/>
                      <a:endParaRPr lang="ko-KR" altLang="en-US"/>
                    </a:p>
                  </a:txBody>
                  <a:tcPr/>
                </a:tc>
              </a:tr>
              <a:tr h="1365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smtClean="0">
                          <a:ln>
                            <a:noFill/>
                          </a:ln>
                          <a:solidFill>
                            <a:schemeClr val="tx1"/>
                          </a:solidFill>
                          <a:effectLst/>
                          <a:latin typeface="Arial" charset="0"/>
                          <a:ea typeface="宋体" pitchFamily="2" charset="-122"/>
                          <a:cs typeface="Arial" charset="0"/>
                        </a:rPr>
                        <a:t>Stage</a:t>
                      </a:r>
                      <a:endParaRPr kumimoji="0" lang="en-US" altLang="zh-CN" sz="2000" b="0" i="0" u="none" strike="noStrike" cap="none" normalizeH="0" baseline="0" smtClean="0">
                        <a:ln>
                          <a:noFill/>
                        </a:ln>
                        <a:solidFill>
                          <a:schemeClr val="tx1"/>
                        </a:solidFill>
                        <a:effectLst/>
                        <a:latin typeface="Arial" charset="0"/>
                        <a:ea typeface="宋体" pitchFamily="2" charset="-122"/>
                      </a:endParaRPr>
                    </a:p>
                  </a:txBody>
                  <a:tcPr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smtClean="0">
                          <a:ln>
                            <a:noFill/>
                          </a:ln>
                          <a:solidFill>
                            <a:schemeClr val="tx1"/>
                          </a:solidFill>
                          <a:effectLst/>
                          <a:latin typeface="Arial" charset="0"/>
                          <a:ea typeface="宋体" pitchFamily="2" charset="-122"/>
                          <a:cs typeface="Arial" charset="0"/>
                        </a:rPr>
                        <a:t>Clinical</a:t>
                      </a:r>
                      <a:endParaRPr kumimoji="0" lang="en-US" altLang="zh-CN" sz="2000" b="0" i="0" u="none" strike="noStrike" cap="none" normalizeH="0" baseline="0" smtClean="0">
                        <a:ln>
                          <a:noFill/>
                        </a:ln>
                        <a:solidFill>
                          <a:schemeClr val="tx1"/>
                        </a:solidFill>
                        <a:effectLst/>
                        <a:latin typeface="Arial" charset="0"/>
                        <a:ea typeface="宋体" pitchFamily="2" charset="-122"/>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chemeClr val="tx1"/>
                          </a:solidFill>
                          <a:effectLst/>
                          <a:latin typeface="Arial" charset="0"/>
                          <a:ea typeface="宋体" pitchFamily="2" charset="-122"/>
                          <a:cs typeface="Arial" charset="0"/>
                        </a:rPr>
                        <a:t>Category</a:t>
                      </a:r>
                      <a:endParaRPr kumimoji="0" lang="en-US" altLang="zh-CN" sz="2000" b="0" i="0" u="none" strike="noStrike" cap="none" normalizeH="0" baseline="0" dirty="0" smtClean="0">
                        <a:ln>
                          <a:noFill/>
                        </a:ln>
                        <a:solidFill>
                          <a:schemeClr val="tx1"/>
                        </a:solidFill>
                        <a:effectLst/>
                        <a:latin typeface="Arial" charset="0"/>
                        <a:ea typeface="宋体" pitchFamily="2" charset="-122"/>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chemeClr val="tx1"/>
                          </a:solidFill>
                          <a:effectLst/>
                          <a:latin typeface="Arial" charset="0"/>
                          <a:ea typeface="宋体" pitchFamily="2" charset="-122"/>
                          <a:cs typeface="Arial" charset="0"/>
                        </a:rPr>
                        <a:t>Clinical</a:t>
                      </a:r>
                      <a:endParaRPr kumimoji="0" lang="en-US" altLang="zh-CN" sz="2000" b="0" i="0" u="none" strike="noStrike" cap="none" normalizeH="0" baseline="0" dirty="0" smtClean="0">
                        <a:ln>
                          <a:noFill/>
                        </a:ln>
                        <a:solidFill>
                          <a:schemeClr val="tx1"/>
                        </a:solidFill>
                        <a:effectLst/>
                        <a:latin typeface="Arial" charset="0"/>
                        <a:ea typeface="宋体" pitchFamily="2" charset="-122"/>
                      </a:endParaRPr>
                    </a:p>
                  </a:txBody>
                  <a:tcPr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6525">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333333"/>
                          </a:solidFill>
                          <a:effectLst/>
                          <a:latin typeface="Arial" charset="0"/>
                          <a:ea typeface="宋体" pitchFamily="2" charset="-122"/>
                          <a:cs typeface="Arial" charset="0"/>
                        </a:rPr>
                        <a:t>I</a:t>
                      </a:r>
                      <a:endParaRPr kumimoji="0" lang="en-US" altLang="zh-CN" sz="2000" b="0" i="0" u="none" strike="noStrike" cap="none" normalizeH="0" baseline="0" smtClean="0">
                        <a:ln>
                          <a:noFill/>
                        </a:ln>
                        <a:solidFill>
                          <a:schemeClr val="tx1"/>
                        </a:solidFill>
                        <a:effectLst/>
                        <a:latin typeface="Arial" charset="0"/>
                        <a:ea typeface="宋体" pitchFamily="2" charset="-122"/>
                      </a:endParaRPr>
                    </a:p>
                  </a:txBody>
                  <a:tcPr anchor="ctr"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rgbClr val="333333"/>
                          </a:solidFill>
                          <a:effectLst/>
                          <a:latin typeface="Arial" charset="0"/>
                          <a:ea typeface="宋体" pitchFamily="2" charset="-122"/>
                          <a:cs typeface="Arial" charset="0"/>
                        </a:rPr>
                        <a:t>Asymptomatic</a:t>
                      </a:r>
                      <a:endParaRPr kumimoji="0" lang="en-US" altLang="zh-CN" sz="2000" b="0" i="0" u="none" strike="noStrike" cap="none" normalizeH="0" baseline="0" dirty="0" smtClean="0">
                        <a:ln>
                          <a:noFill/>
                        </a:ln>
                        <a:solidFill>
                          <a:schemeClr val="tx1"/>
                        </a:solidFill>
                        <a:effectLst/>
                        <a:latin typeface="Arial" charset="0"/>
                        <a:ea typeface="宋体" pitchFamily="2" charset="-122"/>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rgbClr val="333333"/>
                          </a:solidFill>
                          <a:effectLst/>
                          <a:latin typeface="Arial" charset="0"/>
                          <a:ea typeface="宋体" pitchFamily="2" charset="-122"/>
                          <a:cs typeface="Arial" charset="0"/>
                        </a:rPr>
                        <a:t>0</a:t>
                      </a:r>
                      <a:endParaRPr kumimoji="0" lang="en-US" altLang="zh-CN" sz="2000" b="0" i="0" u="none" strike="noStrike" cap="none" normalizeH="0" baseline="0" dirty="0" smtClean="0">
                        <a:ln>
                          <a:noFill/>
                        </a:ln>
                        <a:solidFill>
                          <a:schemeClr val="tx1"/>
                        </a:solidFill>
                        <a:effectLst/>
                        <a:latin typeface="Arial" charset="0"/>
                        <a:ea typeface="宋体" pitchFamily="2" charset="-122"/>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333333"/>
                          </a:solidFill>
                          <a:effectLst/>
                          <a:latin typeface="Arial" charset="0"/>
                          <a:ea typeface="宋体" pitchFamily="2" charset="-122"/>
                          <a:cs typeface="Arial" charset="0"/>
                        </a:rPr>
                        <a:t>Asymptomatic</a:t>
                      </a:r>
                      <a:endParaRPr kumimoji="0" lang="en-US" altLang="zh-CN" sz="2000" b="0" i="0" u="none" strike="noStrike" cap="none" normalizeH="0" baseline="0" smtClean="0">
                        <a:ln>
                          <a:noFill/>
                        </a:ln>
                        <a:solidFill>
                          <a:schemeClr val="tx1"/>
                        </a:solidFill>
                        <a:effectLst/>
                        <a:latin typeface="Arial" charset="0"/>
                        <a:ea typeface="宋体" pitchFamily="2" charset="-122"/>
                      </a:endParaRPr>
                    </a:p>
                  </a:txBody>
                  <a:tcPr anchor="ctr"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6525">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333333"/>
                          </a:solidFill>
                          <a:effectLst/>
                          <a:latin typeface="Arial" charset="0"/>
                          <a:ea typeface="宋体" pitchFamily="2" charset="-122"/>
                          <a:cs typeface="Arial" charset="0"/>
                        </a:rPr>
                        <a:t>IIa</a:t>
                      </a:r>
                      <a:endParaRPr kumimoji="0" lang="en-US" altLang="zh-CN" sz="2000" b="0" i="0" u="none" strike="noStrike" cap="none" normalizeH="0" baseline="0" smtClean="0">
                        <a:ln>
                          <a:noFill/>
                        </a:ln>
                        <a:solidFill>
                          <a:schemeClr val="tx1"/>
                        </a:solidFill>
                        <a:effectLst/>
                        <a:latin typeface="Arial" charset="0"/>
                        <a:ea typeface="宋体" pitchFamily="2" charset="-122"/>
                      </a:endParaRPr>
                    </a:p>
                  </a:txBody>
                  <a:tcPr anchor="ctr"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rgbClr val="333333"/>
                          </a:solidFill>
                          <a:effectLst/>
                          <a:latin typeface="Arial" charset="0"/>
                          <a:ea typeface="宋体" pitchFamily="2" charset="-122"/>
                          <a:cs typeface="Arial" charset="0"/>
                        </a:rPr>
                        <a:t>Mild claudication </a:t>
                      </a:r>
                      <a:endParaRPr kumimoji="0" lang="en-US" altLang="zh-CN" sz="2000" b="0" i="0" u="none" strike="noStrike" cap="none" normalizeH="0" baseline="0" dirty="0" smtClean="0">
                        <a:ln>
                          <a:noFill/>
                        </a:ln>
                        <a:solidFill>
                          <a:schemeClr val="tx1"/>
                        </a:solidFill>
                        <a:effectLst/>
                        <a:latin typeface="Arial" charset="0"/>
                        <a:ea typeface="宋体" pitchFamily="2" charset="-122"/>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333333"/>
                          </a:solidFill>
                          <a:effectLst/>
                          <a:latin typeface="Arial" charset="0"/>
                          <a:ea typeface="宋体" pitchFamily="2" charset="-122"/>
                          <a:cs typeface="Arial" charset="0"/>
                        </a:rPr>
                        <a:t>1</a:t>
                      </a:r>
                      <a:endParaRPr kumimoji="0" lang="en-US" altLang="zh-CN" sz="2000" b="0" i="0" u="none" strike="noStrike" cap="none" normalizeH="0" baseline="0" smtClean="0">
                        <a:ln>
                          <a:noFill/>
                        </a:ln>
                        <a:solidFill>
                          <a:schemeClr val="tx1"/>
                        </a:solidFill>
                        <a:effectLst/>
                        <a:latin typeface="Arial" charset="0"/>
                        <a:ea typeface="宋体" pitchFamily="2" charset="-122"/>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rgbClr val="333333"/>
                          </a:solidFill>
                          <a:effectLst/>
                          <a:latin typeface="Arial" charset="0"/>
                          <a:ea typeface="宋体" pitchFamily="2" charset="-122"/>
                          <a:cs typeface="Arial" charset="0"/>
                        </a:rPr>
                        <a:t>Mild claudication</a:t>
                      </a:r>
                      <a:endParaRPr kumimoji="0" lang="en-US" altLang="zh-CN" sz="2000" b="0" i="0" u="none" strike="noStrike" cap="none" normalizeH="0" baseline="0" dirty="0" smtClean="0">
                        <a:ln>
                          <a:noFill/>
                        </a:ln>
                        <a:solidFill>
                          <a:schemeClr val="tx1"/>
                        </a:solidFill>
                        <a:effectLst/>
                        <a:latin typeface="Arial" charset="0"/>
                        <a:ea typeface="宋体" pitchFamily="2" charset="-122"/>
                      </a:endParaRPr>
                    </a:p>
                  </a:txBody>
                  <a:tcPr anchor="ctr"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6525">
                <a:tc rowSpan="2">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333333"/>
                          </a:solidFill>
                          <a:effectLst/>
                          <a:latin typeface="Arial" charset="0"/>
                          <a:ea typeface="宋体" pitchFamily="2" charset="-122"/>
                          <a:cs typeface="Arial" charset="0"/>
                        </a:rPr>
                        <a:t>IIb</a:t>
                      </a:r>
                      <a:endParaRPr kumimoji="0" lang="en-US" altLang="zh-CN" sz="2000" b="0" i="0" u="none" strike="noStrike" cap="none" normalizeH="0" baseline="0" smtClean="0">
                        <a:ln>
                          <a:noFill/>
                        </a:ln>
                        <a:solidFill>
                          <a:schemeClr val="tx1"/>
                        </a:solidFill>
                        <a:effectLst/>
                        <a:latin typeface="Arial" charset="0"/>
                        <a:ea typeface="宋体" pitchFamily="2" charset="-122"/>
                      </a:endParaRPr>
                    </a:p>
                  </a:txBody>
                  <a:tcPr anchor="ctr"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rgbClr val="333333"/>
                          </a:solidFill>
                          <a:effectLst/>
                          <a:latin typeface="Arial" charset="0"/>
                          <a:ea typeface="宋体" pitchFamily="2" charset="-122"/>
                          <a:cs typeface="Arial" charset="0"/>
                        </a:rPr>
                        <a:t>Moderate to severe claudication</a:t>
                      </a:r>
                      <a:endParaRPr kumimoji="0" lang="en-US" altLang="zh-CN" sz="2000" b="0" i="0" u="none" strike="noStrike" cap="none" normalizeH="0" baseline="0" dirty="0" smtClean="0">
                        <a:ln>
                          <a:noFill/>
                        </a:ln>
                        <a:solidFill>
                          <a:schemeClr val="tx1"/>
                        </a:solidFill>
                        <a:effectLst/>
                        <a:latin typeface="Arial" charset="0"/>
                        <a:ea typeface="宋体" pitchFamily="2" charset="-122"/>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333333"/>
                          </a:solidFill>
                          <a:effectLst/>
                          <a:latin typeface="Arial" charset="0"/>
                          <a:ea typeface="宋体" pitchFamily="2" charset="-122"/>
                          <a:cs typeface="Arial" charset="0"/>
                        </a:rPr>
                        <a:t>2</a:t>
                      </a:r>
                      <a:endParaRPr kumimoji="0" lang="en-US" altLang="zh-CN" sz="2000" b="0" i="0" u="none" strike="noStrike" cap="none" normalizeH="0" baseline="0" smtClean="0">
                        <a:ln>
                          <a:noFill/>
                        </a:ln>
                        <a:solidFill>
                          <a:schemeClr val="tx1"/>
                        </a:solidFill>
                        <a:effectLst/>
                        <a:latin typeface="Arial" charset="0"/>
                        <a:ea typeface="宋体" pitchFamily="2" charset="-122"/>
                      </a:endParaRPr>
                    </a:p>
                  </a:txBody>
                  <a:tcPr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rgbClr val="333333"/>
                          </a:solidFill>
                          <a:effectLst/>
                          <a:latin typeface="Arial" charset="0"/>
                          <a:ea typeface="宋体" pitchFamily="2" charset="-122"/>
                          <a:cs typeface="Arial" charset="0"/>
                        </a:rPr>
                        <a:t>Moderate claudication</a:t>
                      </a:r>
                      <a:endParaRPr kumimoji="0" lang="en-US" altLang="zh-CN" sz="2000" b="0" i="0" u="none" strike="noStrike" cap="none" normalizeH="0" baseline="0" dirty="0" smtClean="0">
                        <a:ln>
                          <a:noFill/>
                        </a:ln>
                        <a:solidFill>
                          <a:schemeClr val="tx1"/>
                        </a:solidFill>
                        <a:effectLst/>
                        <a:latin typeface="Arial" charset="0"/>
                        <a:ea typeface="宋体" pitchFamily="2" charset="-122"/>
                      </a:endParaRPr>
                    </a:p>
                  </a:txBody>
                  <a:tcPr anchor="ct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136525">
                <a:tc vMerge="1">
                  <a:txBody>
                    <a:bodyPr/>
                    <a:lstStyle/>
                    <a:p>
                      <a:pPr latinLnBrk="1"/>
                      <a:endParaRPr lang="ko-KR" altLang="en-US"/>
                    </a:p>
                  </a:txBody>
                  <a:tcPr/>
                </a:tc>
                <a:tc vMerge="1">
                  <a:txBody>
                    <a:bodyPr/>
                    <a:lstStyle/>
                    <a:p>
                      <a:pPr latinLnBrk="1"/>
                      <a:endParaRPr lang="ko-KR" altLang="en-US"/>
                    </a:p>
                  </a:txBody>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333333"/>
                          </a:solidFill>
                          <a:effectLst/>
                          <a:latin typeface="Arial" charset="0"/>
                          <a:ea typeface="宋体" pitchFamily="2" charset="-122"/>
                          <a:cs typeface="Arial" charset="0"/>
                        </a:rPr>
                        <a:t>3</a:t>
                      </a:r>
                      <a:endParaRPr kumimoji="0" lang="en-US" altLang="zh-CN" sz="2000" b="0" i="0" u="none" strike="noStrike" cap="none" normalizeH="0" baseline="0" smtClean="0">
                        <a:ln>
                          <a:noFill/>
                        </a:ln>
                        <a:solidFill>
                          <a:schemeClr val="tx1"/>
                        </a:solidFill>
                        <a:effectLst/>
                        <a:latin typeface="Arial" charset="0"/>
                        <a:ea typeface="宋体" pitchFamily="2" charset="-122"/>
                      </a:endParaRP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rgbClr val="333333"/>
                          </a:solidFill>
                          <a:effectLst/>
                          <a:latin typeface="Arial" charset="0"/>
                          <a:ea typeface="宋体" pitchFamily="2" charset="-122"/>
                          <a:cs typeface="Arial" charset="0"/>
                        </a:rPr>
                        <a:t>Severe claudication</a:t>
                      </a:r>
                      <a:endParaRPr kumimoji="0" lang="en-US" altLang="zh-CN" sz="2000" b="0" i="0" u="none" strike="noStrike" cap="none" normalizeH="0" baseline="0" dirty="0" smtClean="0">
                        <a:ln>
                          <a:noFill/>
                        </a:ln>
                        <a:solidFill>
                          <a:schemeClr val="tx1"/>
                        </a:solidFill>
                        <a:effectLst/>
                        <a:latin typeface="Arial" charset="0"/>
                        <a:ea typeface="宋体" pitchFamily="2" charset="-122"/>
                      </a:endParaRPr>
                    </a:p>
                  </a:txBody>
                  <a:tcPr anchor="ctr" horzOverflow="overflow">
                    <a:lnL>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tr>
              <a:tr h="136525">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333333"/>
                          </a:solidFill>
                          <a:effectLst/>
                          <a:latin typeface="Arial" charset="0"/>
                          <a:ea typeface="宋体" pitchFamily="2" charset="-122"/>
                          <a:cs typeface="Arial" charset="0"/>
                        </a:rPr>
                        <a:t>III</a:t>
                      </a:r>
                      <a:endParaRPr kumimoji="0" lang="en-US" altLang="zh-CN" sz="2000" b="0" i="0" u="none" strike="noStrike" cap="none" normalizeH="0" baseline="0" smtClean="0">
                        <a:ln>
                          <a:noFill/>
                        </a:ln>
                        <a:solidFill>
                          <a:schemeClr val="tx1"/>
                        </a:solidFill>
                        <a:effectLst/>
                        <a:latin typeface="Arial" charset="0"/>
                        <a:ea typeface="宋体" pitchFamily="2" charset="-122"/>
                      </a:endParaRPr>
                    </a:p>
                  </a:txBody>
                  <a:tcPr anchor="ctr"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3300">
                        <a:alpha val="50000"/>
                      </a:srgbClr>
                    </a:solidFill>
                  </a:tcPr>
                </a:tc>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rgbClr val="333333"/>
                          </a:solidFill>
                          <a:effectLst/>
                          <a:latin typeface="Arial" charset="0"/>
                          <a:ea typeface="宋体" pitchFamily="2" charset="-122"/>
                          <a:cs typeface="Arial" charset="0"/>
                        </a:rPr>
                        <a:t>Ischemic rest pain</a:t>
                      </a:r>
                      <a:endParaRPr kumimoji="0" lang="en-US" altLang="zh-CN" sz="2000" b="1" i="0" u="none" strike="noStrike" cap="none" normalizeH="0" baseline="0" dirty="0" smtClean="0">
                        <a:ln>
                          <a:noFill/>
                        </a:ln>
                        <a:solidFill>
                          <a:schemeClr val="tx1"/>
                        </a:solidFill>
                        <a:effectLst/>
                        <a:latin typeface="Arial" charset="0"/>
                        <a:ea typeface="宋体" pitchFamily="2" charset="-122"/>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3300">
                        <a:alpha val="50000"/>
                      </a:srgbClr>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rgbClr val="333333"/>
                          </a:solidFill>
                          <a:effectLst/>
                          <a:latin typeface="Arial" charset="0"/>
                          <a:ea typeface="宋体" pitchFamily="2" charset="-122"/>
                          <a:cs typeface="Arial" charset="0"/>
                        </a:rPr>
                        <a:t>4</a:t>
                      </a:r>
                      <a:endParaRPr kumimoji="0" lang="en-US" altLang="zh-CN" sz="2000" b="0" i="0" u="none" strike="noStrike" cap="none" normalizeH="0" baseline="0" dirty="0" smtClean="0">
                        <a:ln>
                          <a:noFill/>
                        </a:ln>
                        <a:solidFill>
                          <a:schemeClr val="tx1"/>
                        </a:solidFill>
                        <a:effectLst/>
                        <a:latin typeface="Arial" charset="0"/>
                        <a:ea typeface="宋体" pitchFamily="2" charset="-122"/>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3300">
                        <a:alpha val="50000"/>
                      </a:srgbClr>
                    </a:solidFill>
                  </a:tcPr>
                </a:tc>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rgbClr val="333333"/>
                          </a:solidFill>
                          <a:effectLst/>
                          <a:latin typeface="Arial" charset="0"/>
                          <a:ea typeface="宋体" pitchFamily="2" charset="-122"/>
                          <a:cs typeface="Arial" charset="0"/>
                        </a:rPr>
                        <a:t>Ischemic rest pain</a:t>
                      </a:r>
                      <a:endParaRPr kumimoji="0" lang="en-US" altLang="zh-CN" sz="2000" b="1" i="0" u="none" strike="noStrike" cap="none" normalizeH="0" baseline="0" dirty="0" smtClean="0">
                        <a:ln>
                          <a:noFill/>
                        </a:ln>
                        <a:solidFill>
                          <a:schemeClr val="tx1"/>
                        </a:solidFill>
                        <a:effectLst/>
                        <a:latin typeface="Arial" charset="0"/>
                        <a:ea typeface="宋体" pitchFamily="2" charset="-122"/>
                      </a:endParaRPr>
                    </a:p>
                  </a:txBody>
                  <a:tcPr anchor="ctr"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3300">
                        <a:alpha val="50000"/>
                      </a:srgbClr>
                    </a:solidFill>
                  </a:tcPr>
                </a:tc>
              </a:tr>
              <a:tr h="136525">
                <a:tc rowSpan="2">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333333"/>
                          </a:solidFill>
                          <a:effectLst/>
                          <a:latin typeface="Arial" charset="0"/>
                          <a:ea typeface="宋体" pitchFamily="2" charset="-122"/>
                          <a:cs typeface="Arial" charset="0"/>
                        </a:rPr>
                        <a:t>IV</a:t>
                      </a:r>
                      <a:endParaRPr kumimoji="0" lang="en-US" altLang="zh-CN" sz="2000" b="0" i="0" u="none" strike="noStrike" cap="none" normalizeH="0" baseline="0" smtClean="0">
                        <a:ln>
                          <a:noFill/>
                        </a:ln>
                        <a:solidFill>
                          <a:schemeClr val="tx1"/>
                        </a:solidFill>
                        <a:effectLst/>
                        <a:latin typeface="Arial" charset="0"/>
                        <a:ea typeface="宋体" pitchFamily="2" charset="-122"/>
                      </a:endParaRPr>
                    </a:p>
                  </a:txBody>
                  <a:tcPr anchor="ctr" horzOverflow="overflow">
                    <a:lnL cap="flat">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alpha val="50000"/>
                      </a:srgbClr>
                    </a:solidFill>
                  </a:tcPr>
                </a:tc>
                <a:tc rowSpan="2">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rgbClr val="333333"/>
                          </a:solidFill>
                          <a:effectLst/>
                          <a:latin typeface="Arial" charset="0"/>
                          <a:ea typeface="宋体" pitchFamily="2" charset="-122"/>
                          <a:cs typeface="Arial" charset="0"/>
                        </a:rPr>
                        <a:t>Ulceration or gangrene</a:t>
                      </a:r>
                      <a:endParaRPr kumimoji="0" lang="en-US" altLang="zh-CN" sz="2000" b="1" i="0" u="none" strike="noStrike" cap="none" normalizeH="0" baseline="0" dirty="0" smtClean="0">
                        <a:ln>
                          <a:noFill/>
                        </a:ln>
                        <a:solidFill>
                          <a:schemeClr val="tx1"/>
                        </a:solidFill>
                        <a:effectLst/>
                        <a:latin typeface="Arial" charset="0"/>
                        <a:ea typeface="宋体" pitchFamily="2" charset="-122"/>
                      </a:endParaRPr>
                    </a:p>
                  </a:txBody>
                  <a:tcPr anchor="ctr"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alpha val="50000"/>
                      </a:srgbClr>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333333"/>
                          </a:solidFill>
                          <a:effectLst/>
                          <a:latin typeface="Arial" charset="0"/>
                          <a:ea typeface="宋体" pitchFamily="2" charset="-122"/>
                          <a:cs typeface="Arial" charset="0"/>
                        </a:rPr>
                        <a:t>5</a:t>
                      </a:r>
                      <a:endParaRPr kumimoji="0" lang="en-US" altLang="zh-CN" sz="2000" b="0" i="0" u="none" strike="noStrike" cap="none" normalizeH="0" baseline="0" smtClean="0">
                        <a:ln>
                          <a:noFill/>
                        </a:ln>
                        <a:solidFill>
                          <a:schemeClr val="tx1"/>
                        </a:solidFill>
                        <a:effectLst/>
                        <a:latin typeface="Arial" charset="0"/>
                        <a:ea typeface="宋体" pitchFamily="2" charset="-122"/>
                      </a:endParaRPr>
                    </a:p>
                  </a:txBody>
                  <a:tcPr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FF3300">
                        <a:alpha val="50000"/>
                      </a:srgbClr>
                    </a:solidFill>
                  </a:tcPr>
                </a:tc>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rgbClr val="333333"/>
                          </a:solidFill>
                          <a:effectLst/>
                          <a:latin typeface="Arial" charset="0"/>
                          <a:ea typeface="宋体" pitchFamily="2" charset="-122"/>
                          <a:cs typeface="Arial" charset="0"/>
                        </a:rPr>
                        <a:t>Minor tissue loss</a:t>
                      </a:r>
                      <a:endParaRPr kumimoji="0" lang="en-US" altLang="zh-CN" sz="2000" b="1" i="0" u="none" strike="noStrike" cap="none" normalizeH="0" baseline="0" dirty="0" smtClean="0">
                        <a:ln>
                          <a:noFill/>
                        </a:ln>
                        <a:solidFill>
                          <a:schemeClr val="tx1"/>
                        </a:solidFill>
                        <a:effectLst/>
                        <a:latin typeface="Arial" charset="0"/>
                        <a:ea typeface="宋体" pitchFamily="2" charset="-122"/>
                      </a:endParaRPr>
                    </a:p>
                  </a:txBody>
                  <a:tcPr anchor="ct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solidFill>
                      <a:srgbClr val="FF3300">
                        <a:alpha val="50000"/>
                      </a:srgbClr>
                    </a:solidFill>
                  </a:tcPr>
                </a:tc>
              </a:tr>
              <a:tr h="136525">
                <a:tc vMerge="1">
                  <a:txBody>
                    <a:bodyPr/>
                    <a:lstStyle/>
                    <a:p>
                      <a:pPr latinLnBrk="1"/>
                      <a:endParaRPr lang="ko-KR" altLang="en-US"/>
                    </a:p>
                  </a:txBody>
                  <a:tcPr/>
                </a:tc>
                <a:tc vMerge="1">
                  <a:txBody>
                    <a:bodyPr/>
                    <a:lstStyle/>
                    <a:p>
                      <a:pPr latinLnBrk="1"/>
                      <a:endParaRPr lang="ko-KR" altLang="en-US"/>
                    </a:p>
                  </a:txBody>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333333"/>
                          </a:solidFill>
                          <a:effectLst/>
                          <a:latin typeface="Arial" charset="0"/>
                          <a:ea typeface="宋体" pitchFamily="2" charset="-122"/>
                          <a:cs typeface="Arial" charset="0"/>
                        </a:rPr>
                        <a:t>6</a:t>
                      </a:r>
                      <a:endParaRPr kumimoji="0" lang="en-US" altLang="zh-CN" sz="2000" b="0" i="0" u="none" strike="noStrike" cap="none" normalizeH="0" baseline="0" smtClean="0">
                        <a:ln>
                          <a:noFill/>
                        </a:ln>
                        <a:solidFill>
                          <a:schemeClr val="tx1"/>
                        </a:solidFill>
                        <a:effectLst/>
                        <a:latin typeface="Arial" charset="0"/>
                        <a:ea typeface="宋体" pitchFamily="2" charset="-122"/>
                      </a:endParaRPr>
                    </a:p>
                  </a:txBody>
                  <a:tcPr anchor="ct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solidFill>
                      <a:srgbClr val="FF3300">
                        <a:alpha val="50000"/>
                      </a:srgbClr>
                    </a:solidFill>
                  </a:tcPr>
                </a:tc>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rgbClr val="333333"/>
                          </a:solidFill>
                          <a:effectLst/>
                          <a:latin typeface="Arial" charset="0"/>
                          <a:ea typeface="宋体" pitchFamily="2" charset="-122"/>
                          <a:cs typeface="Arial" charset="0"/>
                        </a:rPr>
                        <a:t>Major tissue loss</a:t>
                      </a:r>
                      <a:endParaRPr kumimoji="0" lang="en-US" altLang="zh-CN" sz="2000" b="1" i="0" u="none" strike="noStrike" cap="none" normalizeH="0" baseline="0" dirty="0" smtClean="0">
                        <a:ln>
                          <a:noFill/>
                        </a:ln>
                        <a:solidFill>
                          <a:schemeClr val="tx1"/>
                        </a:solidFill>
                        <a:effectLst/>
                        <a:latin typeface="Arial" charset="0"/>
                        <a:ea typeface="宋体" pitchFamily="2" charset="-122"/>
                      </a:endParaRPr>
                    </a:p>
                  </a:txBody>
                  <a:tcPr anchor="ctr" horzOverflow="overflow">
                    <a:lnL>
                      <a:noFill/>
                    </a:lnL>
                    <a:lnR cap="flat">
                      <a:noFill/>
                    </a:lnR>
                    <a:lnT>
                      <a:noFill/>
                    </a:lnT>
                    <a:lnB w="28575" cap="flat" cmpd="sng" algn="ctr">
                      <a:solidFill>
                        <a:schemeClr val="tx1"/>
                      </a:solidFill>
                      <a:prstDash val="solid"/>
                      <a:round/>
                      <a:headEnd type="none" w="med" len="med"/>
                      <a:tailEnd type="none" w="med" len="med"/>
                    </a:lnB>
                    <a:lnTlToBr>
                      <a:noFill/>
                    </a:lnTlToBr>
                    <a:lnBlToTr>
                      <a:noFill/>
                    </a:lnBlToTr>
                    <a:solidFill>
                      <a:srgbClr val="FF3300">
                        <a:alpha val="50000"/>
                      </a:srgbClr>
                    </a:solidFill>
                  </a:tcPr>
                </a:tc>
              </a:tr>
            </a:tbl>
          </a:graphicData>
        </a:graphic>
      </p:graphicFrame>
      <p:sp>
        <p:nvSpPr>
          <p:cNvPr id="8" name="TextBox 7"/>
          <p:cNvSpPr txBox="1"/>
          <p:nvPr/>
        </p:nvSpPr>
        <p:spPr>
          <a:xfrm>
            <a:off x="428596" y="1142984"/>
            <a:ext cx="4643470" cy="369332"/>
          </a:xfrm>
          <a:prstGeom prst="rect">
            <a:avLst/>
          </a:prstGeom>
          <a:noFill/>
        </p:spPr>
        <p:txBody>
          <a:bodyPr wrap="square" rtlCol="0">
            <a:spAutoFit/>
          </a:bodyPr>
          <a:lstStyle/>
          <a:p>
            <a:r>
              <a:rPr lang="en-US" altLang="ko-KR" dirty="0" smtClean="0">
                <a:latin typeface="Arial" pitchFamily="34" charset="0"/>
                <a:cs typeface="Arial" pitchFamily="34" charset="0"/>
              </a:rPr>
              <a:t>Classification of PAD</a:t>
            </a:r>
            <a:endParaRPr lang="ko-KR" altLang="en-US" dirty="0">
              <a:latin typeface="Arial" pitchFamily="34" charset="0"/>
              <a:cs typeface="Arial" pitchFamily="34" charset="0"/>
            </a:endParaRPr>
          </a:p>
        </p:txBody>
      </p:sp>
      <p:sp>
        <p:nvSpPr>
          <p:cNvPr id="9" name="TextBox 8"/>
          <p:cNvSpPr txBox="1"/>
          <p:nvPr/>
        </p:nvSpPr>
        <p:spPr>
          <a:xfrm>
            <a:off x="500034" y="5702874"/>
            <a:ext cx="8215370" cy="369332"/>
          </a:xfrm>
          <a:prstGeom prst="rect">
            <a:avLst/>
          </a:prstGeom>
          <a:noFill/>
        </p:spPr>
        <p:txBody>
          <a:bodyPr wrap="square" rtlCol="0">
            <a:spAutoFit/>
          </a:bodyPr>
          <a:lstStyle/>
          <a:p>
            <a:r>
              <a:rPr lang="en-US" altLang="ko-KR" dirty="0" smtClean="0">
                <a:latin typeface="Arial" pitchFamily="34" charset="0"/>
                <a:cs typeface="Arial" pitchFamily="34" charset="0"/>
              </a:rPr>
              <a:t>* CLI should only be used in the presence of symptoms for more than 2 weeks. </a:t>
            </a:r>
            <a:endParaRPr lang="ko-KR" altLang="en-US" dirty="0">
              <a:latin typeface="Arial" pitchFamily="34" charset="0"/>
              <a:cs typeface="Arial" pitchFamily="34" charset="0"/>
            </a:endParaRPr>
          </a:p>
        </p:txBody>
      </p:sp>
      <p:sp>
        <p:nvSpPr>
          <p:cNvPr id="7" name="직사각형 6"/>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10" name="바닥글 개체 틀 9"/>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Clinical Features of CLI</a:t>
            </a:r>
            <a:endParaRPr lang="ko-KR" altLang="en-US" dirty="0"/>
          </a:p>
        </p:txBody>
      </p:sp>
      <p:sp>
        <p:nvSpPr>
          <p:cNvPr id="3" name="내용 개체 틀 2"/>
          <p:cNvSpPr>
            <a:spLocks noGrp="1"/>
          </p:cNvSpPr>
          <p:nvPr>
            <p:ph idx="1"/>
          </p:nvPr>
        </p:nvSpPr>
        <p:spPr/>
        <p:txBody>
          <a:bodyPr>
            <a:normAutofit fontScale="77500" lnSpcReduction="20000"/>
          </a:bodyPr>
          <a:lstStyle/>
          <a:p>
            <a:r>
              <a:rPr lang="en-US" altLang="ko-KR" dirty="0" smtClean="0"/>
              <a:t>Survival is poor</a:t>
            </a:r>
          </a:p>
          <a:p>
            <a:endParaRPr lang="en-US" altLang="ko-KR" dirty="0" smtClean="0"/>
          </a:p>
          <a:p>
            <a:r>
              <a:rPr lang="en-US" altLang="ko-KR" dirty="0" smtClean="0">
                <a:solidFill>
                  <a:srgbClr val="FF0000"/>
                </a:solidFill>
              </a:rPr>
              <a:t>5-yr</a:t>
            </a:r>
            <a:r>
              <a:rPr lang="en-US" altLang="ko-KR" dirty="0" smtClean="0"/>
              <a:t> </a:t>
            </a:r>
            <a:r>
              <a:rPr lang="en-US" altLang="ko-KR" dirty="0" err="1" smtClean="0"/>
              <a:t>survivalrate</a:t>
            </a:r>
            <a:r>
              <a:rPr lang="en-US" altLang="ko-KR" dirty="0" smtClean="0"/>
              <a:t> </a:t>
            </a:r>
            <a:r>
              <a:rPr lang="en-US" altLang="ko-KR" dirty="0" smtClean="0">
                <a:solidFill>
                  <a:srgbClr val="FF0000"/>
                </a:solidFill>
              </a:rPr>
              <a:t>50-60%</a:t>
            </a:r>
          </a:p>
          <a:p>
            <a:r>
              <a:rPr lang="en-US" altLang="ko-KR" dirty="0" smtClean="0"/>
              <a:t>80% of patients die from a vascular event (60% from CAD)</a:t>
            </a:r>
          </a:p>
          <a:p>
            <a:endParaRPr lang="en-US" altLang="ko-KR" dirty="0" smtClean="0"/>
          </a:p>
          <a:p>
            <a:r>
              <a:rPr lang="en-US" altLang="ko-KR" i="1" u="sng" dirty="0" smtClean="0">
                <a:solidFill>
                  <a:schemeClr val="tx2">
                    <a:lumMod val="60000"/>
                    <a:lumOff val="40000"/>
                  </a:schemeClr>
                </a:solidFill>
              </a:rPr>
              <a:t>Without therapy </a:t>
            </a:r>
            <a:r>
              <a:rPr lang="en-US" altLang="ko-KR" dirty="0" smtClean="0">
                <a:solidFill>
                  <a:srgbClr val="FF0000"/>
                </a:solidFill>
              </a:rPr>
              <a:t>40% of CLI </a:t>
            </a:r>
            <a:r>
              <a:rPr lang="en-US" altLang="ko-KR" dirty="0" smtClean="0"/>
              <a:t>will </a:t>
            </a:r>
            <a:r>
              <a:rPr lang="en-US" altLang="ko-KR" dirty="0" smtClean="0">
                <a:solidFill>
                  <a:srgbClr val="FF0000"/>
                </a:solidFill>
              </a:rPr>
              <a:t>lose limbs </a:t>
            </a:r>
            <a:r>
              <a:rPr lang="en-US" altLang="ko-KR" dirty="0" smtClean="0"/>
              <a:t>within </a:t>
            </a:r>
            <a:r>
              <a:rPr lang="en-US" altLang="ko-KR" dirty="0" smtClean="0">
                <a:solidFill>
                  <a:srgbClr val="FF0000"/>
                </a:solidFill>
              </a:rPr>
              <a:t>6months</a:t>
            </a:r>
            <a:r>
              <a:rPr lang="en-US" altLang="ko-KR" dirty="0" smtClean="0"/>
              <a:t> (from TASC guidelines 2007)</a:t>
            </a:r>
          </a:p>
          <a:p>
            <a:endParaRPr lang="en-US" altLang="ko-KR" dirty="0" smtClean="0"/>
          </a:p>
          <a:p>
            <a:r>
              <a:rPr lang="en-US" altLang="ko-KR" dirty="0" smtClean="0"/>
              <a:t>Clinical features of Chronic Limb Ischemia</a:t>
            </a:r>
          </a:p>
          <a:p>
            <a:pPr lvl="1"/>
            <a:r>
              <a:rPr lang="en-US" altLang="ko-KR" dirty="0" err="1" smtClean="0"/>
              <a:t>Trophic</a:t>
            </a:r>
            <a:r>
              <a:rPr lang="en-US" altLang="ko-KR" dirty="0" smtClean="0"/>
              <a:t> change : muscle atrophy, thinning of skin, thickening of nail, hair loss</a:t>
            </a:r>
          </a:p>
          <a:p>
            <a:pPr lvl="1"/>
            <a:r>
              <a:rPr lang="en-US" altLang="ko-KR" dirty="0" smtClean="0"/>
              <a:t>Elevation pallor, dependent </a:t>
            </a:r>
            <a:r>
              <a:rPr lang="en-US" altLang="ko-KR" dirty="0" err="1" smtClean="0"/>
              <a:t>rubor</a:t>
            </a:r>
            <a:endParaRPr lang="ko-KR" altLang="en-US" dirty="0"/>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a:spLocks noGrp="1"/>
          </p:cNvSpPr>
          <p:nvPr>
            <p:ph type="title"/>
          </p:nvPr>
        </p:nvSpPr>
        <p:spPr>
          <a:xfrm>
            <a:off x="428596" y="0"/>
            <a:ext cx="8229600" cy="725470"/>
          </a:xfrm>
        </p:spPr>
        <p:txBody>
          <a:bodyPr>
            <a:normAutofit/>
          </a:bodyPr>
          <a:lstStyle/>
          <a:p>
            <a:r>
              <a:rPr lang="en-US" altLang="ko-KR" sz="3200" b="1" dirty="0" smtClean="0">
                <a:cs typeface="Arial" pitchFamily="34" charset="0"/>
              </a:rPr>
              <a:t>Algorithm for CLI</a:t>
            </a:r>
            <a:endParaRPr lang="ko-KR" altLang="en-US" sz="3200" b="1" dirty="0">
              <a:cs typeface="Arial" pitchFamily="34" charset="0"/>
            </a:endParaRPr>
          </a:p>
        </p:txBody>
      </p:sp>
      <p:pic>
        <p:nvPicPr>
          <p:cNvPr id="5" name="Picture 4"/>
          <p:cNvPicPr>
            <a:picLocks noChangeAspect="1" noChangeArrowheads="1"/>
          </p:cNvPicPr>
          <p:nvPr/>
        </p:nvPicPr>
        <p:blipFill>
          <a:blip r:embed="rId2" cstate="email"/>
          <a:srcRect b="20767"/>
          <a:stretch>
            <a:fillRect/>
          </a:stretch>
        </p:blipFill>
        <p:spPr>
          <a:xfrm>
            <a:off x="0" y="1341438"/>
            <a:ext cx="9144000" cy="3887952"/>
          </a:xfrm>
          <a:prstGeom prst="rect">
            <a:avLst/>
          </a:prstGeom>
          <a:noFill/>
          <a:ln/>
        </p:spPr>
      </p:pic>
      <p:cxnSp>
        <p:nvCxnSpPr>
          <p:cNvPr id="8" name="직선 화살표 연결선 7"/>
          <p:cNvCxnSpPr/>
          <p:nvPr/>
        </p:nvCxnSpPr>
        <p:spPr>
          <a:xfrm rot="5400000">
            <a:off x="1429522" y="5357826"/>
            <a:ext cx="427834" cy="79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직선 화살표 연결선 10"/>
          <p:cNvCxnSpPr/>
          <p:nvPr/>
        </p:nvCxnSpPr>
        <p:spPr>
          <a:xfrm rot="5400000">
            <a:off x="3036083" y="5464983"/>
            <a:ext cx="214314"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직선 연결선 12"/>
          <p:cNvCxnSpPr/>
          <p:nvPr/>
        </p:nvCxnSpPr>
        <p:spPr>
          <a:xfrm>
            <a:off x="1643042" y="5357826"/>
            <a:ext cx="1500198"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161082" y="5643578"/>
            <a:ext cx="928694" cy="369332"/>
          </a:xfrm>
          <a:prstGeom prst="rect">
            <a:avLst/>
          </a:prstGeom>
          <a:noFill/>
          <a:ln>
            <a:solidFill>
              <a:srgbClr val="FF0000"/>
            </a:solidFill>
          </a:ln>
        </p:spPr>
        <p:txBody>
          <a:bodyPr wrap="square" rtlCol="0">
            <a:spAutoFit/>
          </a:bodyPr>
          <a:lstStyle/>
          <a:p>
            <a:pPr algn="ctr"/>
            <a:r>
              <a:rPr lang="en-US" altLang="ko-KR" dirty="0" smtClean="0">
                <a:solidFill>
                  <a:srgbClr val="FF0000"/>
                </a:solidFill>
                <a:latin typeface="Arial" pitchFamily="34" charset="0"/>
                <a:cs typeface="Arial" pitchFamily="34" charset="0"/>
              </a:rPr>
              <a:t>Open</a:t>
            </a:r>
            <a:endParaRPr lang="ko-KR" altLang="en-US" dirty="0">
              <a:solidFill>
                <a:srgbClr val="FF0000"/>
              </a:solidFill>
              <a:latin typeface="Arial" pitchFamily="34" charset="0"/>
              <a:cs typeface="Arial" pitchFamily="34" charset="0"/>
            </a:endParaRPr>
          </a:p>
        </p:txBody>
      </p:sp>
      <p:sp>
        <p:nvSpPr>
          <p:cNvPr id="16" name="TextBox 15"/>
          <p:cNvSpPr txBox="1"/>
          <p:nvPr/>
        </p:nvSpPr>
        <p:spPr>
          <a:xfrm>
            <a:off x="2714612" y="5643578"/>
            <a:ext cx="928694" cy="369332"/>
          </a:xfrm>
          <a:prstGeom prst="rect">
            <a:avLst/>
          </a:prstGeom>
          <a:noFill/>
          <a:ln>
            <a:solidFill>
              <a:srgbClr val="FF0000"/>
            </a:solidFill>
          </a:ln>
        </p:spPr>
        <p:txBody>
          <a:bodyPr wrap="square" rtlCol="0">
            <a:spAutoFit/>
          </a:bodyPr>
          <a:lstStyle/>
          <a:p>
            <a:pPr algn="ctr"/>
            <a:r>
              <a:rPr lang="en-US" altLang="ko-KR" dirty="0" smtClean="0">
                <a:solidFill>
                  <a:srgbClr val="FF0000"/>
                </a:solidFill>
                <a:latin typeface="Arial" pitchFamily="34" charset="0"/>
                <a:cs typeface="Arial" pitchFamily="34" charset="0"/>
              </a:rPr>
              <a:t>Endo</a:t>
            </a:r>
            <a:endParaRPr lang="ko-KR" altLang="en-US" dirty="0">
              <a:solidFill>
                <a:srgbClr val="FF0000"/>
              </a:solidFill>
              <a:latin typeface="Arial" pitchFamily="34" charset="0"/>
              <a:cs typeface="Arial" pitchFamily="34" charset="0"/>
            </a:endParaRPr>
          </a:p>
        </p:txBody>
      </p:sp>
      <p:sp>
        <p:nvSpPr>
          <p:cNvPr id="9" name="직사각형 8"/>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10" name="바닥글 개체 틀 9"/>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428596" y="1142984"/>
            <a:ext cx="8229600" cy="5143536"/>
          </a:xfrm>
        </p:spPr>
        <p:txBody>
          <a:bodyPr>
            <a:normAutofit/>
          </a:bodyPr>
          <a:lstStyle/>
          <a:p>
            <a:r>
              <a:rPr lang="en-US" altLang="ko-KR" sz="2400" b="1" dirty="0" smtClean="0">
                <a:cs typeface="Arial" pitchFamily="34" charset="0"/>
              </a:rPr>
              <a:t>How to </a:t>
            </a:r>
            <a:r>
              <a:rPr lang="en-US" altLang="ko-KR" sz="2400" b="1" dirty="0" err="1" smtClean="0">
                <a:cs typeface="Arial" pitchFamily="34" charset="0"/>
              </a:rPr>
              <a:t>interpretate</a:t>
            </a:r>
            <a:r>
              <a:rPr lang="en-US" altLang="ko-KR" sz="2400" b="1" dirty="0" smtClean="0">
                <a:cs typeface="Arial" pitchFamily="34" charset="0"/>
              </a:rPr>
              <a:t> the preexisting data</a:t>
            </a:r>
          </a:p>
          <a:p>
            <a:pPr lvl="1"/>
            <a:r>
              <a:rPr lang="en-US" altLang="ko-KR" sz="2000" dirty="0" smtClean="0">
                <a:cs typeface="Arial" pitchFamily="34" charset="0"/>
              </a:rPr>
              <a:t>Physician-oriented view of success</a:t>
            </a:r>
          </a:p>
          <a:p>
            <a:pPr lvl="1">
              <a:buNone/>
            </a:pPr>
            <a:r>
              <a:rPr lang="en-US" altLang="ko-KR" sz="2000" dirty="0" smtClean="0">
                <a:cs typeface="Arial" pitchFamily="34" charset="0"/>
              </a:rPr>
              <a:t>		; Graft patency, limb salvage, and survival</a:t>
            </a:r>
          </a:p>
          <a:p>
            <a:pPr lvl="1"/>
            <a:r>
              <a:rPr lang="en-US" altLang="ko-KR" sz="2000" dirty="0" smtClean="0">
                <a:cs typeface="Arial" pitchFamily="34" charset="0"/>
              </a:rPr>
              <a:t>Patient-oriented outcomes</a:t>
            </a:r>
          </a:p>
          <a:p>
            <a:pPr lvl="1">
              <a:buNone/>
            </a:pPr>
            <a:r>
              <a:rPr lang="en-US" altLang="ko-KR" sz="2000" dirty="0" smtClean="0">
                <a:cs typeface="Arial" pitchFamily="34" charset="0"/>
              </a:rPr>
              <a:t>		; Quality of life</a:t>
            </a:r>
          </a:p>
          <a:p>
            <a:pPr lvl="1">
              <a:buNone/>
            </a:pPr>
            <a:endParaRPr lang="en-US" altLang="ko-KR" sz="2000" b="1" dirty="0" smtClean="0">
              <a:cs typeface="Arial" pitchFamily="34" charset="0"/>
            </a:endParaRPr>
          </a:p>
          <a:p>
            <a:r>
              <a:rPr lang="en-US" altLang="ko-KR" sz="2400" b="1" dirty="0" smtClean="0">
                <a:cs typeface="Arial" pitchFamily="34" charset="0"/>
              </a:rPr>
              <a:t>Ischemia-reperfusion syndrome</a:t>
            </a:r>
          </a:p>
          <a:p>
            <a:pPr lvl="1"/>
            <a:r>
              <a:rPr lang="en-US" altLang="ko-KR" sz="2000" dirty="0" smtClean="0">
                <a:cs typeface="Arial" pitchFamily="34" charset="0"/>
              </a:rPr>
              <a:t>might jeopardize patient survival</a:t>
            </a:r>
          </a:p>
          <a:p>
            <a:pPr lvl="1">
              <a:buNone/>
            </a:pPr>
            <a:endParaRPr lang="en-US" altLang="ko-KR" sz="2000" b="1" dirty="0" smtClean="0">
              <a:cs typeface="Arial" pitchFamily="34" charset="0"/>
            </a:endParaRPr>
          </a:p>
          <a:p>
            <a:pPr>
              <a:buNone/>
            </a:pPr>
            <a:r>
              <a:rPr lang="en-US" altLang="ko-KR" sz="2400" b="1" dirty="0" smtClean="0">
                <a:cs typeface="Arial" pitchFamily="34" charset="0"/>
              </a:rPr>
              <a:t>		</a:t>
            </a:r>
            <a:r>
              <a:rPr lang="en-US" altLang="ko-KR" sz="2400" b="1" dirty="0" smtClean="0">
                <a:cs typeface="Arial" pitchFamily="34" charset="0"/>
                <a:sym typeface="Wingdings" pitchFamily="2" charset="2"/>
              </a:rPr>
              <a:t> Limb amputation may actually improve QOL in select patient population</a:t>
            </a:r>
          </a:p>
          <a:p>
            <a:pPr lvl="1"/>
            <a:endParaRPr lang="en-US" altLang="ko-KR" sz="2000" b="1" i="1" dirty="0" smtClean="0">
              <a:solidFill>
                <a:schemeClr val="tx2"/>
              </a:solidFill>
              <a:latin typeface="Arial" pitchFamily="34" charset="0"/>
              <a:cs typeface="Arial" pitchFamily="34" charset="0"/>
            </a:endParaRPr>
          </a:p>
          <a:p>
            <a:pPr lvl="1"/>
            <a:endParaRPr lang="en-US" altLang="ko-KR" sz="2000" b="1" i="1" dirty="0" smtClean="0">
              <a:solidFill>
                <a:schemeClr val="tx2"/>
              </a:solidFill>
              <a:latin typeface="Arial" pitchFamily="34" charset="0"/>
              <a:cs typeface="Arial" pitchFamily="34" charset="0"/>
            </a:endParaRPr>
          </a:p>
          <a:p>
            <a:pPr>
              <a:buNone/>
            </a:pPr>
            <a:endParaRPr lang="en-US" altLang="ko-KR" sz="2400" b="1" i="1" dirty="0" smtClean="0">
              <a:solidFill>
                <a:schemeClr val="tx2"/>
              </a:solidFill>
              <a:latin typeface="Arial" pitchFamily="34" charset="0"/>
              <a:cs typeface="Arial" pitchFamily="34" charset="0"/>
            </a:endParaRPr>
          </a:p>
          <a:p>
            <a:pPr>
              <a:buNone/>
            </a:pPr>
            <a:endParaRPr lang="en-US" altLang="ko-KR" i="1" dirty="0" smtClean="0">
              <a:latin typeface="Arial" pitchFamily="34" charset="0"/>
              <a:cs typeface="Arial" pitchFamily="34" charset="0"/>
            </a:endParaRPr>
          </a:p>
          <a:p>
            <a:pPr>
              <a:buNone/>
            </a:pPr>
            <a:endParaRPr lang="ko-KR" altLang="en-US" i="1" dirty="0">
              <a:latin typeface="Arial" pitchFamily="34" charset="0"/>
              <a:cs typeface="Arial" pitchFamily="34" charset="0"/>
            </a:endParaRPr>
          </a:p>
        </p:txBody>
      </p:sp>
      <p:sp>
        <p:nvSpPr>
          <p:cNvPr id="6" name="제목 1"/>
          <p:cNvSpPr>
            <a:spLocks noGrp="1"/>
          </p:cNvSpPr>
          <p:nvPr>
            <p:ph type="title"/>
          </p:nvPr>
        </p:nvSpPr>
        <p:spPr>
          <a:xfrm>
            <a:off x="428596" y="0"/>
            <a:ext cx="8229600" cy="725470"/>
          </a:xfrm>
        </p:spPr>
        <p:txBody>
          <a:bodyPr>
            <a:normAutofit/>
          </a:bodyPr>
          <a:lstStyle/>
          <a:p>
            <a:r>
              <a:rPr lang="en-US" altLang="ko-KR" sz="3200" b="1" dirty="0" smtClean="0">
                <a:latin typeface="Arial" pitchFamily="34" charset="0"/>
                <a:cs typeface="Arial" pitchFamily="34" charset="0"/>
              </a:rPr>
              <a:t> </a:t>
            </a:r>
            <a:r>
              <a:rPr lang="en-US" altLang="ko-KR" sz="3200" b="1" dirty="0" smtClean="0">
                <a:cs typeface="Arial" pitchFamily="34" charset="0"/>
              </a:rPr>
              <a:t>Amputation as a primary therapy</a:t>
            </a:r>
            <a:endParaRPr lang="ko-KR" altLang="en-US" sz="3200" b="1" dirty="0">
              <a:cs typeface="Arial" pitchFamily="34" charset="0"/>
            </a:endParaRPr>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428596" y="1142984"/>
            <a:ext cx="8229600" cy="5143536"/>
          </a:xfrm>
        </p:spPr>
        <p:txBody>
          <a:bodyPr>
            <a:normAutofit/>
          </a:bodyPr>
          <a:lstStyle/>
          <a:p>
            <a:r>
              <a:rPr lang="en-US" altLang="ko-KR" sz="2400" b="1" dirty="0" smtClean="0">
                <a:cs typeface="Arial" pitchFamily="34" charset="0"/>
              </a:rPr>
              <a:t>Methods</a:t>
            </a:r>
          </a:p>
          <a:p>
            <a:pPr lvl="1"/>
            <a:r>
              <a:rPr lang="en-US" altLang="ko-KR" sz="2000" b="1" dirty="0" smtClean="0">
                <a:solidFill>
                  <a:schemeClr val="tx2"/>
                </a:solidFill>
                <a:cs typeface="Arial" pitchFamily="34" charset="0"/>
              </a:rPr>
              <a:t>Open first</a:t>
            </a:r>
          </a:p>
          <a:p>
            <a:pPr lvl="1"/>
            <a:r>
              <a:rPr lang="en-US" altLang="ko-KR" sz="2000" b="1" dirty="0" smtClean="0">
                <a:solidFill>
                  <a:schemeClr val="tx2"/>
                </a:solidFill>
                <a:cs typeface="Arial" pitchFamily="34" charset="0"/>
              </a:rPr>
              <a:t>Endo first</a:t>
            </a:r>
          </a:p>
          <a:p>
            <a:pPr lvl="1"/>
            <a:r>
              <a:rPr lang="en-US" altLang="ko-KR" sz="2000" b="1" dirty="0" smtClean="0">
                <a:solidFill>
                  <a:schemeClr val="tx2"/>
                </a:solidFill>
                <a:cs typeface="Arial" pitchFamily="34" charset="0"/>
              </a:rPr>
              <a:t>Hybrid</a:t>
            </a:r>
          </a:p>
          <a:p>
            <a:pPr lvl="1"/>
            <a:endParaRPr lang="en-US" altLang="ko-KR" sz="2000" b="1" dirty="0" smtClean="0">
              <a:cs typeface="Arial" pitchFamily="34" charset="0"/>
            </a:endParaRPr>
          </a:p>
          <a:p>
            <a:r>
              <a:rPr lang="en-US" altLang="ko-KR" sz="2400" b="1" dirty="0" smtClean="0">
                <a:cs typeface="Arial" pitchFamily="34" charset="0"/>
              </a:rPr>
              <a:t>How to select optimal treatment?</a:t>
            </a:r>
          </a:p>
          <a:p>
            <a:pPr lvl="1"/>
            <a:r>
              <a:rPr lang="en-US" altLang="ko-KR" sz="2000" b="1" dirty="0" smtClean="0">
                <a:solidFill>
                  <a:schemeClr val="tx2"/>
                </a:solidFill>
                <a:cs typeface="Arial" pitchFamily="34" charset="0"/>
              </a:rPr>
              <a:t>Hospital resources</a:t>
            </a:r>
          </a:p>
          <a:p>
            <a:pPr lvl="1"/>
            <a:r>
              <a:rPr lang="en-US" altLang="ko-KR" sz="2000" b="1" dirty="0" smtClean="0">
                <a:solidFill>
                  <a:schemeClr val="tx2"/>
                </a:solidFill>
                <a:cs typeface="Arial" pitchFamily="34" charset="0"/>
              </a:rPr>
              <a:t>Operator’s preference (VS </a:t>
            </a:r>
            <a:r>
              <a:rPr lang="en-US" altLang="ko-KR" sz="2000" b="1" dirty="0" err="1" smtClean="0">
                <a:solidFill>
                  <a:schemeClr val="tx2"/>
                </a:solidFill>
                <a:cs typeface="Arial" pitchFamily="34" charset="0"/>
              </a:rPr>
              <a:t>vs</a:t>
            </a:r>
            <a:r>
              <a:rPr lang="en-US" altLang="ko-KR" sz="2000" b="1" dirty="0" smtClean="0">
                <a:solidFill>
                  <a:schemeClr val="tx2"/>
                </a:solidFill>
                <a:cs typeface="Arial" pitchFamily="34" charset="0"/>
              </a:rPr>
              <a:t> IR)</a:t>
            </a:r>
          </a:p>
          <a:p>
            <a:pPr lvl="1"/>
            <a:r>
              <a:rPr lang="en-US" altLang="ko-KR" sz="2000" b="1" dirty="0" smtClean="0">
                <a:solidFill>
                  <a:srgbClr val="FF0000"/>
                </a:solidFill>
                <a:cs typeface="Arial" pitchFamily="34" charset="0"/>
              </a:rPr>
              <a:t>Evidence-based practice,  Treatment guideline</a:t>
            </a:r>
          </a:p>
          <a:p>
            <a:pPr lvl="1">
              <a:buNone/>
            </a:pPr>
            <a:endParaRPr lang="en-US" altLang="ko-KR" sz="2000" b="1" i="1" dirty="0" smtClean="0">
              <a:solidFill>
                <a:schemeClr val="tx2"/>
              </a:solidFill>
              <a:latin typeface="Arial" pitchFamily="34" charset="0"/>
              <a:cs typeface="Arial" pitchFamily="34" charset="0"/>
            </a:endParaRPr>
          </a:p>
          <a:p>
            <a:pPr>
              <a:buNone/>
            </a:pPr>
            <a:endParaRPr lang="en-US" altLang="ko-KR" sz="2400" b="1" i="1" dirty="0" smtClean="0">
              <a:solidFill>
                <a:schemeClr val="tx2"/>
              </a:solidFill>
              <a:latin typeface="Arial" pitchFamily="34" charset="0"/>
              <a:cs typeface="Arial" pitchFamily="34" charset="0"/>
            </a:endParaRPr>
          </a:p>
          <a:p>
            <a:pPr>
              <a:buNone/>
            </a:pPr>
            <a:endParaRPr lang="en-US" altLang="ko-KR" i="1" dirty="0" smtClean="0">
              <a:latin typeface="Arial" pitchFamily="34" charset="0"/>
              <a:cs typeface="Arial" pitchFamily="34" charset="0"/>
            </a:endParaRPr>
          </a:p>
          <a:p>
            <a:pPr>
              <a:buNone/>
            </a:pPr>
            <a:endParaRPr lang="ko-KR" altLang="en-US" i="1" dirty="0">
              <a:latin typeface="Arial" pitchFamily="34" charset="0"/>
              <a:cs typeface="Arial" pitchFamily="34" charset="0"/>
            </a:endParaRPr>
          </a:p>
        </p:txBody>
      </p:sp>
      <p:sp>
        <p:nvSpPr>
          <p:cNvPr id="6" name="제목 1"/>
          <p:cNvSpPr>
            <a:spLocks noGrp="1"/>
          </p:cNvSpPr>
          <p:nvPr>
            <p:ph type="title"/>
          </p:nvPr>
        </p:nvSpPr>
        <p:spPr>
          <a:xfrm>
            <a:off x="428596" y="0"/>
            <a:ext cx="8229600" cy="725470"/>
          </a:xfrm>
        </p:spPr>
        <p:txBody>
          <a:bodyPr>
            <a:normAutofit/>
          </a:bodyPr>
          <a:lstStyle/>
          <a:p>
            <a:r>
              <a:rPr lang="en-US" altLang="ko-KR" sz="3200" b="1" dirty="0" smtClean="0">
                <a:cs typeface="Arial" pitchFamily="34" charset="0"/>
              </a:rPr>
              <a:t> Revascularization in CLI</a:t>
            </a:r>
            <a:endParaRPr lang="ko-KR" altLang="en-US" sz="3200" b="1" dirty="0">
              <a:cs typeface="Arial" pitchFamily="34" charset="0"/>
            </a:endParaRPr>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428596" y="1142984"/>
            <a:ext cx="8229600" cy="5143536"/>
          </a:xfrm>
        </p:spPr>
        <p:txBody>
          <a:bodyPr>
            <a:normAutofit/>
          </a:bodyPr>
          <a:lstStyle/>
          <a:p>
            <a:r>
              <a:rPr lang="en-US" altLang="ko-KR" sz="2400" b="1" dirty="0" smtClean="0">
                <a:solidFill>
                  <a:srgbClr val="FF0000"/>
                </a:solidFill>
                <a:cs typeface="Arial" pitchFamily="34" charset="0"/>
              </a:rPr>
              <a:t>5 conditions for “open first”  approach</a:t>
            </a:r>
          </a:p>
          <a:p>
            <a:pPr>
              <a:buNone/>
            </a:pPr>
            <a:r>
              <a:rPr lang="en-US" altLang="ko-KR" sz="2400" b="1" dirty="0" smtClean="0">
                <a:cs typeface="Arial" pitchFamily="34" charset="0"/>
              </a:rPr>
              <a:t>	agreed by ‘</a:t>
            </a:r>
            <a:r>
              <a:rPr lang="en-US" altLang="ko-KR" sz="2400" b="1" dirty="0" err="1" smtClean="0">
                <a:cs typeface="Arial" pitchFamily="34" charset="0"/>
              </a:rPr>
              <a:t>endo</a:t>
            </a:r>
            <a:r>
              <a:rPr lang="en-US" altLang="ko-KR" sz="2400" b="1" dirty="0" smtClean="0">
                <a:cs typeface="Arial" pitchFamily="34" charset="0"/>
              </a:rPr>
              <a:t> first’ vascular surgeons</a:t>
            </a:r>
          </a:p>
          <a:p>
            <a:pPr>
              <a:buNone/>
            </a:pPr>
            <a:endParaRPr lang="en-US" altLang="ko-KR" sz="2400" b="1" dirty="0" smtClean="0">
              <a:cs typeface="Arial" pitchFamily="34" charset="0"/>
            </a:endParaRPr>
          </a:p>
          <a:p>
            <a:pPr lvl="1"/>
            <a:r>
              <a:rPr lang="en-US" altLang="ko-KR" sz="2000" b="1" u="sng" dirty="0" smtClean="0">
                <a:cs typeface="Arial" pitchFamily="34" charset="0"/>
              </a:rPr>
              <a:t>Common femoral artery pathology</a:t>
            </a:r>
          </a:p>
          <a:p>
            <a:pPr lvl="1"/>
            <a:r>
              <a:rPr lang="en-US" altLang="ko-KR" sz="2000" b="1" dirty="0" smtClean="0">
                <a:cs typeface="Arial" pitchFamily="34" charset="0"/>
              </a:rPr>
              <a:t>Arterial occlusion by </a:t>
            </a:r>
            <a:r>
              <a:rPr lang="en-US" altLang="ko-KR" sz="2000" b="1" u="sng" dirty="0" smtClean="0">
                <a:cs typeface="Arial" pitchFamily="34" charset="0"/>
              </a:rPr>
              <a:t>extrinsic compression pathology</a:t>
            </a:r>
          </a:p>
          <a:p>
            <a:pPr lvl="1"/>
            <a:r>
              <a:rPr lang="en-US" altLang="ko-KR" sz="2000" b="1" u="sng" dirty="0" smtClean="0">
                <a:cs typeface="Arial" pitchFamily="34" charset="0"/>
              </a:rPr>
              <a:t>Extensive foot gangrene / sepsis</a:t>
            </a:r>
          </a:p>
          <a:p>
            <a:pPr lvl="1"/>
            <a:r>
              <a:rPr lang="en-US" altLang="ko-KR" sz="2000" b="1" u="sng" dirty="0" smtClean="0">
                <a:cs typeface="Arial" pitchFamily="34" charset="0"/>
              </a:rPr>
              <a:t>Young patients </a:t>
            </a:r>
            <a:r>
              <a:rPr lang="en-US" altLang="ko-KR" sz="2000" b="1" dirty="0" smtClean="0">
                <a:cs typeface="Arial" pitchFamily="34" charset="0"/>
              </a:rPr>
              <a:t>and those requiring dependent-free soft tissue reconstructions where durability is paramount</a:t>
            </a:r>
          </a:p>
          <a:p>
            <a:pPr lvl="1"/>
            <a:r>
              <a:rPr lang="en-US" altLang="ko-KR" sz="2000" b="1" u="sng" dirty="0" err="1" smtClean="0">
                <a:cs typeface="Arial" pitchFamily="34" charset="0"/>
              </a:rPr>
              <a:t>Infrageniculate</a:t>
            </a:r>
            <a:r>
              <a:rPr lang="en-US" altLang="ko-KR" sz="2000" b="1" u="sng" dirty="0" smtClean="0">
                <a:cs typeface="Arial" pitchFamily="34" charset="0"/>
              </a:rPr>
              <a:t> </a:t>
            </a:r>
            <a:r>
              <a:rPr lang="en-US" altLang="ko-KR" sz="2000" b="1" u="sng" dirty="0" err="1" smtClean="0">
                <a:cs typeface="Arial" pitchFamily="34" charset="0"/>
              </a:rPr>
              <a:t>politeal</a:t>
            </a:r>
            <a:r>
              <a:rPr lang="en-US" altLang="ko-KR" sz="2000" b="1" u="sng" dirty="0" smtClean="0">
                <a:cs typeface="Arial" pitchFamily="34" charset="0"/>
              </a:rPr>
              <a:t> and proximal </a:t>
            </a:r>
            <a:r>
              <a:rPr lang="en-US" altLang="ko-KR" sz="2000" b="1" u="sng" dirty="0" err="1" smtClean="0">
                <a:cs typeface="Arial" pitchFamily="34" charset="0"/>
              </a:rPr>
              <a:t>tibial</a:t>
            </a:r>
            <a:r>
              <a:rPr lang="en-US" altLang="ko-KR" sz="2000" b="1" u="sng" dirty="0" smtClean="0">
                <a:cs typeface="Arial" pitchFamily="34" charset="0"/>
              </a:rPr>
              <a:t> occlusion </a:t>
            </a:r>
            <a:r>
              <a:rPr lang="en-US" altLang="ko-KR" sz="2000" b="1" dirty="0" smtClean="0">
                <a:cs typeface="Arial" pitchFamily="34" charset="0"/>
              </a:rPr>
              <a:t>with single, distal </a:t>
            </a:r>
            <a:r>
              <a:rPr lang="en-US" altLang="ko-KR" sz="2000" b="1" dirty="0" err="1" smtClean="0">
                <a:cs typeface="Arial" pitchFamily="34" charset="0"/>
              </a:rPr>
              <a:t>tibial</a:t>
            </a:r>
            <a:r>
              <a:rPr lang="en-US" altLang="ko-KR" sz="2000" b="1" dirty="0" smtClean="0">
                <a:cs typeface="Arial" pitchFamily="34" charset="0"/>
              </a:rPr>
              <a:t> target vessel</a:t>
            </a:r>
          </a:p>
          <a:p>
            <a:endParaRPr lang="en-US" altLang="ko-KR" sz="2400" b="1" i="1" dirty="0" smtClean="0">
              <a:solidFill>
                <a:schemeClr val="tx2"/>
              </a:solidFill>
              <a:latin typeface="Arial" pitchFamily="34" charset="0"/>
              <a:cs typeface="Arial" pitchFamily="34" charset="0"/>
            </a:endParaRPr>
          </a:p>
          <a:p>
            <a:endParaRPr lang="en-US" altLang="ko-KR" sz="2400" b="1" i="1" dirty="0" smtClean="0">
              <a:solidFill>
                <a:schemeClr val="tx2"/>
              </a:solidFill>
              <a:latin typeface="Arial" pitchFamily="34" charset="0"/>
              <a:cs typeface="Arial" pitchFamily="34" charset="0"/>
            </a:endParaRPr>
          </a:p>
          <a:p>
            <a:pPr lvl="1"/>
            <a:endParaRPr lang="en-US" altLang="ko-KR" sz="2400" b="1" i="1" dirty="0" smtClean="0">
              <a:solidFill>
                <a:schemeClr val="tx2"/>
              </a:solidFill>
              <a:latin typeface="Arial" pitchFamily="34" charset="0"/>
              <a:cs typeface="Arial" pitchFamily="34" charset="0"/>
            </a:endParaRPr>
          </a:p>
          <a:p>
            <a:pPr>
              <a:buNone/>
            </a:pPr>
            <a:endParaRPr lang="en-US" altLang="ko-KR" sz="2400" b="1" i="1" dirty="0" smtClean="0">
              <a:solidFill>
                <a:schemeClr val="tx2"/>
              </a:solidFill>
              <a:latin typeface="Arial" pitchFamily="34" charset="0"/>
              <a:cs typeface="Arial" pitchFamily="34" charset="0"/>
            </a:endParaRPr>
          </a:p>
          <a:p>
            <a:pPr>
              <a:buNone/>
            </a:pPr>
            <a:endParaRPr lang="en-US" altLang="ko-KR" i="1" dirty="0" smtClean="0">
              <a:latin typeface="Arial" pitchFamily="34" charset="0"/>
              <a:cs typeface="Arial" pitchFamily="34" charset="0"/>
            </a:endParaRPr>
          </a:p>
          <a:p>
            <a:pPr>
              <a:buNone/>
            </a:pPr>
            <a:endParaRPr lang="ko-KR" altLang="en-US" i="1" dirty="0">
              <a:latin typeface="Arial" pitchFamily="34" charset="0"/>
              <a:cs typeface="Arial" pitchFamily="34" charset="0"/>
            </a:endParaRPr>
          </a:p>
        </p:txBody>
      </p:sp>
      <p:sp>
        <p:nvSpPr>
          <p:cNvPr id="6" name="제목 1"/>
          <p:cNvSpPr>
            <a:spLocks noGrp="1"/>
          </p:cNvSpPr>
          <p:nvPr>
            <p:ph type="title"/>
          </p:nvPr>
        </p:nvSpPr>
        <p:spPr>
          <a:xfrm>
            <a:off x="428596" y="0"/>
            <a:ext cx="8229600" cy="1214422"/>
          </a:xfrm>
        </p:spPr>
        <p:txBody>
          <a:bodyPr>
            <a:normAutofit/>
          </a:bodyPr>
          <a:lstStyle/>
          <a:p>
            <a:r>
              <a:rPr lang="en-US" altLang="ko-KR" sz="2400" b="1" dirty="0" smtClean="0">
                <a:cs typeface="Arial" pitchFamily="34" charset="0"/>
              </a:rPr>
              <a:t>When should </a:t>
            </a:r>
            <a:r>
              <a:rPr lang="en-US" altLang="ko-KR" sz="2400" b="1" dirty="0" smtClean="0">
                <a:solidFill>
                  <a:srgbClr val="FF0000"/>
                </a:solidFill>
                <a:cs typeface="Arial" pitchFamily="34" charset="0"/>
              </a:rPr>
              <a:t>open surgery </a:t>
            </a:r>
            <a:r>
              <a:rPr lang="en-US" altLang="ko-KR" sz="2400" b="1" dirty="0" smtClean="0">
                <a:cs typeface="Arial" pitchFamily="34" charset="0"/>
              </a:rPr>
              <a:t>be the </a:t>
            </a:r>
            <a:r>
              <a:rPr lang="en-US" altLang="ko-KR" sz="2400" b="1" dirty="0" smtClean="0">
                <a:solidFill>
                  <a:srgbClr val="FF0000"/>
                </a:solidFill>
                <a:cs typeface="Arial" pitchFamily="34" charset="0"/>
              </a:rPr>
              <a:t>initial option </a:t>
            </a:r>
            <a:r>
              <a:rPr lang="en-US" altLang="ko-KR" sz="2400" b="1" dirty="0" smtClean="0">
                <a:cs typeface="Arial" pitchFamily="34" charset="0"/>
              </a:rPr>
              <a:t>for CLI ?</a:t>
            </a:r>
            <a:endParaRPr lang="ko-KR" altLang="en-US" sz="2400" b="1" dirty="0">
              <a:cs typeface="Arial" pitchFamily="34" charset="0"/>
            </a:endParaRPr>
          </a:p>
        </p:txBody>
      </p:sp>
      <p:sp>
        <p:nvSpPr>
          <p:cNvPr id="4" name="TextBox 3"/>
          <p:cNvSpPr txBox="1"/>
          <p:nvPr/>
        </p:nvSpPr>
        <p:spPr>
          <a:xfrm>
            <a:off x="4500562" y="6072206"/>
            <a:ext cx="4214842" cy="338554"/>
          </a:xfrm>
          <a:prstGeom prst="rect">
            <a:avLst/>
          </a:prstGeom>
          <a:noFill/>
        </p:spPr>
        <p:txBody>
          <a:bodyPr wrap="square" rtlCol="0">
            <a:spAutoFit/>
          </a:bodyPr>
          <a:lstStyle/>
          <a:p>
            <a:r>
              <a:rPr lang="en-US" altLang="ko-KR" sz="1600" i="1" dirty="0" smtClean="0">
                <a:latin typeface="Arial" pitchFamily="34" charset="0"/>
                <a:cs typeface="Arial" pitchFamily="34" charset="0"/>
              </a:rPr>
              <a:t>Lawrence &amp; Chandra. EJVES 2010;39:S32</a:t>
            </a:r>
            <a:endParaRPr lang="ko-KR" altLang="en-US" sz="1600" i="1" dirty="0">
              <a:latin typeface="Arial" pitchFamily="34" charset="0"/>
              <a:cs typeface="Arial" pitchFamily="34" charset="0"/>
            </a:endParaRPr>
          </a:p>
        </p:txBody>
      </p:sp>
      <p:sp>
        <p:nvSpPr>
          <p:cNvPr id="5" name="직사각형 4"/>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7" name="바닥글 개체 틀 6"/>
          <p:cNvSpPr>
            <a:spLocks noGrp="1"/>
          </p:cNvSpPr>
          <p:nvPr>
            <p:ph type="ftr" sz="quarter" idx="11"/>
          </p:nvPr>
        </p:nvSpPr>
        <p:spPr>
          <a:xfrm>
            <a:off x="3124200" y="6376243"/>
            <a:ext cx="2895600" cy="365125"/>
          </a:xfrm>
        </p:spPr>
        <p:txBody>
          <a:bodyPr/>
          <a:lstStyle/>
          <a:p>
            <a:r>
              <a:rPr lang="en-US" altLang="ko-KR" dirty="0" smtClean="0"/>
              <a:t>2012</a:t>
            </a:r>
            <a:r>
              <a:rPr lang="ko-KR" altLang="en-US" dirty="0" smtClean="0"/>
              <a:t>년 제 </a:t>
            </a:r>
            <a:r>
              <a:rPr lang="en-US" altLang="ko-KR" dirty="0" smtClean="0"/>
              <a:t>5</a:t>
            </a:r>
            <a:r>
              <a:rPr lang="ko-KR" altLang="en-US" dirty="0" smtClean="0"/>
              <a:t>차 전공의 학술세미나</a:t>
            </a:r>
            <a:endParaRPr lang="ko-KR" altLang="en-US" dirty="0"/>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Management</a:t>
            </a:r>
            <a:endParaRPr lang="ko-KR" altLang="en-US" dirty="0"/>
          </a:p>
        </p:txBody>
      </p:sp>
      <p:sp>
        <p:nvSpPr>
          <p:cNvPr id="3" name="내용 개체 틀 2"/>
          <p:cNvSpPr>
            <a:spLocks noGrp="1"/>
          </p:cNvSpPr>
          <p:nvPr>
            <p:ph idx="1"/>
          </p:nvPr>
        </p:nvSpPr>
        <p:spPr/>
        <p:txBody>
          <a:bodyPr/>
          <a:lstStyle/>
          <a:p>
            <a:endParaRPr lang="ko-KR" altLang="en-US"/>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General Management - 01</a:t>
            </a:r>
            <a:endParaRPr lang="ko-KR" altLang="en-US" dirty="0"/>
          </a:p>
        </p:txBody>
      </p:sp>
      <p:sp>
        <p:nvSpPr>
          <p:cNvPr id="3" name="내용 개체 틀 2"/>
          <p:cNvSpPr>
            <a:spLocks noGrp="1"/>
          </p:cNvSpPr>
          <p:nvPr>
            <p:ph idx="1"/>
          </p:nvPr>
        </p:nvSpPr>
        <p:spPr/>
        <p:txBody>
          <a:bodyPr/>
          <a:lstStyle/>
          <a:p>
            <a:r>
              <a:rPr lang="en-GB" altLang="ko-KR" dirty="0" smtClean="0"/>
              <a:t>Explanation and advice</a:t>
            </a:r>
          </a:p>
          <a:p>
            <a:r>
              <a:rPr lang="en-GB" altLang="ko-KR" dirty="0" smtClean="0"/>
              <a:t>Life style adjustment</a:t>
            </a:r>
          </a:p>
          <a:p>
            <a:r>
              <a:rPr lang="en-GB" altLang="ko-KR" dirty="0" smtClean="0"/>
              <a:t>Smoking</a:t>
            </a:r>
          </a:p>
          <a:p>
            <a:r>
              <a:rPr lang="en-GB" altLang="ko-KR" dirty="0" smtClean="0"/>
              <a:t>Exercise </a:t>
            </a:r>
          </a:p>
          <a:p>
            <a:r>
              <a:rPr lang="en-GB" altLang="ko-KR" dirty="0" smtClean="0"/>
              <a:t>Diet</a:t>
            </a:r>
          </a:p>
          <a:p>
            <a:r>
              <a:rPr lang="en-GB" altLang="ko-KR" dirty="0" smtClean="0"/>
              <a:t>Heal raise</a:t>
            </a:r>
          </a:p>
          <a:p>
            <a:r>
              <a:rPr lang="en-GB" altLang="ko-KR" dirty="0" smtClean="0"/>
              <a:t>Analgesics and use of position</a:t>
            </a:r>
          </a:p>
          <a:p>
            <a:endParaRPr lang="ko-KR" altLang="en-US" dirty="0"/>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General Management - 02</a:t>
            </a:r>
            <a:endParaRPr lang="ko-KR" altLang="en-US" dirty="0"/>
          </a:p>
        </p:txBody>
      </p:sp>
      <p:sp>
        <p:nvSpPr>
          <p:cNvPr id="3" name="내용 개체 틀 2"/>
          <p:cNvSpPr>
            <a:spLocks noGrp="1"/>
          </p:cNvSpPr>
          <p:nvPr>
            <p:ph idx="1"/>
          </p:nvPr>
        </p:nvSpPr>
        <p:spPr/>
        <p:txBody>
          <a:bodyPr/>
          <a:lstStyle/>
          <a:p>
            <a:r>
              <a:rPr lang="en-GB" altLang="ko-KR" dirty="0" err="1" smtClean="0"/>
              <a:t>Sympathectomy</a:t>
            </a:r>
            <a:endParaRPr lang="en-GB" altLang="ko-KR" dirty="0" smtClean="0"/>
          </a:p>
          <a:p>
            <a:r>
              <a:rPr lang="en-GB" altLang="ko-KR" dirty="0" err="1" smtClean="0"/>
              <a:t>Transluminal</a:t>
            </a:r>
            <a:r>
              <a:rPr lang="en-GB" altLang="ko-KR" dirty="0" smtClean="0"/>
              <a:t> angioplasty: usually </a:t>
            </a:r>
            <a:r>
              <a:rPr lang="en-GB" altLang="ko-KR" dirty="0" err="1" smtClean="0"/>
              <a:t>percutaneous</a:t>
            </a:r>
            <a:endParaRPr lang="en-GB" altLang="ko-KR" dirty="0" smtClean="0"/>
          </a:p>
          <a:p>
            <a:r>
              <a:rPr lang="en-GB" altLang="ko-KR" dirty="0" smtClean="0"/>
              <a:t>Iliac success more than the leg arteries bypass</a:t>
            </a:r>
          </a:p>
          <a:p>
            <a:r>
              <a:rPr lang="en-GB" altLang="ko-KR" dirty="0" err="1" smtClean="0"/>
              <a:t>Atherectomy</a:t>
            </a:r>
            <a:endParaRPr lang="en-GB" altLang="ko-KR" dirty="0" smtClean="0"/>
          </a:p>
          <a:p>
            <a:endParaRPr lang="ko-KR" altLang="en-US" dirty="0"/>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2" name="Rectangle 2"/>
          <p:cNvSpPr>
            <a:spLocks noGrp="1" noChangeArrowheads="1"/>
          </p:cNvSpPr>
          <p:nvPr>
            <p:ph type="title"/>
          </p:nvPr>
        </p:nvSpPr>
        <p:spPr>
          <a:xfrm>
            <a:off x="107504" y="188913"/>
            <a:ext cx="8939213" cy="1000125"/>
          </a:xfrm>
          <a:noFill/>
        </p:spPr>
        <p:txBody>
          <a:bodyPr/>
          <a:lstStyle/>
          <a:p>
            <a:pPr defTabSz="973138"/>
            <a:r>
              <a:rPr lang="en-US" sz="2800" u="sng" dirty="0">
                <a:solidFill>
                  <a:srgbClr val="FF0000"/>
                </a:solidFill>
              </a:rPr>
              <a:t>Risk of death </a:t>
            </a:r>
            <a:r>
              <a:rPr lang="en-US" sz="2800" dirty="0"/>
              <a:t>is increased in patients with </a:t>
            </a:r>
            <a:r>
              <a:rPr lang="en-US" sz="2800" dirty="0" smtClean="0"/>
              <a:t/>
            </a:r>
            <a:br>
              <a:rPr lang="en-US" sz="2800" dirty="0" smtClean="0"/>
            </a:br>
            <a:r>
              <a:rPr lang="en-US" sz="2800" dirty="0" smtClean="0"/>
              <a:t>both </a:t>
            </a:r>
            <a:r>
              <a:rPr lang="en-US" sz="2800" i="1" u="sng" dirty="0">
                <a:solidFill>
                  <a:srgbClr val="FF0000"/>
                </a:solidFill>
              </a:rPr>
              <a:t>symptomatic</a:t>
            </a:r>
            <a:r>
              <a:rPr lang="en-US" sz="2800" dirty="0"/>
              <a:t> and asymptomatic PAD</a:t>
            </a:r>
          </a:p>
        </p:txBody>
      </p:sp>
      <p:sp>
        <p:nvSpPr>
          <p:cNvPr id="870403" name="Rectangle 3"/>
          <p:cNvSpPr>
            <a:spLocks noChangeArrowheads="1"/>
          </p:cNvSpPr>
          <p:nvPr/>
        </p:nvSpPr>
        <p:spPr bwMode="auto">
          <a:xfrm>
            <a:off x="3635375" y="5876925"/>
            <a:ext cx="5113338" cy="747713"/>
          </a:xfrm>
          <a:prstGeom prst="rect">
            <a:avLst/>
          </a:prstGeom>
          <a:noFill/>
          <a:ln w="12700">
            <a:noFill/>
            <a:miter lim="800000"/>
            <a:headEnd/>
            <a:tailEnd/>
          </a:ln>
          <a:effectLst/>
        </p:spPr>
        <p:txBody>
          <a:bodyPr lIns="91700" tIns="45849" rIns="91700" bIns="45849">
            <a:spAutoFit/>
          </a:bodyPr>
          <a:lstStyle/>
          <a:p>
            <a:pPr defTabSz="909638" eaLnBrk="0" hangingPunct="0">
              <a:spcBef>
                <a:spcPct val="50000"/>
              </a:spcBef>
            </a:pPr>
            <a:r>
              <a:rPr lang="en-US" sz="1200" i="0"/>
              <a:t>*Kaplan-Meier survival curves based on mortality from all causes.</a:t>
            </a:r>
            <a:br>
              <a:rPr lang="en-US" sz="1200" i="0"/>
            </a:br>
            <a:r>
              <a:rPr lang="en-US" sz="1200" i="0" baseline="30000"/>
              <a:t>†</a:t>
            </a:r>
            <a:r>
              <a:rPr lang="en-US" sz="1200" i="0"/>
              <a:t>Large-vessel PAD.</a:t>
            </a:r>
            <a:r>
              <a:rPr lang="en-US" sz="700" i="0"/>
              <a:t/>
            </a:r>
            <a:br>
              <a:rPr lang="en-US" sz="700" i="0"/>
            </a:br>
            <a:endParaRPr lang="en-US" sz="700" i="0"/>
          </a:p>
          <a:p>
            <a:pPr defTabSz="909638" eaLnBrk="0" hangingPunct="0">
              <a:spcBef>
                <a:spcPct val="50000"/>
              </a:spcBef>
            </a:pPr>
            <a:r>
              <a:rPr lang="en-US" sz="800" i="0"/>
              <a:t> </a:t>
            </a:r>
          </a:p>
        </p:txBody>
      </p:sp>
      <p:sp>
        <p:nvSpPr>
          <p:cNvPr id="870405" name="AutoShape 5"/>
          <p:cNvSpPr>
            <a:spLocks noChangeArrowheads="1"/>
          </p:cNvSpPr>
          <p:nvPr/>
        </p:nvSpPr>
        <p:spPr bwMode="auto">
          <a:xfrm>
            <a:off x="2922588" y="2414588"/>
            <a:ext cx="85725" cy="109537"/>
          </a:xfrm>
          <a:prstGeom prst="triangle">
            <a:avLst>
              <a:gd name="adj" fmla="val 49995"/>
            </a:avLst>
          </a:prstGeom>
          <a:solidFill>
            <a:srgbClr val="66FFFF"/>
          </a:solidFill>
          <a:ln w="25400">
            <a:noFill/>
            <a:miter lim="800000"/>
            <a:headEnd/>
            <a:tailEnd/>
          </a:ln>
          <a:effectLst/>
        </p:spPr>
        <p:txBody>
          <a:bodyPr wrap="none" anchor="ctr"/>
          <a:lstStyle/>
          <a:p>
            <a:endParaRPr lang="ko-KR" altLang="en-US"/>
          </a:p>
        </p:txBody>
      </p:sp>
      <p:sp>
        <p:nvSpPr>
          <p:cNvPr id="870406" name="AutoShape 6"/>
          <p:cNvSpPr>
            <a:spLocks noChangeArrowheads="1"/>
          </p:cNvSpPr>
          <p:nvPr/>
        </p:nvSpPr>
        <p:spPr bwMode="auto">
          <a:xfrm>
            <a:off x="3305175" y="2462213"/>
            <a:ext cx="85725" cy="111125"/>
          </a:xfrm>
          <a:prstGeom prst="triangle">
            <a:avLst>
              <a:gd name="adj" fmla="val 49995"/>
            </a:avLst>
          </a:prstGeom>
          <a:solidFill>
            <a:srgbClr val="66FFFF"/>
          </a:solidFill>
          <a:ln w="25400">
            <a:noFill/>
            <a:miter lim="800000"/>
            <a:headEnd/>
            <a:tailEnd/>
          </a:ln>
          <a:effectLst/>
        </p:spPr>
        <p:txBody>
          <a:bodyPr wrap="none" anchor="ctr"/>
          <a:lstStyle/>
          <a:p>
            <a:endParaRPr lang="ko-KR" altLang="en-US"/>
          </a:p>
        </p:txBody>
      </p:sp>
      <p:sp>
        <p:nvSpPr>
          <p:cNvPr id="870407" name="AutoShape 7"/>
          <p:cNvSpPr>
            <a:spLocks noChangeArrowheads="1"/>
          </p:cNvSpPr>
          <p:nvPr/>
        </p:nvSpPr>
        <p:spPr bwMode="auto">
          <a:xfrm>
            <a:off x="3440113" y="2517775"/>
            <a:ext cx="87312" cy="109538"/>
          </a:xfrm>
          <a:prstGeom prst="triangle">
            <a:avLst>
              <a:gd name="adj" fmla="val 49995"/>
            </a:avLst>
          </a:prstGeom>
          <a:solidFill>
            <a:srgbClr val="66FFFF"/>
          </a:solidFill>
          <a:ln w="25400">
            <a:noFill/>
            <a:miter lim="800000"/>
            <a:headEnd/>
            <a:tailEnd/>
          </a:ln>
          <a:effectLst/>
        </p:spPr>
        <p:txBody>
          <a:bodyPr wrap="none" anchor="ctr"/>
          <a:lstStyle/>
          <a:p>
            <a:endParaRPr lang="ko-KR" altLang="en-US"/>
          </a:p>
        </p:txBody>
      </p:sp>
      <p:sp>
        <p:nvSpPr>
          <p:cNvPr id="870408" name="AutoShape 8"/>
          <p:cNvSpPr>
            <a:spLocks noChangeArrowheads="1"/>
          </p:cNvSpPr>
          <p:nvPr/>
        </p:nvSpPr>
        <p:spPr bwMode="auto">
          <a:xfrm>
            <a:off x="3495675" y="2579688"/>
            <a:ext cx="85725" cy="111125"/>
          </a:xfrm>
          <a:prstGeom prst="triangle">
            <a:avLst>
              <a:gd name="adj" fmla="val 49995"/>
            </a:avLst>
          </a:prstGeom>
          <a:solidFill>
            <a:srgbClr val="66FFFF"/>
          </a:solidFill>
          <a:ln w="25400">
            <a:noFill/>
            <a:miter lim="800000"/>
            <a:headEnd/>
            <a:tailEnd/>
          </a:ln>
          <a:effectLst/>
        </p:spPr>
        <p:txBody>
          <a:bodyPr wrap="none" anchor="ctr"/>
          <a:lstStyle/>
          <a:p>
            <a:endParaRPr lang="ko-KR" altLang="en-US"/>
          </a:p>
        </p:txBody>
      </p:sp>
      <p:sp>
        <p:nvSpPr>
          <p:cNvPr id="870409" name="AutoShape 9"/>
          <p:cNvSpPr>
            <a:spLocks noChangeArrowheads="1"/>
          </p:cNvSpPr>
          <p:nvPr/>
        </p:nvSpPr>
        <p:spPr bwMode="auto">
          <a:xfrm>
            <a:off x="2836863" y="2344738"/>
            <a:ext cx="85725" cy="109537"/>
          </a:xfrm>
          <a:prstGeom prst="triangle">
            <a:avLst>
              <a:gd name="adj" fmla="val 49995"/>
            </a:avLst>
          </a:prstGeom>
          <a:solidFill>
            <a:srgbClr val="66FFFF"/>
          </a:solidFill>
          <a:ln w="25400">
            <a:noFill/>
            <a:miter lim="800000"/>
            <a:headEnd/>
            <a:tailEnd/>
          </a:ln>
          <a:effectLst/>
        </p:spPr>
        <p:txBody>
          <a:bodyPr wrap="none" anchor="ctr"/>
          <a:lstStyle/>
          <a:p>
            <a:endParaRPr lang="ko-KR" altLang="en-US"/>
          </a:p>
        </p:txBody>
      </p:sp>
      <p:sp>
        <p:nvSpPr>
          <p:cNvPr id="870410" name="AutoShape 10"/>
          <p:cNvSpPr>
            <a:spLocks noChangeArrowheads="1"/>
          </p:cNvSpPr>
          <p:nvPr/>
        </p:nvSpPr>
        <p:spPr bwMode="auto">
          <a:xfrm>
            <a:off x="2817813" y="2297113"/>
            <a:ext cx="87312" cy="109537"/>
          </a:xfrm>
          <a:prstGeom prst="triangle">
            <a:avLst>
              <a:gd name="adj" fmla="val 49995"/>
            </a:avLst>
          </a:prstGeom>
          <a:solidFill>
            <a:srgbClr val="66FFFF"/>
          </a:solidFill>
          <a:ln w="25400">
            <a:noFill/>
            <a:miter lim="800000"/>
            <a:headEnd/>
            <a:tailEnd/>
          </a:ln>
          <a:effectLst/>
        </p:spPr>
        <p:txBody>
          <a:bodyPr wrap="none" anchor="ctr"/>
          <a:lstStyle/>
          <a:p>
            <a:endParaRPr lang="ko-KR" altLang="en-US"/>
          </a:p>
        </p:txBody>
      </p:sp>
      <p:sp>
        <p:nvSpPr>
          <p:cNvPr id="870411" name="AutoShape 11"/>
          <p:cNvSpPr>
            <a:spLocks noChangeArrowheads="1"/>
          </p:cNvSpPr>
          <p:nvPr/>
        </p:nvSpPr>
        <p:spPr bwMode="auto">
          <a:xfrm>
            <a:off x="2620963" y="2233613"/>
            <a:ext cx="85725" cy="111125"/>
          </a:xfrm>
          <a:prstGeom prst="triangle">
            <a:avLst>
              <a:gd name="adj" fmla="val 49995"/>
            </a:avLst>
          </a:prstGeom>
          <a:solidFill>
            <a:srgbClr val="66FFFF"/>
          </a:solidFill>
          <a:ln w="25400">
            <a:noFill/>
            <a:miter lim="800000"/>
            <a:headEnd/>
            <a:tailEnd/>
          </a:ln>
          <a:effectLst/>
        </p:spPr>
        <p:txBody>
          <a:bodyPr wrap="none" anchor="ctr"/>
          <a:lstStyle/>
          <a:p>
            <a:endParaRPr lang="ko-KR" altLang="en-US"/>
          </a:p>
        </p:txBody>
      </p:sp>
      <p:sp>
        <p:nvSpPr>
          <p:cNvPr id="870412" name="AutoShape 12"/>
          <p:cNvSpPr>
            <a:spLocks noChangeArrowheads="1"/>
          </p:cNvSpPr>
          <p:nvPr/>
        </p:nvSpPr>
        <p:spPr bwMode="auto">
          <a:xfrm>
            <a:off x="2576513" y="2178050"/>
            <a:ext cx="87312" cy="111125"/>
          </a:xfrm>
          <a:prstGeom prst="triangle">
            <a:avLst>
              <a:gd name="adj" fmla="val 49995"/>
            </a:avLst>
          </a:prstGeom>
          <a:solidFill>
            <a:srgbClr val="66FFFF"/>
          </a:solidFill>
          <a:ln w="25400">
            <a:noFill/>
            <a:miter lim="800000"/>
            <a:headEnd/>
            <a:tailEnd/>
          </a:ln>
          <a:effectLst/>
        </p:spPr>
        <p:txBody>
          <a:bodyPr wrap="none" anchor="ctr"/>
          <a:lstStyle/>
          <a:p>
            <a:endParaRPr lang="ko-KR" altLang="en-US"/>
          </a:p>
        </p:txBody>
      </p:sp>
      <p:sp>
        <p:nvSpPr>
          <p:cNvPr id="870413" name="AutoShape 13"/>
          <p:cNvSpPr>
            <a:spLocks noChangeArrowheads="1"/>
          </p:cNvSpPr>
          <p:nvPr/>
        </p:nvSpPr>
        <p:spPr bwMode="auto">
          <a:xfrm>
            <a:off x="2454275" y="2011363"/>
            <a:ext cx="87313" cy="112712"/>
          </a:xfrm>
          <a:prstGeom prst="triangle">
            <a:avLst>
              <a:gd name="adj" fmla="val 49995"/>
            </a:avLst>
          </a:prstGeom>
          <a:solidFill>
            <a:srgbClr val="66FFFF"/>
          </a:solidFill>
          <a:ln w="25400">
            <a:noFill/>
            <a:miter lim="800000"/>
            <a:headEnd/>
            <a:tailEnd/>
          </a:ln>
          <a:effectLst/>
        </p:spPr>
        <p:txBody>
          <a:bodyPr wrap="none" anchor="ctr"/>
          <a:lstStyle/>
          <a:p>
            <a:endParaRPr lang="ko-KR" altLang="en-US"/>
          </a:p>
        </p:txBody>
      </p:sp>
      <p:sp>
        <p:nvSpPr>
          <p:cNvPr id="870414" name="AutoShape 14"/>
          <p:cNvSpPr>
            <a:spLocks noChangeArrowheads="1"/>
          </p:cNvSpPr>
          <p:nvPr/>
        </p:nvSpPr>
        <p:spPr bwMode="auto">
          <a:xfrm>
            <a:off x="2374900" y="1984375"/>
            <a:ext cx="85725" cy="111125"/>
          </a:xfrm>
          <a:prstGeom prst="triangle">
            <a:avLst>
              <a:gd name="adj" fmla="val 49995"/>
            </a:avLst>
          </a:prstGeom>
          <a:solidFill>
            <a:srgbClr val="66FFFF"/>
          </a:solidFill>
          <a:ln w="25400">
            <a:noFill/>
            <a:miter lim="800000"/>
            <a:headEnd/>
            <a:tailEnd/>
          </a:ln>
          <a:effectLst/>
        </p:spPr>
        <p:txBody>
          <a:bodyPr wrap="none" anchor="ctr"/>
          <a:lstStyle/>
          <a:p>
            <a:endParaRPr lang="ko-KR" altLang="en-US"/>
          </a:p>
        </p:txBody>
      </p:sp>
      <p:sp>
        <p:nvSpPr>
          <p:cNvPr id="870415" name="AutoShape 15"/>
          <p:cNvSpPr>
            <a:spLocks noChangeArrowheads="1"/>
          </p:cNvSpPr>
          <p:nvPr/>
        </p:nvSpPr>
        <p:spPr bwMode="auto">
          <a:xfrm>
            <a:off x="2251075" y="1951038"/>
            <a:ext cx="85725" cy="109537"/>
          </a:xfrm>
          <a:prstGeom prst="triangle">
            <a:avLst>
              <a:gd name="adj" fmla="val 49995"/>
            </a:avLst>
          </a:prstGeom>
          <a:solidFill>
            <a:srgbClr val="66FFFF"/>
          </a:solidFill>
          <a:ln w="25400">
            <a:noFill/>
            <a:miter lim="800000"/>
            <a:headEnd/>
            <a:tailEnd/>
          </a:ln>
          <a:effectLst/>
        </p:spPr>
        <p:txBody>
          <a:bodyPr wrap="none" anchor="ctr"/>
          <a:lstStyle/>
          <a:p>
            <a:endParaRPr lang="ko-KR" altLang="en-US"/>
          </a:p>
        </p:txBody>
      </p:sp>
      <p:sp>
        <p:nvSpPr>
          <p:cNvPr id="870416" name="AutoShape 16"/>
          <p:cNvSpPr>
            <a:spLocks noChangeArrowheads="1"/>
          </p:cNvSpPr>
          <p:nvPr/>
        </p:nvSpPr>
        <p:spPr bwMode="auto">
          <a:xfrm>
            <a:off x="2127250" y="1914525"/>
            <a:ext cx="87313" cy="111125"/>
          </a:xfrm>
          <a:prstGeom prst="triangle">
            <a:avLst>
              <a:gd name="adj" fmla="val 49995"/>
            </a:avLst>
          </a:prstGeom>
          <a:solidFill>
            <a:srgbClr val="66FFFF"/>
          </a:solidFill>
          <a:ln w="25400">
            <a:noFill/>
            <a:miter lim="800000"/>
            <a:headEnd/>
            <a:tailEnd/>
          </a:ln>
          <a:effectLst/>
        </p:spPr>
        <p:txBody>
          <a:bodyPr wrap="none" anchor="ctr"/>
          <a:lstStyle/>
          <a:p>
            <a:endParaRPr lang="ko-KR" altLang="en-US"/>
          </a:p>
        </p:txBody>
      </p:sp>
      <p:sp>
        <p:nvSpPr>
          <p:cNvPr id="870417" name="AutoShape 17"/>
          <p:cNvSpPr>
            <a:spLocks noChangeArrowheads="1"/>
          </p:cNvSpPr>
          <p:nvPr/>
        </p:nvSpPr>
        <p:spPr bwMode="auto">
          <a:xfrm>
            <a:off x="2005013" y="1881188"/>
            <a:ext cx="85725" cy="109537"/>
          </a:xfrm>
          <a:prstGeom prst="triangle">
            <a:avLst>
              <a:gd name="adj" fmla="val 49995"/>
            </a:avLst>
          </a:prstGeom>
          <a:solidFill>
            <a:srgbClr val="66FFFF"/>
          </a:solidFill>
          <a:ln w="25400">
            <a:noFill/>
            <a:miter lim="800000"/>
            <a:headEnd/>
            <a:tailEnd/>
          </a:ln>
          <a:effectLst/>
        </p:spPr>
        <p:txBody>
          <a:bodyPr wrap="none" anchor="ctr"/>
          <a:lstStyle/>
          <a:p>
            <a:endParaRPr lang="ko-KR" altLang="en-US"/>
          </a:p>
        </p:txBody>
      </p:sp>
      <p:sp>
        <p:nvSpPr>
          <p:cNvPr id="870418" name="AutoShape 18"/>
          <p:cNvSpPr>
            <a:spLocks noChangeArrowheads="1"/>
          </p:cNvSpPr>
          <p:nvPr/>
        </p:nvSpPr>
        <p:spPr bwMode="auto">
          <a:xfrm>
            <a:off x="3797300" y="2643188"/>
            <a:ext cx="85725" cy="111125"/>
          </a:xfrm>
          <a:prstGeom prst="triangle">
            <a:avLst>
              <a:gd name="adj" fmla="val 49995"/>
            </a:avLst>
          </a:prstGeom>
          <a:solidFill>
            <a:srgbClr val="66FFFF"/>
          </a:solidFill>
          <a:ln w="25400">
            <a:noFill/>
            <a:miter lim="800000"/>
            <a:headEnd/>
            <a:tailEnd/>
          </a:ln>
          <a:effectLst/>
        </p:spPr>
        <p:txBody>
          <a:bodyPr wrap="none" anchor="ctr"/>
          <a:lstStyle/>
          <a:p>
            <a:endParaRPr lang="ko-KR" altLang="en-US"/>
          </a:p>
        </p:txBody>
      </p:sp>
      <p:sp>
        <p:nvSpPr>
          <p:cNvPr id="870419" name="AutoShape 19"/>
          <p:cNvSpPr>
            <a:spLocks noChangeArrowheads="1"/>
          </p:cNvSpPr>
          <p:nvPr/>
        </p:nvSpPr>
        <p:spPr bwMode="auto">
          <a:xfrm>
            <a:off x="3835400" y="2717800"/>
            <a:ext cx="85725" cy="112713"/>
          </a:xfrm>
          <a:prstGeom prst="triangle">
            <a:avLst>
              <a:gd name="adj" fmla="val 49995"/>
            </a:avLst>
          </a:prstGeom>
          <a:solidFill>
            <a:srgbClr val="66FFFF"/>
          </a:solidFill>
          <a:ln w="25400">
            <a:noFill/>
            <a:miter lim="800000"/>
            <a:headEnd/>
            <a:tailEnd/>
          </a:ln>
          <a:effectLst/>
        </p:spPr>
        <p:txBody>
          <a:bodyPr wrap="none" anchor="ctr"/>
          <a:lstStyle/>
          <a:p>
            <a:endParaRPr lang="ko-KR" altLang="en-US"/>
          </a:p>
        </p:txBody>
      </p:sp>
      <p:sp>
        <p:nvSpPr>
          <p:cNvPr id="870420" name="AutoShape 20"/>
          <p:cNvSpPr>
            <a:spLocks noChangeArrowheads="1"/>
          </p:cNvSpPr>
          <p:nvPr/>
        </p:nvSpPr>
        <p:spPr bwMode="auto">
          <a:xfrm>
            <a:off x="4006850" y="2760663"/>
            <a:ext cx="85725" cy="109537"/>
          </a:xfrm>
          <a:prstGeom prst="triangle">
            <a:avLst>
              <a:gd name="adj" fmla="val 49995"/>
            </a:avLst>
          </a:prstGeom>
          <a:solidFill>
            <a:srgbClr val="66FFFF"/>
          </a:solidFill>
          <a:ln w="25400">
            <a:noFill/>
            <a:miter lim="800000"/>
            <a:headEnd/>
            <a:tailEnd/>
          </a:ln>
          <a:effectLst/>
        </p:spPr>
        <p:txBody>
          <a:bodyPr wrap="none" anchor="ctr"/>
          <a:lstStyle/>
          <a:p>
            <a:endParaRPr lang="ko-KR" altLang="en-US"/>
          </a:p>
        </p:txBody>
      </p:sp>
      <p:sp>
        <p:nvSpPr>
          <p:cNvPr id="870421" name="AutoShape 21"/>
          <p:cNvSpPr>
            <a:spLocks noChangeArrowheads="1"/>
          </p:cNvSpPr>
          <p:nvPr/>
        </p:nvSpPr>
        <p:spPr bwMode="auto">
          <a:xfrm>
            <a:off x="3994150" y="2830513"/>
            <a:ext cx="87313" cy="109537"/>
          </a:xfrm>
          <a:prstGeom prst="triangle">
            <a:avLst>
              <a:gd name="adj" fmla="val 49995"/>
            </a:avLst>
          </a:prstGeom>
          <a:solidFill>
            <a:srgbClr val="66FFFF"/>
          </a:solidFill>
          <a:ln w="25400">
            <a:noFill/>
            <a:miter lim="800000"/>
            <a:headEnd/>
            <a:tailEnd/>
          </a:ln>
          <a:effectLst/>
        </p:spPr>
        <p:txBody>
          <a:bodyPr wrap="none" anchor="ctr"/>
          <a:lstStyle/>
          <a:p>
            <a:endParaRPr lang="ko-KR" altLang="en-US"/>
          </a:p>
        </p:txBody>
      </p:sp>
      <p:sp>
        <p:nvSpPr>
          <p:cNvPr id="870422" name="AutoShape 22"/>
          <p:cNvSpPr>
            <a:spLocks noChangeArrowheads="1"/>
          </p:cNvSpPr>
          <p:nvPr/>
        </p:nvSpPr>
        <p:spPr bwMode="auto">
          <a:xfrm>
            <a:off x="4051300" y="2906713"/>
            <a:ext cx="85725" cy="109537"/>
          </a:xfrm>
          <a:prstGeom prst="triangle">
            <a:avLst>
              <a:gd name="adj" fmla="val 49995"/>
            </a:avLst>
          </a:prstGeom>
          <a:solidFill>
            <a:srgbClr val="66FFFF"/>
          </a:solidFill>
          <a:ln w="25400">
            <a:noFill/>
            <a:miter lim="800000"/>
            <a:headEnd/>
            <a:tailEnd/>
          </a:ln>
          <a:effectLst/>
        </p:spPr>
        <p:txBody>
          <a:bodyPr wrap="none" anchor="ctr"/>
          <a:lstStyle/>
          <a:p>
            <a:endParaRPr lang="ko-KR" altLang="en-US"/>
          </a:p>
        </p:txBody>
      </p:sp>
      <p:sp>
        <p:nvSpPr>
          <p:cNvPr id="870423" name="AutoShape 23"/>
          <p:cNvSpPr>
            <a:spLocks noChangeArrowheads="1"/>
          </p:cNvSpPr>
          <p:nvPr/>
        </p:nvSpPr>
        <p:spPr bwMode="auto">
          <a:xfrm>
            <a:off x="4229100" y="2933700"/>
            <a:ext cx="85725" cy="109538"/>
          </a:xfrm>
          <a:prstGeom prst="triangle">
            <a:avLst>
              <a:gd name="adj" fmla="val 49995"/>
            </a:avLst>
          </a:prstGeom>
          <a:solidFill>
            <a:srgbClr val="66FFFF"/>
          </a:solidFill>
          <a:ln w="25400">
            <a:noFill/>
            <a:miter lim="800000"/>
            <a:headEnd/>
            <a:tailEnd/>
          </a:ln>
          <a:effectLst/>
        </p:spPr>
        <p:txBody>
          <a:bodyPr wrap="none" anchor="ctr"/>
          <a:lstStyle/>
          <a:p>
            <a:endParaRPr lang="ko-KR" altLang="en-US"/>
          </a:p>
        </p:txBody>
      </p:sp>
      <p:sp>
        <p:nvSpPr>
          <p:cNvPr id="870424" name="AutoShape 24"/>
          <p:cNvSpPr>
            <a:spLocks noChangeArrowheads="1"/>
          </p:cNvSpPr>
          <p:nvPr/>
        </p:nvSpPr>
        <p:spPr bwMode="auto">
          <a:xfrm>
            <a:off x="4314825" y="3016250"/>
            <a:ext cx="85725" cy="111125"/>
          </a:xfrm>
          <a:prstGeom prst="triangle">
            <a:avLst>
              <a:gd name="adj" fmla="val 49995"/>
            </a:avLst>
          </a:prstGeom>
          <a:solidFill>
            <a:srgbClr val="66FFFF"/>
          </a:solidFill>
          <a:ln w="25400">
            <a:noFill/>
            <a:miter lim="800000"/>
            <a:headEnd/>
            <a:tailEnd/>
          </a:ln>
          <a:effectLst/>
        </p:spPr>
        <p:txBody>
          <a:bodyPr wrap="none" anchor="ctr"/>
          <a:lstStyle/>
          <a:p>
            <a:endParaRPr lang="ko-KR" altLang="en-US"/>
          </a:p>
        </p:txBody>
      </p:sp>
      <p:sp>
        <p:nvSpPr>
          <p:cNvPr id="870425" name="AutoShape 25"/>
          <p:cNvSpPr>
            <a:spLocks noChangeArrowheads="1"/>
          </p:cNvSpPr>
          <p:nvPr/>
        </p:nvSpPr>
        <p:spPr bwMode="auto">
          <a:xfrm>
            <a:off x="4344988" y="3079750"/>
            <a:ext cx="87312" cy="109538"/>
          </a:xfrm>
          <a:prstGeom prst="triangle">
            <a:avLst>
              <a:gd name="adj" fmla="val 49995"/>
            </a:avLst>
          </a:prstGeom>
          <a:solidFill>
            <a:srgbClr val="66FFFF"/>
          </a:solidFill>
          <a:ln w="25400">
            <a:noFill/>
            <a:miter lim="800000"/>
            <a:headEnd/>
            <a:tailEnd/>
          </a:ln>
          <a:effectLst/>
        </p:spPr>
        <p:txBody>
          <a:bodyPr wrap="none" anchor="ctr"/>
          <a:lstStyle/>
          <a:p>
            <a:endParaRPr lang="ko-KR" altLang="en-US"/>
          </a:p>
        </p:txBody>
      </p:sp>
      <p:sp>
        <p:nvSpPr>
          <p:cNvPr id="870426" name="AutoShape 26"/>
          <p:cNvSpPr>
            <a:spLocks noChangeArrowheads="1"/>
          </p:cNvSpPr>
          <p:nvPr/>
        </p:nvSpPr>
        <p:spPr bwMode="auto">
          <a:xfrm>
            <a:off x="4759325" y="3063875"/>
            <a:ext cx="85725" cy="112713"/>
          </a:xfrm>
          <a:prstGeom prst="triangle">
            <a:avLst>
              <a:gd name="adj" fmla="val 49995"/>
            </a:avLst>
          </a:prstGeom>
          <a:solidFill>
            <a:srgbClr val="66FFFF"/>
          </a:solidFill>
          <a:ln w="25400">
            <a:noFill/>
            <a:miter lim="800000"/>
            <a:headEnd/>
            <a:tailEnd/>
          </a:ln>
          <a:effectLst/>
        </p:spPr>
        <p:txBody>
          <a:bodyPr wrap="none" anchor="ctr"/>
          <a:lstStyle/>
          <a:p>
            <a:endParaRPr lang="ko-KR" altLang="en-US"/>
          </a:p>
        </p:txBody>
      </p:sp>
      <p:sp>
        <p:nvSpPr>
          <p:cNvPr id="870427" name="AutoShape 27"/>
          <p:cNvSpPr>
            <a:spLocks noChangeArrowheads="1"/>
          </p:cNvSpPr>
          <p:nvPr/>
        </p:nvSpPr>
        <p:spPr bwMode="auto">
          <a:xfrm>
            <a:off x="4826000" y="3140075"/>
            <a:ext cx="87313" cy="112713"/>
          </a:xfrm>
          <a:prstGeom prst="triangle">
            <a:avLst>
              <a:gd name="adj" fmla="val 49995"/>
            </a:avLst>
          </a:prstGeom>
          <a:solidFill>
            <a:srgbClr val="66FFFF"/>
          </a:solidFill>
          <a:ln w="25400">
            <a:noFill/>
            <a:miter lim="800000"/>
            <a:headEnd/>
            <a:tailEnd/>
          </a:ln>
          <a:effectLst/>
        </p:spPr>
        <p:txBody>
          <a:bodyPr wrap="none" anchor="ctr"/>
          <a:lstStyle/>
          <a:p>
            <a:endParaRPr lang="ko-KR" altLang="en-US"/>
          </a:p>
        </p:txBody>
      </p:sp>
      <p:sp>
        <p:nvSpPr>
          <p:cNvPr id="870428" name="AutoShape 28"/>
          <p:cNvSpPr>
            <a:spLocks noChangeArrowheads="1"/>
          </p:cNvSpPr>
          <p:nvPr/>
        </p:nvSpPr>
        <p:spPr bwMode="auto">
          <a:xfrm>
            <a:off x="4918075" y="3133725"/>
            <a:ext cx="87313" cy="112713"/>
          </a:xfrm>
          <a:prstGeom prst="triangle">
            <a:avLst>
              <a:gd name="adj" fmla="val 49995"/>
            </a:avLst>
          </a:prstGeom>
          <a:solidFill>
            <a:srgbClr val="66FFFF"/>
          </a:solidFill>
          <a:ln w="25400">
            <a:noFill/>
            <a:miter lim="800000"/>
            <a:headEnd/>
            <a:tailEnd/>
          </a:ln>
          <a:effectLst/>
        </p:spPr>
        <p:txBody>
          <a:bodyPr wrap="none" anchor="ctr"/>
          <a:lstStyle/>
          <a:p>
            <a:endParaRPr lang="ko-KR" altLang="en-US"/>
          </a:p>
        </p:txBody>
      </p:sp>
      <p:sp>
        <p:nvSpPr>
          <p:cNvPr id="870429" name="AutoShape 29"/>
          <p:cNvSpPr>
            <a:spLocks noChangeArrowheads="1"/>
          </p:cNvSpPr>
          <p:nvPr/>
        </p:nvSpPr>
        <p:spPr bwMode="auto">
          <a:xfrm>
            <a:off x="4960938" y="3216275"/>
            <a:ext cx="87312" cy="112713"/>
          </a:xfrm>
          <a:prstGeom prst="triangle">
            <a:avLst>
              <a:gd name="adj" fmla="val 49995"/>
            </a:avLst>
          </a:prstGeom>
          <a:solidFill>
            <a:srgbClr val="66FFFF"/>
          </a:solidFill>
          <a:ln w="25400">
            <a:noFill/>
            <a:miter lim="800000"/>
            <a:headEnd/>
            <a:tailEnd/>
          </a:ln>
          <a:effectLst/>
        </p:spPr>
        <p:txBody>
          <a:bodyPr wrap="none" anchor="ctr"/>
          <a:lstStyle/>
          <a:p>
            <a:endParaRPr lang="ko-KR" altLang="en-US"/>
          </a:p>
        </p:txBody>
      </p:sp>
      <p:sp>
        <p:nvSpPr>
          <p:cNvPr id="870430" name="AutoShape 30"/>
          <p:cNvSpPr>
            <a:spLocks noChangeArrowheads="1"/>
          </p:cNvSpPr>
          <p:nvPr/>
        </p:nvSpPr>
        <p:spPr bwMode="auto">
          <a:xfrm>
            <a:off x="5054600" y="3209925"/>
            <a:ext cx="85725" cy="111125"/>
          </a:xfrm>
          <a:prstGeom prst="triangle">
            <a:avLst>
              <a:gd name="adj" fmla="val 49995"/>
            </a:avLst>
          </a:prstGeom>
          <a:solidFill>
            <a:srgbClr val="66FFFF"/>
          </a:solidFill>
          <a:ln w="25400">
            <a:noFill/>
            <a:miter lim="800000"/>
            <a:headEnd/>
            <a:tailEnd/>
          </a:ln>
          <a:effectLst/>
        </p:spPr>
        <p:txBody>
          <a:bodyPr wrap="none" anchor="ctr"/>
          <a:lstStyle/>
          <a:p>
            <a:endParaRPr lang="ko-KR" altLang="en-US"/>
          </a:p>
        </p:txBody>
      </p:sp>
      <p:sp>
        <p:nvSpPr>
          <p:cNvPr id="870431" name="AutoShape 31"/>
          <p:cNvSpPr>
            <a:spLocks noChangeArrowheads="1"/>
          </p:cNvSpPr>
          <p:nvPr/>
        </p:nvSpPr>
        <p:spPr bwMode="auto">
          <a:xfrm>
            <a:off x="5146675" y="3203575"/>
            <a:ext cx="85725" cy="109538"/>
          </a:xfrm>
          <a:prstGeom prst="triangle">
            <a:avLst>
              <a:gd name="adj" fmla="val 49995"/>
            </a:avLst>
          </a:prstGeom>
          <a:solidFill>
            <a:srgbClr val="66FFFF"/>
          </a:solidFill>
          <a:ln w="25400">
            <a:noFill/>
            <a:miter lim="800000"/>
            <a:headEnd/>
            <a:tailEnd/>
          </a:ln>
          <a:effectLst/>
        </p:spPr>
        <p:txBody>
          <a:bodyPr wrap="none" anchor="ctr"/>
          <a:lstStyle/>
          <a:p>
            <a:endParaRPr lang="ko-KR" altLang="en-US"/>
          </a:p>
        </p:txBody>
      </p:sp>
      <p:sp>
        <p:nvSpPr>
          <p:cNvPr id="870432" name="AutoShape 32"/>
          <p:cNvSpPr>
            <a:spLocks noChangeArrowheads="1"/>
          </p:cNvSpPr>
          <p:nvPr/>
        </p:nvSpPr>
        <p:spPr bwMode="auto">
          <a:xfrm>
            <a:off x="5238750" y="3197225"/>
            <a:ext cx="85725" cy="109538"/>
          </a:xfrm>
          <a:prstGeom prst="triangle">
            <a:avLst>
              <a:gd name="adj" fmla="val 49995"/>
            </a:avLst>
          </a:prstGeom>
          <a:solidFill>
            <a:srgbClr val="66FFFF"/>
          </a:solidFill>
          <a:ln w="25400">
            <a:noFill/>
            <a:miter lim="800000"/>
            <a:headEnd/>
            <a:tailEnd/>
          </a:ln>
          <a:effectLst/>
        </p:spPr>
        <p:txBody>
          <a:bodyPr wrap="none" anchor="ctr"/>
          <a:lstStyle/>
          <a:p>
            <a:endParaRPr lang="ko-KR" altLang="en-US"/>
          </a:p>
        </p:txBody>
      </p:sp>
      <p:sp>
        <p:nvSpPr>
          <p:cNvPr id="870433" name="AutoShape 33"/>
          <p:cNvSpPr>
            <a:spLocks noChangeArrowheads="1"/>
          </p:cNvSpPr>
          <p:nvPr/>
        </p:nvSpPr>
        <p:spPr bwMode="auto">
          <a:xfrm>
            <a:off x="5348288" y="3197225"/>
            <a:ext cx="88900" cy="109538"/>
          </a:xfrm>
          <a:prstGeom prst="triangle">
            <a:avLst>
              <a:gd name="adj" fmla="val 49995"/>
            </a:avLst>
          </a:prstGeom>
          <a:solidFill>
            <a:srgbClr val="66FFFF"/>
          </a:solidFill>
          <a:ln w="25400">
            <a:noFill/>
            <a:miter lim="800000"/>
            <a:headEnd/>
            <a:tailEnd/>
          </a:ln>
          <a:effectLst/>
        </p:spPr>
        <p:txBody>
          <a:bodyPr wrap="none" anchor="ctr"/>
          <a:lstStyle/>
          <a:p>
            <a:endParaRPr lang="ko-KR" altLang="en-US"/>
          </a:p>
        </p:txBody>
      </p:sp>
      <p:sp>
        <p:nvSpPr>
          <p:cNvPr id="870434" name="AutoShape 34"/>
          <p:cNvSpPr>
            <a:spLocks noChangeArrowheads="1"/>
          </p:cNvSpPr>
          <p:nvPr/>
        </p:nvSpPr>
        <p:spPr bwMode="auto">
          <a:xfrm>
            <a:off x="5454650" y="3203575"/>
            <a:ext cx="85725" cy="109538"/>
          </a:xfrm>
          <a:prstGeom prst="triangle">
            <a:avLst>
              <a:gd name="adj" fmla="val 49995"/>
            </a:avLst>
          </a:prstGeom>
          <a:solidFill>
            <a:srgbClr val="66FFFF"/>
          </a:solidFill>
          <a:ln w="25400">
            <a:noFill/>
            <a:miter lim="800000"/>
            <a:headEnd/>
            <a:tailEnd/>
          </a:ln>
          <a:effectLst/>
        </p:spPr>
        <p:txBody>
          <a:bodyPr wrap="none" anchor="ctr"/>
          <a:lstStyle/>
          <a:p>
            <a:endParaRPr lang="ko-KR" altLang="en-US"/>
          </a:p>
        </p:txBody>
      </p:sp>
      <p:sp>
        <p:nvSpPr>
          <p:cNvPr id="870435" name="AutoShape 35"/>
          <p:cNvSpPr>
            <a:spLocks noChangeArrowheads="1"/>
          </p:cNvSpPr>
          <p:nvPr/>
        </p:nvSpPr>
        <p:spPr bwMode="auto">
          <a:xfrm>
            <a:off x="5738813" y="3216275"/>
            <a:ext cx="85725" cy="112713"/>
          </a:xfrm>
          <a:prstGeom prst="triangle">
            <a:avLst>
              <a:gd name="adj" fmla="val 49995"/>
            </a:avLst>
          </a:prstGeom>
          <a:solidFill>
            <a:srgbClr val="66FFFF"/>
          </a:solidFill>
          <a:ln w="25400">
            <a:noFill/>
            <a:miter lim="800000"/>
            <a:headEnd/>
            <a:tailEnd/>
          </a:ln>
          <a:effectLst/>
        </p:spPr>
        <p:txBody>
          <a:bodyPr wrap="none" anchor="ctr"/>
          <a:lstStyle/>
          <a:p>
            <a:endParaRPr lang="ko-KR" altLang="en-US"/>
          </a:p>
        </p:txBody>
      </p:sp>
      <p:sp>
        <p:nvSpPr>
          <p:cNvPr id="870436" name="Freeform 36"/>
          <p:cNvSpPr>
            <a:spLocks/>
          </p:cNvSpPr>
          <p:nvPr/>
        </p:nvSpPr>
        <p:spPr bwMode="auto">
          <a:xfrm>
            <a:off x="2041525" y="1971675"/>
            <a:ext cx="3752850" cy="1330325"/>
          </a:xfrm>
          <a:custGeom>
            <a:avLst/>
            <a:gdLst/>
            <a:ahLst/>
            <a:cxnLst>
              <a:cxn ang="0">
                <a:pos x="0" y="0"/>
              </a:cxn>
              <a:cxn ang="0">
                <a:pos x="82" y="12"/>
              </a:cxn>
              <a:cxn ang="0">
                <a:pos x="171" y="29"/>
              </a:cxn>
              <a:cxn ang="0">
                <a:pos x="257" y="57"/>
              </a:cxn>
              <a:cxn ang="0">
                <a:pos x="294" y="65"/>
              </a:cxn>
              <a:cxn ang="0">
                <a:pos x="388" y="167"/>
              </a:cxn>
              <a:cxn ang="0">
                <a:pos x="416" y="204"/>
              </a:cxn>
              <a:cxn ang="0">
                <a:pos x="551" y="228"/>
              </a:cxn>
              <a:cxn ang="0">
                <a:pos x="555" y="273"/>
              </a:cxn>
              <a:cxn ang="0">
                <a:pos x="616" y="310"/>
              </a:cxn>
              <a:cxn ang="0">
                <a:pos x="865" y="338"/>
              </a:cxn>
              <a:cxn ang="0">
                <a:pos x="959" y="367"/>
              </a:cxn>
              <a:cxn ang="0">
                <a:pos x="996" y="404"/>
              </a:cxn>
              <a:cxn ang="0">
                <a:pos x="1196" y="440"/>
              </a:cxn>
              <a:cxn ang="0">
                <a:pos x="1212" y="485"/>
              </a:cxn>
              <a:cxn ang="0">
                <a:pos x="1338" y="510"/>
              </a:cxn>
              <a:cxn ang="0">
                <a:pos x="1322" y="551"/>
              </a:cxn>
              <a:cxn ang="0">
                <a:pos x="1363" y="591"/>
              </a:cxn>
              <a:cxn ang="0">
                <a:pos x="1489" y="620"/>
              </a:cxn>
              <a:cxn ang="0">
                <a:pos x="1542" y="657"/>
              </a:cxn>
              <a:cxn ang="0">
                <a:pos x="1563" y="689"/>
              </a:cxn>
              <a:cxn ang="0">
                <a:pos x="1824" y="689"/>
              </a:cxn>
              <a:cxn ang="0">
                <a:pos x="1873" y="738"/>
              </a:cxn>
              <a:cxn ang="0">
                <a:pos x="1942" y="726"/>
              </a:cxn>
              <a:cxn ang="0">
                <a:pos x="1955" y="783"/>
              </a:cxn>
              <a:cxn ang="0">
                <a:pos x="2040" y="771"/>
              </a:cxn>
              <a:cxn ang="0">
                <a:pos x="2081" y="771"/>
              </a:cxn>
              <a:cxn ang="0">
                <a:pos x="2142" y="763"/>
              </a:cxn>
              <a:cxn ang="0">
                <a:pos x="2224" y="763"/>
              </a:cxn>
              <a:cxn ang="0">
                <a:pos x="2281" y="771"/>
              </a:cxn>
              <a:cxn ang="0">
                <a:pos x="2485" y="779"/>
              </a:cxn>
            </a:cxnLst>
            <a:rect l="0" t="0" r="r" b="b"/>
            <a:pathLst>
              <a:path w="2486" h="784">
                <a:moveTo>
                  <a:pt x="0" y="0"/>
                </a:moveTo>
                <a:lnTo>
                  <a:pt x="82" y="12"/>
                </a:lnTo>
                <a:lnTo>
                  <a:pt x="171" y="29"/>
                </a:lnTo>
                <a:lnTo>
                  <a:pt x="257" y="57"/>
                </a:lnTo>
                <a:lnTo>
                  <a:pt x="294" y="65"/>
                </a:lnTo>
                <a:lnTo>
                  <a:pt x="388" y="167"/>
                </a:lnTo>
                <a:lnTo>
                  <a:pt x="416" y="204"/>
                </a:lnTo>
                <a:lnTo>
                  <a:pt x="551" y="228"/>
                </a:lnTo>
                <a:lnTo>
                  <a:pt x="555" y="273"/>
                </a:lnTo>
                <a:lnTo>
                  <a:pt x="616" y="310"/>
                </a:lnTo>
                <a:lnTo>
                  <a:pt x="865" y="338"/>
                </a:lnTo>
                <a:lnTo>
                  <a:pt x="959" y="367"/>
                </a:lnTo>
                <a:lnTo>
                  <a:pt x="996" y="404"/>
                </a:lnTo>
                <a:lnTo>
                  <a:pt x="1196" y="440"/>
                </a:lnTo>
                <a:lnTo>
                  <a:pt x="1212" y="485"/>
                </a:lnTo>
                <a:lnTo>
                  <a:pt x="1338" y="510"/>
                </a:lnTo>
                <a:lnTo>
                  <a:pt x="1322" y="551"/>
                </a:lnTo>
                <a:lnTo>
                  <a:pt x="1363" y="591"/>
                </a:lnTo>
                <a:lnTo>
                  <a:pt x="1489" y="620"/>
                </a:lnTo>
                <a:lnTo>
                  <a:pt x="1542" y="657"/>
                </a:lnTo>
                <a:lnTo>
                  <a:pt x="1563" y="689"/>
                </a:lnTo>
                <a:lnTo>
                  <a:pt x="1824" y="689"/>
                </a:lnTo>
                <a:lnTo>
                  <a:pt x="1873" y="738"/>
                </a:lnTo>
                <a:lnTo>
                  <a:pt x="1942" y="726"/>
                </a:lnTo>
                <a:lnTo>
                  <a:pt x="1955" y="783"/>
                </a:lnTo>
                <a:lnTo>
                  <a:pt x="2040" y="771"/>
                </a:lnTo>
                <a:lnTo>
                  <a:pt x="2081" y="771"/>
                </a:lnTo>
                <a:lnTo>
                  <a:pt x="2142" y="763"/>
                </a:lnTo>
                <a:lnTo>
                  <a:pt x="2224" y="763"/>
                </a:lnTo>
                <a:lnTo>
                  <a:pt x="2281" y="771"/>
                </a:lnTo>
                <a:lnTo>
                  <a:pt x="2485" y="779"/>
                </a:lnTo>
              </a:path>
            </a:pathLst>
          </a:custGeom>
          <a:noFill/>
          <a:ln w="12700" cap="rnd" cmpd="sng">
            <a:solidFill>
              <a:srgbClr val="66FFFF"/>
            </a:solidFill>
            <a:prstDash val="solid"/>
            <a:round/>
            <a:headEnd type="none" w="med" len="med"/>
            <a:tailEnd type="none" w="med" len="med"/>
          </a:ln>
          <a:effectLst/>
        </p:spPr>
        <p:txBody>
          <a:bodyPr/>
          <a:lstStyle/>
          <a:p>
            <a:endParaRPr lang="ko-KR" altLang="en-US"/>
          </a:p>
        </p:txBody>
      </p:sp>
      <p:sp>
        <p:nvSpPr>
          <p:cNvPr id="870437" name="Rectangle 37"/>
          <p:cNvSpPr>
            <a:spLocks noChangeArrowheads="1"/>
          </p:cNvSpPr>
          <p:nvPr/>
        </p:nvSpPr>
        <p:spPr bwMode="auto">
          <a:xfrm>
            <a:off x="3562350" y="2855913"/>
            <a:ext cx="80963" cy="76200"/>
          </a:xfrm>
          <a:prstGeom prst="rect">
            <a:avLst/>
          </a:prstGeom>
          <a:solidFill>
            <a:schemeClr val="hlink"/>
          </a:solidFill>
          <a:ln w="25400">
            <a:noFill/>
            <a:miter lim="800000"/>
            <a:headEnd/>
            <a:tailEnd/>
          </a:ln>
          <a:effectLst/>
        </p:spPr>
        <p:txBody>
          <a:bodyPr wrap="none" anchor="ctr"/>
          <a:lstStyle/>
          <a:p>
            <a:endParaRPr lang="ko-KR" altLang="en-US"/>
          </a:p>
        </p:txBody>
      </p:sp>
      <p:sp>
        <p:nvSpPr>
          <p:cNvPr id="870438" name="Rectangle 38"/>
          <p:cNvSpPr>
            <a:spLocks noChangeArrowheads="1"/>
          </p:cNvSpPr>
          <p:nvPr/>
        </p:nvSpPr>
        <p:spPr bwMode="auto">
          <a:xfrm>
            <a:off x="3822700" y="3028950"/>
            <a:ext cx="80963" cy="76200"/>
          </a:xfrm>
          <a:prstGeom prst="rect">
            <a:avLst/>
          </a:prstGeom>
          <a:solidFill>
            <a:schemeClr val="hlink"/>
          </a:solidFill>
          <a:ln w="25400">
            <a:noFill/>
            <a:miter lim="800000"/>
            <a:headEnd/>
            <a:tailEnd/>
          </a:ln>
          <a:effectLst/>
        </p:spPr>
        <p:txBody>
          <a:bodyPr wrap="none" anchor="ctr"/>
          <a:lstStyle/>
          <a:p>
            <a:endParaRPr lang="ko-KR" altLang="en-US"/>
          </a:p>
        </p:txBody>
      </p:sp>
      <p:sp>
        <p:nvSpPr>
          <p:cNvPr id="870439" name="Rectangle 39"/>
          <p:cNvSpPr>
            <a:spLocks noChangeArrowheads="1"/>
          </p:cNvSpPr>
          <p:nvPr/>
        </p:nvSpPr>
        <p:spPr bwMode="auto">
          <a:xfrm>
            <a:off x="4105275" y="3201988"/>
            <a:ext cx="79375" cy="76200"/>
          </a:xfrm>
          <a:prstGeom prst="rect">
            <a:avLst/>
          </a:prstGeom>
          <a:solidFill>
            <a:schemeClr val="hlink"/>
          </a:solidFill>
          <a:ln w="25400">
            <a:noFill/>
            <a:miter lim="800000"/>
            <a:headEnd/>
            <a:tailEnd/>
          </a:ln>
          <a:effectLst/>
        </p:spPr>
        <p:txBody>
          <a:bodyPr wrap="none" anchor="ctr"/>
          <a:lstStyle/>
          <a:p>
            <a:endParaRPr lang="ko-KR" altLang="en-US"/>
          </a:p>
        </p:txBody>
      </p:sp>
      <p:sp>
        <p:nvSpPr>
          <p:cNvPr id="870440" name="Rectangle 40"/>
          <p:cNvSpPr>
            <a:spLocks noChangeArrowheads="1"/>
          </p:cNvSpPr>
          <p:nvPr/>
        </p:nvSpPr>
        <p:spPr bwMode="auto">
          <a:xfrm>
            <a:off x="4235450" y="3360738"/>
            <a:ext cx="79375" cy="76200"/>
          </a:xfrm>
          <a:prstGeom prst="rect">
            <a:avLst/>
          </a:prstGeom>
          <a:solidFill>
            <a:schemeClr val="hlink"/>
          </a:solidFill>
          <a:ln w="25400">
            <a:noFill/>
            <a:miter lim="800000"/>
            <a:headEnd/>
            <a:tailEnd/>
          </a:ln>
          <a:effectLst/>
        </p:spPr>
        <p:txBody>
          <a:bodyPr wrap="none" anchor="ctr"/>
          <a:lstStyle/>
          <a:p>
            <a:endParaRPr lang="ko-KR" altLang="en-US"/>
          </a:p>
        </p:txBody>
      </p:sp>
      <p:sp>
        <p:nvSpPr>
          <p:cNvPr id="870441" name="Rectangle 41"/>
          <p:cNvSpPr>
            <a:spLocks noChangeArrowheads="1"/>
          </p:cNvSpPr>
          <p:nvPr/>
        </p:nvSpPr>
        <p:spPr bwMode="auto">
          <a:xfrm>
            <a:off x="4679950" y="3368675"/>
            <a:ext cx="79375" cy="76200"/>
          </a:xfrm>
          <a:prstGeom prst="rect">
            <a:avLst/>
          </a:prstGeom>
          <a:solidFill>
            <a:schemeClr val="hlink"/>
          </a:solidFill>
          <a:ln w="25400">
            <a:noFill/>
            <a:miter lim="800000"/>
            <a:headEnd/>
            <a:tailEnd/>
          </a:ln>
          <a:effectLst/>
        </p:spPr>
        <p:txBody>
          <a:bodyPr wrap="none" anchor="ctr"/>
          <a:lstStyle/>
          <a:p>
            <a:endParaRPr lang="ko-KR" altLang="en-US"/>
          </a:p>
        </p:txBody>
      </p:sp>
      <p:sp>
        <p:nvSpPr>
          <p:cNvPr id="870442" name="Rectangle 42"/>
          <p:cNvSpPr>
            <a:spLocks noChangeArrowheads="1"/>
          </p:cNvSpPr>
          <p:nvPr/>
        </p:nvSpPr>
        <p:spPr bwMode="auto">
          <a:xfrm>
            <a:off x="4900613" y="3360738"/>
            <a:ext cx="80962" cy="76200"/>
          </a:xfrm>
          <a:prstGeom prst="rect">
            <a:avLst/>
          </a:prstGeom>
          <a:solidFill>
            <a:schemeClr val="hlink"/>
          </a:solidFill>
          <a:ln w="25400">
            <a:noFill/>
            <a:miter lim="800000"/>
            <a:headEnd/>
            <a:tailEnd/>
          </a:ln>
          <a:effectLst/>
        </p:spPr>
        <p:txBody>
          <a:bodyPr wrap="none" anchor="ctr"/>
          <a:lstStyle/>
          <a:p>
            <a:endParaRPr lang="ko-KR" altLang="en-US"/>
          </a:p>
        </p:txBody>
      </p:sp>
      <p:sp>
        <p:nvSpPr>
          <p:cNvPr id="870443" name="Rectangle 43"/>
          <p:cNvSpPr>
            <a:spLocks noChangeArrowheads="1"/>
          </p:cNvSpPr>
          <p:nvPr/>
        </p:nvSpPr>
        <p:spPr bwMode="auto">
          <a:xfrm>
            <a:off x="4864100" y="3375025"/>
            <a:ext cx="79375" cy="76200"/>
          </a:xfrm>
          <a:prstGeom prst="rect">
            <a:avLst/>
          </a:prstGeom>
          <a:solidFill>
            <a:schemeClr val="hlink"/>
          </a:solidFill>
          <a:ln w="25400">
            <a:noFill/>
            <a:miter lim="800000"/>
            <a:headEnd/>
            <a:tailEnd/>
          </a:ln>
          <a:effectLst/>
        </p:spPr>
        <p:txBody>
          <a:bodyPr wrap="none" anchor="ctr"/>
          <a:lstStyle/>
          <a:p>
            <a:endParaRPr lang="ko-KR" altLang="en-US"/>
          </a:p>
        </p:txBody>
      </p:sp>
      <p:sp>
        <p:nvSpPr>
          <p:cNvPr id="870444" name="Rectangle 44"/>
          <p:cNvSpPr>
            <a:spLocks noChangeArrowheads="1"/>
          </p:cNvSpPr>
          <p:nvPr/>
        </p:nvSpPr>
        <p:spPr bwMode="auto">
          <a:xfrm>
            <a:off x="4913313" y="3603625"/>
            <a:ext cx="80962" cy="76200"/>
          </a:xfrm>
          <a:prstGeom prst="rect">
            <a:avLst/>
          </a:prstGeom>
          <a:solidFill>
            <a:schemeClr val="hlink"/>
          </a:solidFill>
          <a:ln w="25400">
            <a:noFill/>
            <a:miter lim="800000"/>
            <a:headEnd/>
            <a:tailEnd/>
          </a:ln>
          <a:effectLst/>
        </p:spPr>
        <p:txBody>
          <a:bodyPr wrap="none" anchor="ctr"/>
          <a:lstStyle/>
          <a:p>
            <a:endParaRPr lang="ko-KR" altLang="en-US"/>
          </a:p>
        </p:txBody>
      </p:sp>
      <p:sp>
        <p:nvSpPr>
          <p:cNvPr id="870445" name="Rectangle 45"/>
          <p:cNvSpPr>
            <a:spLocks noChangeArrowheads="1"/>
          </p:cNvSpPr>
          <p:nvPr/>
        </p:nvSpPr>
        <p:spPr bwMode="auto">
          <a:xfrm>
            <a:off x="5054600" y="3603625"/>
            <a:ext cx="80963" cy="76200"/>
          </a:xfrm>
          <a:prstGeom prst="rect">
            <a:avLst/>
          </a:prstGeom>
          <a:solidFill>
            <a:schemeClr val="hlink"/>
          </a:solidFill>
          <a:ln w="25400">
            <a:noFill/>
            <a:miter lim="800000"/>
            <a:headEnd/>
            <a:tailEnd/>
          </a:ln>
          <a:effectLst/>
        </p:spPr>
        <p:txBody>
          <a:bodyPr wrap="none" anchor="ctr"/>
          <a:lstStyle/>
          <a:p>
            <a:endParaRPr lang="ko-KR" altLang="en-US"/>
          </a:p>
        </p:txBody>
      </p:sp>
      <p:sp>
        <p:nvSpPr>
          <p:cNvPr id="870446" name="Rectangle 46"/>
          <p:cNvSpPr>
            <a:spLocks noChangeArrowheads="1"/>
          </p:cNvSpPr>
          <p:nvPr/>
        </p:nvSpPr>
        <p:spPr bwMode="auto">
          <a:xfrm>
            <a:off x="5202238" y="3597275"/>
            <a:ext cx="80962" cy="76200"/>
          </a:xfrm>
          <a:prstGeom prst="rect">
            <a:avLst/>
          </a:prstGeom>
          <a:solidFill>
            <a:schemeClr val="hlink"/>
          </a:solidFill>
          <a:ln w="25400">
            <a:noFill/>
            <a:miter lim="800000"/>
            <a:headEnd/>
            <a:tailEnd/>
          </a:ln>
          <a:effectLst/>
        </p:spPr>
        <p:txBody>
          <a:bodyPr wrap="none" anchor="ctr"/>
          <a:lstStyle/>
          <a:p>
            <a:endParaRPr lang="ko-KR" altLang="en-US"/>
          </a:p>
        </p:txBody>
      </p:sp>
      <p:sp>
        <p:nvSpPr>
          <p:cNvPr id="870447" name="Rectangle 47"/>
          <p:cNvSpPr>
            <a:spLocks noChangeArrowheads="1"/>
          </p:cNvSpPr>
          <p:nvPr/>
        </p:nvSpPr>
        <p:spPr bwMode="auto">
          <a:xfrm>
            <a:off x="5313363" y="3597275"/>
            <a:ext cx="79375" cy="76200"/>
          </a:xfrm>
          <a:prstGeom prst="rect">
            <a:avLst/>
          </a:prstGeom>
          <a:solidFill>
            <a:schemeClr val="hlink"/>
          </a:solidFill>
          <a:ln w="25400">
            <a:noFill/>
            <a:miter lim="800000"/>
            <a:headEnd/>
            <a:tailEnd/>
          </a:ln>
          <a:effectLst/>
        </p:spPr>
        <p:txBody>
          <a:bodyPr wrap="none" anchor="ctr"/>
          <a:lstStyle/>
          <a:p>
            <a:endParaRPr lang="ko-KR" altLang="en-US"/>
          </a:p>
        </p:txBody>
      </p:sp>
      <p:sp>
        <p:nvSpPr>
          <p:cNvPr id="870448" name="Rectangle 48"/>
          <p:cNvSpPr>
            <a:spLocks noChangeArrowheads="1"/>
          </p:cNvSpPr>
          <p:nvPr/>
        </p:nvSpPr>
        <p:spPr bwMode="auto">
          <a:xfrm>
            <a:off x="5449888" y="3597275"/>
            <a:ext cx="79375" cy="76200"/>
          </a:xfrm>
          <a:prstGeom prst="rect">
            <a:avLst/>
          </a:prstGeom>
          <a:solidFill>
            <a:schemeClr val="hlink"/>
          </a:solidFill>
          <a:ln w="25400">
            <a:noFill/>
            <a:miter lim="800000"/>
            <a:headEnd/>
            <a:tailEnd/>
          </a:ln>
          <a:effectLst/>
        </p:spPr>
        <p:txBody>
          <a:bodyPr wrap="none" anchor="ctr"/>
          <a:lstStyle/>
          <a:p>
            <a:endParaRPr lang="ko-KR" altLang="en-US"/>
          </a:p>
        </p:txBody>
      </p:sp>
      <p:sp>
        <p:nvSpPr>
          <p:cNvPr id="870449" name="Rectangle 49"/>
          <p:cNvSpPr>
            <a:spLocks noChangeArrowheads="1"/>
          </p:cNvSpPr>
          <p:nvPr/>
        </p:nvSpPr>
        <p:spPr bwMode="auto">
          <a:xfrm>
            <a:off x="3484563" y="2701925"/>
            <a:ext cx="77787" cy="76200"/>
          </a:xfrm>
          <a:prstGeom prst="rect">
            <a:avLst/>
          </a:prstGeom>
          <a:solidFill>
            <a:schemeClr val="hlink"/>
          </a:solidFill>
          <a:ln w="25400">
            <a:noFill/>
            <a:miter lim="800000"/>
            <a:headEnd/>
            <a:tailEnd/>
          </a:ln>
          <a:effectLst/>
        </p:spPr>
        <p:txBody>
          <a:bodyPr wrap="none" anchor="ctr"/>
          <a:lstStyle/>
          <a:p>
            <a:endParaRPr lang="ko-KR" altLang="en-US"/>
          </a:p>
        </p:txBody>
      </p:sp>
      <p:sp>
        <p:nvSpPr>
          <p:cNvPr id="870450" name="Rectangle 50"/>
          <p:cNvSpPr>
            <a:spLocks noChangeArrowheads="1"/>
          </p:cNvSpPr>
          <p:nvPr/>
        </p:nvSpPr>
        <p:spPr bwMode="auto">
          <a:xfrm>
            <a:off x="2614613" y="2551113"/>
            <a:ext cx="80962" cy="74612"/>
          </a:xfrm>
          <a:prstGeom prst="rect">
            <a:avLst/>
          </a:prstGeom>
          <a:solidFill>
            <a:schemeClr val="hlink"/>
          </a:solidFill>
          <a:ln w="25400">
            <a:noFill/>
            <a:miter lim="800000"/>
            <a:headEnd/>
            <a:tailEnd/>
          </a:ln>
          <a:effectLst/>
        </p:spPr>
        <p:txBody>
          <a:bodyPr wrap="none" anchor="ctr"/>
          <a:lstStyle/>
          <a:p>
            <a:endParaRPr lang="ko-KR" altLang="en-US"/>
          </a:p>
        </p:txBody>
      </p:sp>
      <p:sp>
        <p:nvSpPr>
          <p:cNvPr id="870451" name="Rectangle 51"/>
          <p:cNvSpPr>
            <a:spLocks noChangeArrowheads="1"/>
          </p:cNvSpPr>
          <p:nvPr/>
        </p:nvSpPr>
        <p:spPr bwMode="auto">
          <a:xfrm>
            <a:off x="2552700" y="2392363"/>
            <a:ext cx="80963" cy="76200"/>
          </a:xfrm>
          <a:prstGeom prst="rect">
            <a:avLst/>
          </a:prstGeom>
          <a:solidFill>
            <a:schemeClr val="hlink"/>
          </a:solidFill>
          <a:ln w="25400">
            <a:noFill/>
            <a:miter lim="800000"/>
            <a:headEnd/>
            <a:tailEnd/>
          </a:ln>
          <a:effectLst/>
        </p:spPr>
        <p:txBody>
          <a:bodyPr wrap="none" anchor="ctr"/>
          <a:lstStyle/>
          <a:p>
            <a:endParaRPr lang="ko-KR" altLang="en-US"/>
          </a:p>
        </p:txBody>
      </p:sp>
      <p:sp>
        <p:nvSpPr>
          <p:cNvPr id="870452" name="Rectangle 52"/>
          <p:cNvSpPr>
            <a:spLocks noChangeArrowheads="1"/>
          </p:cNvSpPr>
          <p:nvPr/>
        </p:nvSpPr>
        <p:spPr bwMode="auto">
          <a:xfrm>
            <a:off x="2571750" y="2205038"/>
            <a:ext cx="79375" cy="74612"/>
          </a:xfrm>
          <a:prstGeom prst="rect">
            <a:avLst/>
          </a:prstGeom>
          <a:solidFill>
            <a:schemeClr val="hlink"/>
          </a:solidFill>
          <a:ln w="25400">
            <a:noFill/>
            <a:miter lim="800000"/>
            <a:headEnd/>
            <a:tailEnd/>
          </a:ln>
          <a:effectLst/>
        </p:spPr>
        <p:txBody>
          <a:bodyPr wrap="none" anchor="ctr"/>
          <a:lstStyle/>
          <a:p>
            <a:endParaRPr lang="ko-KR" altLang="en-US"/>
          </a:p>
        </p:txBody>
      </p:sp>
      <p:sp>
        <p:nvSpPr>
          <p:cNvPr id="870453" name="Rectangle 53"/>
          <p:cNvSpPr>
            <a:spLocks noChangeArrowheads="1"/>
          </p:cNvSpPr>
          <p:nvPr/>
        </p:nvSpPr>
        <p:spPr bwMode="auto">
          <a:xfrm>
            <a:off x="2552700" y="2032000"/>
            <a:ext cx="80963" cy="74613"/>
          </a:xfrm>
          <a:prstGeom prst="rect">
            <a:avLst/>
          </a:prstGeom>
          <a:solidFill>
            <a:schemeClr val="hlink"/>
          </a:solidFill>
          <a:ln w="25400">
            <a:noFill/>
            <a:miter lim="800000"/>
            <a:headEnd/>
            <a:tailEnd/>
          </a:ln>
          <a:effectLst/>
        </p:spPr>
        <p:txBody>
          <a:bodyPr wrap="none" anchor="ctr"/>
          <a:lstStyle/>
          <a:p>
            <a:endParaRPr lang="ko-KR" altLang="en-US"/>
          </a:p>
        </p:txBody>
      </p:sp>
      <p:sp>
        <p:nvSpPr>
          <p:cNvPr id="870454" name="Rectangle 54"/>
          <p:cNvSpPr>
            <a:spLocks noChangeArrowheads="1"/>
          </p:cNvSpPr>
          <p:nvPr/>
        </p:nvSpPr>
        <p:spPr bwMode="auto">
          <a:xfrm>
            <a:off x="2449513" y="2003425"/>
            <a:ext cx="79375" cy="76200"/>
          </a:xfrm>
          <a:prstGeom prst="rect">
            <a:avLst/>
          </a:prstGeom>
          <a:solidFill>
            <a:schemeClr val="hlink"/>
          </a:solidFill>
          <a:ln w="25400">
            <a:noFill/>
            <a:miter lim="800000"/>
            <a:headEnd/>
            <a:tailEnd/>
          </a:ln>
          <a:effectLst/>
        </p:spPr>
        <p:txBody>
          <a:bodyPr wrap="none" anchor="ctr"/>
          <a:lstStyle/>
          <a:p>
            <a:endParaRPr lang="ko-KR" altLang="en-US"/>
          </a:p>
        </p:txBody>
      </p:sp>
      <p:sp>
        <p:nvSpPr>
          <p:cNvPr id="870455" name="Rectangle 55"/>
          <p:cNvSpPr>
            <a:spLocks noChangeArrowheads="1"/>
          </p:cNvSpPr>
          <p:nvPr/>
        </p:nvSpPr>
        <p:spPr bwMode="auto">
          <a:xfrm>
            <a:off x="2325688" y="1968500"/>
            <a:ext cx="80962" cy="77788"/>
          </a:xfrm>
          <a:prstGeom prst="rect">
            <a:avLst/>
          </a:prstGeom>
          <a:solidFill>
            <a:schemeClr val="hlink"/>
          </a:solidFill>
          <a:ln w="25400">
            <a:noFill/>
            <a:miter lim="800000"/>
            <a:headEnd/>
            <a:tailEnd/>
          </a:ln>
          <a:effectLst/>
        </p:spPr>
        <p:txBody>
          <a:bodyPr wrap="none" anchor="ctr"/>
          <a:lstStyle/>
          <a:p>
            <a:endParaRPr lang="ko-KR" altLang="en-US"/>
          </a:p>
        </p:txBody>
      </p:sp>
      <p:sp>
        <p:nvSpPr>
          <p:cNvPr id="870456" name="Rectangle 56"/>
          <p:cNvSpPr>
            <a:spLocks noChangeArrowheads="1"/>
          </p:cNvSpPr>
          <p:nvPr/>
        </p:nvSpPr>
        <p:spPr bwMode="auto">
          <a:xfrm>
            <a:off x="2135188" y="1912938"/>
            <a:ext cx="80962" cy="76200"/>
          </a:xfrm>
          <a:prstGeom prst="rect">
            <a:avLst/>
          </a:prstGeom>
          <a:solidFill>
            <a:schemeClr val="hlink"/>
          </a:solidFill>
          <a:ln w="25400">
            <a:noFill/>
            <a:miter lim="800000"/>
            <a:headEnd/>
            <a:tailEnd/>
          </a:ln>
          <a:effectLst/>
        </p:spPr>
        <p:txBody>
          <a:bodyPr wrap="none" anchor="ctr"/>
          <a:lstStyle/>
          <a:p>
            <a:endParaRPr lang="ko-KR" altLang="en-US"/>
          </a:p>
        </p:txBody>
      </p:sp>
      <p:sp>
        <p:nvSpPr>
          <p:cNvPr id="870457" name="Freeform 57"/>
          <p:cNvSpPr>
            <a:spLocks/>
          </p:cNvSpPr>
          <p:nvPr/>
        </p:nvSpPr>
        <p:spPr bwMode="auto">
          <a:xfrm>
            <a:off x="2171700" y="1939925"/>
            <a:ext cx="3314700" cy="1719263"/>
          </a:xfrm>
          <a:custGeom>
            <a:avLst/>
            <a:gdLst/>
            <a:ahLst/>
            <a:cxnLst>
              <a:cxn ang="0">
                <a:pos x="0" y="0"/>
              </a:cxn>
              <a:cxn ang="0">
                <a:pos x="126" y="41"/>
              </a:cxn>
              <a:cxn ang="0">
                <a:pos x="212" y="57"/>
              </a:cxn>
              <a:cxn ang="0">
                <a:pos x="294" y="78"/>
              </a:cxn>
              <a:cxn ang="0">
                <a:pos x="290" y="175"/>
              </a:cxn>
              <a:cxn ang="0">
                <a:pos x="277" y="286"/>
              </a:cxn>
              <a:cxn ang="0">
                <a:pos x="314" y="384"/>
              </a:cxn>
              <a:cxn ang="0">
                <a:pos x="894" y="469"/>
              </a:cxn>
              <a:cxn ang="0">
                <a:pos x="955" y="563"/>
              </a:cxn>
              <a:cxn ang="0">
                <a:pos x="1130" y="669"/>
              </a:cxn>
              <a:cxn ang="0">
                <a:pos x="1322" y="767"/>
              </a:cxn>
              <a:cxn ang="0">
                <a:pos x="1391" y="869"/>
              </a:cxn>
              <a:cxn ang="0">
                <a:pos x="1685" y="857"/>
              </a:cxn>
              <a:cxn ang="0">
                <a:pos x="1811" y="869"/>
              </a:cxn>
              <a:cxn ang="0">
                <a:pos x="1848" y="853"/>
              </a:cxn>
              <a:cxn ang="0">
                <a:pos x="1844" y="1012"/>
              </a:cxn>
              <a:cxn ang="0">
                <a:pos x="1934" y="996"/>
              </a:cxn>
              <a:cxn ang="0">
                <a:pos x="2036" y="1000"/>
              </a:cxn>
              <a:cxn ang="0">
                <a:pos x="2097" y="1000"/>
              </a:cxn>
              <a:cxn ang="0">
                <a:pos x="2195" y="1000"/>
              </a:cxn>
            </a:cxnLst>
            <a:rect l="0" t="0" r="r" b="b"/>
            <a:pathLst>
              <a:path w="2196" h="1013">
                <a:moveTo>
                  <a:pt x="0" y="0"/>
                </a:moveTo>
                <a:lnTo>
                  <a:pt x="126" y="41"/>
                </a:lnTo>
                <a:lnTo>
                  <a:pt x="212" y="57"/>
                </a:lnTo>
                <a:lnTo>
                  <a:pt x="294" y="78"/>
                </a:lnTo>
                <a:lnTo>
                  <a:pt x="290" y="175"/>
                </a:lnTo>
                <a:lnTo>
                  <a:pt x="277" y="286"/>
                </a:lnTo>
                <a:lnTo>
                  <a:pt x="314" y="384"/>
                </a:lnTo>
                <a:lnTo>
                  <a:pt x="894" y="469"/>
                </a:lnTo>
                <a:lnTo>
                  <a:pt x="955" y="563"/>
                </a:lnTo>
                <a:lnTo>
                  <a:pt x="1130" y="669"/>
                </a:lnTo>
                <a:lnTo>
                  <a:pt x="1322" y="767"/>
                </a:lnTo>
                <a:lnTo>
                  <a:pt x="1391" y="869"/>
                </a:lnTo>
                <a:lnTo>
                  <a:pt x="1685" y="857"/>
                </a:lnTo>
                <a:lnTo>
                  <a:pt x="1811" y="869"/>
                </a:lnTo>
                <a:lnTo>
                  <a:pt x="1848" y="853"/>
                </a:lnTo>
                <a:lnTo>
                  <a:pt x="1844" y="1012"/>
                </a:lnTo>
                <a:lnTo>
                  <a:pt x="1934" y="996"/>
                </a:lnTo>
                <a:lnTo>
                  <a:pt x="2036" y="1000"/>
                </a:lnTo>
                <a:lnTo>
                  <a:pt x="2097" y="1000"/>
                </a:lnTo>
                <a:lnTo>
                  <a:pt x="2195" y="1000"/>
                </a:lnTo>
              </a:path>
            </a:pathLst>
          </a:custGeom>
          <a:noFill/>
          <a:ln w="12700" cap="rnd" cmpd="sng">
            <a:solidFill>
              <a:schemeClr val="hlink"/>
            </a:solidFill>
            <a:prstDash val="solid"/>
            <a:round/>
            <a:headEnd type="none" w="med" len="med"/>
            <a:tailEnd type="none" w="med" len="med"/>
          </a:ln>
          <a:effectLst/>
        </p:spPr>
        <p:txBody>
          <a:bodyPr/>
          <a:lstStyle/>
          <a:p>
            <a:endParaRPr lang="ko-KR" altLang="en-US"/>
          </a:p>
        </p:txBody>
      </p:sp>
      <p:sp>
        <p:nvSpPr>
          <p:cNvPr id="870458" name="Oval 58"/>
          <p:cNvSpPr>
            <a:spLocks noChangeArrowheads="1"/>
          </p:cNvSpPr>
          <p:nvPr/>
        </p:nvSpPr>
        <p:spPr bwMode="auto">
          <a:xfrm>
            <a:off x="2344738" y="1917700"/>
            <a:ext cx="74612" cy="84138"/>
          </a:xfrm>
          <a:prstGeom prst="ellipse">
            <a:avLst/>
          </a:prstGeom>
          <a:solidFill>
            <a:schemeClr val="accent1"/>
          </a:solidFill>
          <a:ln w="25400">
            <a:noFill/>
            <a:round/>
            <a:headEnd/>
            <a:tailEnd/>
          </a:ln>
          <a:effectLst/>
        </p:spPr>
        <p:txBody>
          <a:bodyPr wrap="none" anchor="ctr"/>
          <a:lstStyle/>
          <a:p>
            <a:endParaRPr lang="ko-KR" altLang="en-US"/>
          </a:p>
        </p:txBody>
      </p:sp>
      <p:sp>
        <p:nvSpPr>
          <p:cNvPr id="870459" name="Oval 59"/>
          <p:cNvSpPr>
            <a:spLocks noChangeArrowheads="1"/>
          </p:cNvSpPr>
          <p:nvPr/>
        </p:nvSpPr>
        <p:spPr bwMode="auto">
          <a:xfrm>
            <a:off x="2225675" y="1903413"/>
            <a:ext cx="74613" cy="82550"/>
          </a:xfrm>
          <a:prstGeom prst="ellipse">
            <a:avLst/>
          </a:prstGeom>
          <a:solidFill>
            <a:schemeClr val="accent1"/>
          </a:solidFill>
          <a:ln w="25400">
            <a:noFill/>
            <a:round/>
            <a:headEnd/>
            <a:tailEnd/>
          </a:ln>
          <a:effectLst/>
        </p:spPr>
        <p:txBody>
          <a:bodyPr wrap="none" anchor="ctr"/>
          <a:lstStyle/>
          <a:p>
            <a:endParaRPr lang="ko-KR" altLang="en-US"/>
          </a:p>
        </p:txBody>
      </p:sp>
      <p:sp>
        <p:nvSpPr>
          <p:cNvPr id="870460" name="Oval 60"/>
          <p:cNvSpPr>
            <a:spLocks noChangeArrowheads="1"/>
          </p:cNvSpPr>
          <p:nvPr/>
        </p:nvSpPr>
        <p:spPr bwMode="auto">
          <a:xfrm>
            <a:off x="2733675" y="1933575"/>
            <a:ext cx="73025" cy="82550"/>
          </a:xfrm>
          <a:prstGeom prst="ellipse">
            <a:avLst/>
          </a:prstGeom>
          <a:solidFill>
            <a:schemeClr val="accent1"/>
          </a:solidFill>
          <a:ln w="25400">
            <a:noFill/>
            <a:round/>
            <a:headEnd/>
            <a:tailEnd/>
          </a:ln>
          <a:effectLst/>
        </p:spPr>
        <p:txBody>
          <a:bodyPr wrap="none" anchor="ctr"/>
          <a:lstStyle/>
          <a:p>
            <a:endParaRPr lang="ko-KR" altLang="en-US"/>
          </a:p>
        </p:txBody>
      </p:sp>
      <p:sp>
        <p:nvSpPr>
          <p:cNvPr id="870461" name="Oval 61"/>
          <p:cNvSpPr>
            <a:spLocks noChangeArrowheads="1"/>
          </p:cNvSpPr>
          <p:nvPr/>
        </p:nvSpPr>
        <p:spPr bwMode="auto">
          <a:xfrm>
            <a:off x="2852738" y="1933575"/>
            <a:ext cx="74612" cy="82550"/>
          </a:xfrm>
          <a:prstGeom prst="ellipse">
            <a:avLst/>
          </a:prstGeom>
          <a:solidFill>
            <a:schemeClr val="accent1"/>
          </a:solidFill>
          <a:ln w="25400">
            <a:noFill/>
            <a:round/>
            <a:headEnd/>
            <a:tailEnd/>
          </a:ln>
          <a:effectLst/>
        </p:spPr>
        <p:txBody>
          <a:bodyPr wrap="none" anchor="ctr"/>
          <a:lstStyle/>
          <a:p>
            <a:endParaRPr lang="ko-KR" altLang="en-US"/>
          </a:p>
        </p:txBody>
      </p:sp>
      <p:sp>
        <p:nvSpPr>
          <p:cNvPr id="870462" name="Oval 62"/>
          <p:cNvSpPr>
            <a:spLocks noChangeArrowheads="1"/>
          </p:cNvSpPr>
          <p:nvPr/>
        </p:nvSpPr>
        <p:spPr bwMode="auto">
          <a:xfrm>
            <a:off x="3057525" y="1955800"/>
            <a:ext cx="73025" cy="82550"/>
          </a:xfrm>
          <a:prstGeom prst="ellipse">
            <a:avLst/>
          </a:prstGeom>
          <a:solidFill>
            <a:schemeClr val="accent1"/>
          </a:solidFill>
          <a:ln w="25400">
            <a:noFill/>
            <a:round/>
            <a:headEnd/>
            <a:tailEnd/>
          </a:ln>
          <a:effectLst/>
        </p:spPr>
        <p:txBody>
          <a:bodyPr wrap="none" anchor="ctr"/>
          <a:lstStyle/>
          <a:p>
            <a:endParaRPr lang="ko-KR" altLang="en-US"/>
          </a:p>
        </p:txBody>
      </p:sp>
      <p:sp>
        <p:nvSpPr>
          <p:cNvPr id="870463" name="Oval 63"/>
          <p:cNvSpPr>
            <a:spLocks noChangeArrowheads="1"/>
          </p:cNvSpPr>
          <p:nvPr/>
        </p:nvSpPr>
        <p:spPr bwMode="auto">
          <a:xfrm>
            <a:off x="4160838" y="2147888"/>
            <a:ext cx="74612" cy="82550"/>
          </a:xfrm>
          <a:prstGeom prst="ellipse">
            <a:avLst/>
          </a:prstGeom>
          <a:solidFill>
            <a:schemeClr val="accent1"/>
          </a:solidFill>
          <a:ln w="25400">
            <a:noFill/>
            <a:round/>
            <a:headEnd/>
            <a:tailEnd/>
          </a:ln>
          <a:effectLst/>
        </p:spPr>
        <p:txBody>
          <a:bodyPr wrap="none" anchor="ctr"/>
          <a:lstStyle/>
          <a:p>
            <a:endParaRPr lang="ko-KR" altLang="en-US"/>
          </a:p>
        </p:txBody>
      </p:sp>
      <p:sp>
        <p:nvSpPr>
          <p:cNvPr id="870464" name="Oval 64"/>
          <p:cNvSpPr>
            <a:spLocks noChangeArrowheads="1"/>
          </p:cNvSpPr>
          <p:nvPr/>
        </p:nvSpPr>
        <p:spPr bwMode="auto">
          <a:xfrm>
            <a:off x="4203700" y="2178050"/>
            <a:ext cx="71438" cy="82550"/>
          </a:xfrm>
          <a:prstGeom prst="ellipse">
            <a:avLst/>
          </a:prstGeom>
          <a:solidFill>
            <a:schemeClr val="accent1"/>
          </a:solidFill>
          <a:ln w="25400">
            <a:noFill/>
            <a:round/>
            <a:headEnd/>
            <a:tailEnd/>
          </a:ln>
          <a:effectLst/>
        </p:spPr>
        <p:txBody>
          <a:bodyPr wrap="none" anchor="ctr"/>
          <a:lstStyle/>
          <a:p>
            <a:endParaRPr lang="ko-KR" altLang="en-US"/>
          </a:p>
        </p:txBody>
      </p:sp>
      <p:sp>
        <p:nvSpPr>
          <p:cNvPr id="870465" name="Oval 65"/>
          <p:cNvSpPr>
            <a:spLocks noChangeArrowheads="1"/>
          </p:cNvSpPr>
          <p:nvPr/>
        </p:nvSpPr>
        <p:spPr bwMode="auto">
          <a:xfrm>
            <a:off x="4252913" y="2198688"/>
            <a:ext cx="74612" cy="82550"/>
          </a:xfrm>
          <a:prstGeom prst="ellipse">
            <a:avLst/>
          </a:prstGeom>
          <a:solidFill>
            <a:schemeClr val="accent1"/>
          </a:solidFill>
          <a:ln w="25400">
            <a:noFill/>
            <a:round/>
            <a:headEnd/>
            <a:tailEnd/>
          </a:ln>
          <a:effectLst/>
        </p:spPr>
        <p:txBody>
          <a:bodyPr wrap="none" anchor="ctr"/>
          <a:lstStyle/>
          <a:p>
            <a:endParaRPr lang="ko-KR" altLang="en-US"/>
          </a:p>
        </p:txBody>
      </p:sp>
      <p:sp>
        <p:nvSpPr>
          <p:cNvPr id="870466" name="Oval 66"/>
          <p:cNvSpPr>
            <a:spLocks noChangeArrowheads="1"/>
          </p:cNvSpPr>
          <p:nvPr/>
        </p:nvSpPr>
        <p:spPr bwMode="auto">
          <a:xfrm>
            <a:off x="4322763" y="2198688"/>
            <a:ext cx="74612" cy="82550"/>
          </a:xfrm>
          <a:prstGeom prst="ellipse">
            <a:avLst/>
          </a:prstGeom>
          <a:solidFill>
            <a:schemeClr val="accent1"/>
          </a:solidFill>
          <a:ln w="25400">
            <a:noFill/>
            <a:round/>
            <a:headEnd/>
            <a:tailEnd/>
          </a:ln>
          <a:effectLst/>
        </p:spPr>
        <p:txBody>
          <a:bodyPr wrap="none" anchor="ctr"/>
          <a:lstStyle/>
          <a:p>
            <a:endParaRPr lang="ko-KR" altLang="en-US"/>
          </a:p>
        </p:txBody>
      </p:sp>
      <p:sp>
        <p:nvSpPr>
          <p:cNvPr id="870467" name="Oval 67"/>
          <p:cNvSpPr>
            <a:spLocks noChangeArrowheads="1"/>
          </p:cNvSpPr>
          <p:nvPr/>
        </p:nvSpPr>
        <p:spPr bwMode="auto">
          <a:xfrm>
            <a:off x="4383088" y="2214563"/>
            <a:ext cx="74612" cy="84137"/>
          </a:xfrm>
          <a:prstGeom prst="ellipse">
            <a:avLst/>
          </a:prstGeom>
          <a:solidFill>
            <a:schemeClr val="accent1"/>
          </a:solidFill>
          <a:ln w="25400">
            <a:noFill/>
            <a:round/>
            <a:headEnd/>
            <a:tailEnd/>
          </a:ln>
          <a:effectLst/>
        </p:spPr>
        <p:txBody>
          <a:bodyPr wrap="none" anchor="ctr"/>
          <a:lstStyle/>
          <a:p>
            <a:endParaRPr lang="ko-KR" altLang="en-US"/>
          </a:p>
        </p:txBody>
      </p:sp>
      <p:sp>
        <p:nvSpPr>
          <p:cNvPr id="870468" name="Oval 68"/>
          <p:cNvSpPr>
            <a:spLocks noChangeArrowheads="1"/>
          </p:cNvSpPr>
          <p:nvPr/>
        </p:nvSpPr>
        <p:spPr bwMode="auto">
          <a:xfrm>
            <a:off x="3246438" y="1981200"/>
            <a:ext cx="74612" cy="82550"/>
          </a:xfrm>
          <a:prstGeom prst="ellipse">
            <a:avLst/>
          </a:prstGeom>
          <a:solidFill>
            <a:schemeClr val="accent1"/>
          </a:solidFill>
          <a:ln w="25400">
            <a:noFill/>
            <a:round/>
            <a:headEnd/>
            <a:tailEnd/>
          </a:ln>
          <a:effectLst/>
        </p:spPr>
        <p:txBody>
          <a:bodyPr wrap="none" anchor="ctr"/>
          <a:lstStyle/>
          <a:p>
            <a:endParaRPr lang="ko-KR" altLang="en-US"/>
          </a:p>
        </p:txBody>
      </p:sp>
      <p:sp>
        <p:nvSpPr>
          <p:cNvPr id="870469" name="Oval 69"/>
          <p:cNvSpPr>
            <a:spLocks noChangeArrowheads="1"/>
          </p:cNvSpPr>
          <p:nvPr/>
        </p:nvSpPr>
        <p:spPr bwMode="auto">
          <a:xfrm>
            <a:off x="3324225" y="1990725"/>
            <a:ext cx="74613" cy="84138"/>
          </a:xfrm>
          <a:prstGeom prst="ellipse">
            <a:avLst/>
          </a:prstGeom>
          <a:solidFill>
            <a:schemeClr val="accent1"/>
          </a:solidFill>
          <a:ln w="25400">
            <a:noFill/>
            <a:round/>
            <a:headEnd/>
            <a:tailEnd/>
          </a:ln>
          <a:effectLst/>
        </p:spPr>
        <p:txBody>
          <a:bodyPr wrap="none" anchor="ctr"/>
          <a:lstStyle/>
          <a:p>
            <a:endParaRPr lang="ko-KR" altLang="en-US"/>
          </a:p>
        </p:txBody>
      </p:sp>
      <p:sp>
        <p:nvSpPr>
          <p:cNvPr id="870470" name="Oval 70"/>
          <p:cNvSpPr>
            <a:spLocks noChangeArrowheads="1"/>
          </p:cNvSpPr>
          <p:nvPr/>
        </p:nvSpPr>
        <p:spPr bwMode="auto">
          <a:xfrm>
            <a:off x="3168650" y="1976438"/>
            <a:ext cx="73025" cy="82550"/>
          </a:xfrm>
          <a:prstGeom prst="ellipse">
            <a:avLst/>
          </a:prstGeom>
          <a:solidFill>
            <a:schemeClr val="accent1"/>
          </a:solidFill>
          <a:ln w="25400">
            <a:noFill/>
            <a:round/>
            <a:headEnd/>
            <a:tailEnd/>
          </a:ln>
          <a:effectLst/>
        </p:spPr>
        <p:txBody>
          <a:bodyPr wrap="none" anchor="ctr"/>
          <a:lstStyle/>
          <a:p>
            <a:endParaRPr lang="ko-KR" altLang="en-US"/>
          </a:p>
        </p:txBody>
      </p:sp>
      <p:sp>
        <p:nvSpPr>
          <p:cNvPr id="870471" name="Oval 71"/>
          <p:cNvSpPr>
            <a:spLocks noChangeArrowheads="1"/>
          </p:cNvSpPr>
          <p:nvPr/>
        </p:nvSpPr>
        <p:spPr bwMode="auto">
          <a:xfrm>
            <a:off x="3367088" y="1997075"/>
            <a:ext cx="74612" cy="82550"/>
          </a:xfrm>
          <a:prstGeom prst="ellipse">
            <a:avLst/>
          </a:prstGeom>
          <a:solidFill>
            <a:schemeClr val="accent1"/>
          </a:solidFill>
          <a:ln w="25400">
            <a:noFill/>
            <a:round/>
            <a:headEnd/>
            <a:tailEnd/>
          </a:ln>
          <a:effectLst/>
        </p:spPr>
        <p:txBody>
          <a:bodyPr wrap="none" anchor="ctr"/>
          <a:lstStyle/>
          <a:p>
            <a:endParaRPr lang="ko-KR" altLang="en-US"/>
          </a:p>
        </p:txBody>
      </p:sp>
      <p:sp>
        <p:nvSpPr>
          <p:cNvPr id="870472" name="Oval 72"/>
          <p:cNvSpPr>
            <a:spLocks noChangeArrowheads="1"/>
          </p:cNvSpPr>
          <p:nvPr/>
        </p:nvSpPr>
        <p:spPr bwMode="auto">
          <a:xfrm>
            <a:off x="3408363" y="2001838"/>
            <a:ext cx="73025" cy="82550"/>
          </a:xfrm>
          <a:prstGeom prst="ellipse">
            <a:avLst/>
          </a:prstGeom>
          <a:solidFill>
            <a:schemeClr val="accent1"/>
          </a:solidFill>
          <a:ln w="25400">
            <a:noFill/>
            <a:round/>
            <a:headEnd/>
            <a:tailEnd/>
          </a:ln>
          <a:effectLst/>
        </p:spPr>
        <p:txBody>
          <a:bodyPr wrap="none" anchor="ctr"/>
          <a:lstStyle/>
          <a:p>
            <a:endParaRPr lang="ko-KR" altLang="en-US"/>
          </a:p>
        </p:txBody>
      </p:sp>
      <p:sp>
        <p:nvSpPr>
          <p:cNvPr id="870473" name="Oval 73"/>
          <p:cNvSpPr>
            <a:spLocks noChangeArrowheads="1"/>
          </p:cNvSpPr>
          <p:nvPr/>
        </p:nvSpPr>
        <p:spPr bwMode="auto">
          <a:xfrm>
            <a:off x="3449638" y="2006600"/>
            <a:ext cx="74612" cy="82550"/>
          </a:xfrm>
          <a:prstGeom prst="ellipse">
            <a:avLst/>
          </a:prstGeom>
          <a:solidFill>
            <a:schemeClr val="accent1"/>
          </a:solidFill>
          <a:ln w="25400">
            <a:noFill/>
            <a:round/>
            <a:headEnd/>
            <a:tailEnd/>
          </a:ln>
          <a:effectLst/>
        </p:spPr>
        <p:txBody>
          <a:bodyPr wrap="none" anchor="ctr"/>
          <a:lstStyle/>
          <a:p>
            <a:endParaRPr lang="ko-KR" altLang="en-US"/>
          </a:p>
        </p:txBody>
      </p:sp>
      <p:sp>
        <p:nvSpPr>
          <p:cNvPr id="870474" name="Oval 74"/>
          <p:cNvSpPr>
            <a:spLocks noChangeArrowheads="1"/>
          </p:cNvSpPr>
          <p:nvPr/>
        </p:nvSpPr>
        <p:spPr bwMode="auto">
          <a:xfrm>
            <a:off x="3490913" y="2011363"/>
            <a:ext cx="73025" cy="84137"/>
          </a:xfrm>
          <a:prstGeom prst="ellipse">
            <a:avLst/>
          </a:prstGeom>
          <a:solidFill>
            <a:schemeClr val="accent1"/>
          </a:solidFill>
          <a:ln w="25400">
            <a:noFill/>
            <a:round/>
            <a:headEnd/>
            <a:tailEnd/>
          </a:ln>
          <a:effectLst/>
        </p:spPr>
        <p:txBody>
          <a:bodyPr wrap="none" anchor="ctr"/>
          <a:lstStyle/>
          <a:p>
            <a:endParaRPr lang="ko-KR" altLang="en-US"/>
          </a:p>
        </p:txBody>
      </p:sp>
      <p:sp>
        <p:nvSpPr>
          <p:cNvPr id="870475" name="Oval 75"/>
          <p:cNvSpPr>
            <a:spLocks noChangeArrowheads="1"/>
          </p:cNvSpPr>
          <p:nvPr/>
        </p:nvSpPr>
        <p:spPr bwMode="auto">
          <a:xfrm>
            <a:off x="3533775" y="2016125"/>
            <a:ext cx="73025" cy="84138"/>
          </a:xfrm>
          <a:prstGeom prst="ellipse">
            <a:avLst/>
          </a:prstGeom>
          <a:solidFill>
            <a:schemeClr val="accent1"/>
          </a:solidFill>
          <a:ln w="25400">
            <a:noFill/>
            <a:round/>
            <a:headEnd/>
            <a:tailEnd/>
          </a:ln>
          <a:effectLst/>
        </p:spPr>
        <p:txBody>
          <a:bodyPr wrap="none" anchor="ctr"/>
          <a:lstStyle/>
          <a:p>
            <a:endParaRPr lang="ko-KR" altLang="en-US"/>
          </a:p>
        </p:txBody>
      </p:sp>
      <p:sp>
        <p:nvSpPr>
          <p:cNvPr id="870476" name="Oval 76"/>
          <p:cNvSpPr>
            <a:spLocks noChangeArrowheads="1"/>
          </p:cNvSpPr>
          <p:nvPr/>
        </p:nvSpPr>
        <p:spPr bwMode="auto">
          <a:xfrm>
            <a:off x="3575050" y="2022475"/>
            <a:ext cx="73025" cy="82550"/>
          </a:xfrm>
          <a:prstGeom prst="ellipse">
            <a:avLst/>
          </a:prstGeom>
          <a:solidFill>
            <a:schemeClr val="accent1"/>
          </a:solidFill>
          <a:ln w="25400">
            <a:noFill/>
            <a:round/>
            <a:headEnd/>
            <a:tailEnd/>
          </a:ln>
          <a:effectLst/>
        </p:spPr>
        <p:txBody>
          <a:bodyPr wrap="none" anchor="ctr"/>
          <a:lstStyle/>
          <a:p>
            <a:endParaRPr lang="ko-KR" altLang="en-US"/>
          </a:p>
        </p:txBody>
      </p:sp>
      <p:sp>
        <p:nvSpPr>
          <p:cNvPr id="870477" name="Oval 77"/>
          <p:cNvSpPr>
            <a:spLocks noChangeArrowheads="1"/>
          </p:cNvSpPr>
          <p:nvPr/>
        </p:nvSpPr>
        <p:spPr bwMode="auto">
          <a:xfrm>
            <a:off x="3616325" y="2027238"/>
            <a:ext cx="73025" cy="82550"/>
          </a:xfrm>
          <a:prstGeom prst="ellipse">
            <a:avLst/>
          </a:prstGeom>
          <a:solidFill>
            <a:schemeClr val="accent1"/>
          </a:solidFill>
          <a:ln w="25400">
            <a:noFill/>
            <a:round/>
            <a:headEnd/>
            <a:tailEnd/>
          </a:ln>
          <a:effectLst/>
        </p:spPr>
        <p:txBody>
          <a:bodyPr wrap="none" anchor="ctr"/>
          <a:lstStyle/>
          <a:p>
            <a:endParaRPr lang="ko-KR" altLang="en-US"/>
          </a:p>
        </p:txBody>
      </p:sp>
      <p:sp>
        <p:nvSpPr>
          <p:cNvPr id="870478" name="Oval 78"/>
          <p:cNvSpPr>
            <a:spLocks noChangeArrowheads="1"/>
          </p:cNvSpPr>
          <p:nvPr/>
        </p:nvSpPr>
        <p:spPr bwMode="auto">
          <a:xfrm>
            <a:off x="3657600" y="2033588"/>
            <a:ext cx="73025" cy="80962"/>
          </a:xfrm>
          <a:prstGeom prst="ellipse">
            <a:avLst/>
          </a:prstGeom>
          <a:solidFill>
            <a:schemeClr val="accent1"/>
          </a:solidFill>
          <a:ln w="25400">
            <a:noFill/>
            <a:round/>
            <a:headEnd/>
            <a:tailEnd/>
          </a:ln>
          <a:effectLst/>
        </p:spPr>
        <p:txBody>
          <a:bodyPr wrap="none" anchor="ctr"/>
          <a:lstStyle/>
          <a:p>
            <a:endParaRPr lang="ko-KR" altLang="en-US"/>
          </a:p>
        </p:txBody>
      </p:sp>
      <p:sp>
        <p:nvSpPr>
          <p:cNvPr id="870479" name="Oval 79"/>
          <p:cNvSpPr>
            <a:spLocks noChangeArrowheads="1"/>
          </p:cNvSpPr>
          <p:nvPr/>
        </p:nvSpPr>
        <p:spPr bwMode="auto">
          <a:xfrm>
            <a:off x="3700463" y="2054225"/>
            <a:ext cx="73025" cy="82550"/>
          </a:xfrm>
          <a:prstGeom prst="ellipse">
            <a:avLst/>
          </a:prstGeom>
          <a:solidFill>
            <a:schemeClr val="accent1"/>
          </a:solidFill>
          <a:ln w="25400">
            <a:noFill/>
            <a:round/>
            <a:headEnd/>
            <a:tailEnd/>
          </a:ln>
          <a:effectLst/>
        </p:spPr>
        <p:txBody>
          <a:bodyPr wrap="none" anchor="ctr"/>
          <a:lstStyle/>
          <a:p>
            <a:endParaRPr lang="ko-KR" altLang="en-US"/>
          </a:p>
        </p:txBody>
      </p:sp>
      <p:sp>
        <p:nvSpPr>
          <p:cNvPr id="870480" name="Oval 80"/>
          <p:cNvSpPr>
            <a:spLocks noChangeArrowheads="1"/>
          </p:cNvSpPr>
          <p:nvPr/>
        </p:nvSpPr>
        <p:spPr bwMode="auto">
          <a:xfrm>
            <a:off x="3754438" y="2074863"/>
            <a:ext cx="74612" cy="82550"/>
          </a:xfrm>
          <a:prstGeom prst="ellipse">
            <a:avLst/>
          </a:prstGeom>
          <a:solidFill>
            <a:schemeClr val="accent1"/>
          </a:solidFill>
          <a:ln w="25400">
            <a:noFill/>
            <a:round/>
            <a:headEnd/>
            <a:tailEnd/>
          </a:ln>
          <a:effectLst/>
        </p:spPr>
        <p:txBody>
          <a:bodyPr wrap="none" anchor="ctr"/>
          <a:lstStyle/>
          <a:p>
            <a:endParaRPr lang="ko-KR" altLang="en-US"/>
          </a:p>
        </p:txBody>
      </p:sp>
      <p:sp>
        <p:nvSpPr>
          <p:cNvPr id="870481" name="Oval 81"/>
          <p:cNvSpPr>
            <a:spLocks noChangeArrowheads="1"/>
          </p:cNvSpPr>
          <p:nvPr/>
        </p:nvSpPr>
        <p:spPr bwMode="auto">
          <a:xfrm>
            <a:off x="3824288" y="2084388"/>
            <a:ext cx="74612" cy="84137"/>
          </a:xfrm>
          <a:prstGeom prst="ellipse">
            <a:avLst/>
          </a:prstGeom>
          <a:solidFill>
            <a:schemeClr val="accent1"/>
          </a:solidFill>
          <a:ln w="25400">
            <a:noFill/>
            <a:round/>
            <a:headEnd/>
            <a:tailEnd/>
          </a:ln>
          <a:effectLst/>
        </p:spPr>
        <p:txBody>
          <a:bodyPr wrap="none" anchor="ctr"/>
          <a:lstStyle/>
          <a:p>
            <a:endParaRPr lang="ko-KR" altLang="en-US"/>
          </a:p>
        </p:txBody>
      </p:sp>
      <p:sp>
        <p:nvSpPr>
          <p:cNvPr id="870482" name="Oval 82"/>
          <p:cNvSpPr>
            <a:spLocks noChangeArrowheads="1"/>
          </p:cNvSpPr>
          <p:nvPr/>
        </p:nvSpPr>
        <p:spPr bwMode="auto">
          <a:xfrm>
            <a:off x="3887788" y="2095500"/>
            <a:ext cx="74612" cy="82550"/>
          </a:xfrm>
          <a:prstGeom prst="ellipse">
            <a:avLst/>
          </a:prstGeom>
          <a:solidFill>
            <a:schemeClr val="accent1"/>
          </a:solidFill>
          <a:ln w="25400">
            <a:noFill/>
            <a:round/>
            <a:headEnd/>
            <a:tailEnd/>
          </a:ln>
          <a:effectLst/>
        </p:spPr>
        <p:txBody>
          <a:bodyPr wrap="none" anchor="ctr"/>
          <a:lstStyle/>
          <a:p>
            <a:endParaRPr lang="ko-KR" altLang="en-US"/>
          </a:p>
        </p:txBody>
      </p:sp>
      <p:sp>
        <p:nvSpPr>
          <p:cNvPr id="870483" name="Oval 83"/>
          <p:cNvSpPr>
            <a:spLocks noChangeArrowheads="1"/>
          </p:cNvSpPr>
          <p:nvPr/>
        </p:nvSpPr>
        <p:spPr bwMode="auto">
          <a:xfrm>
            <a:off x="3971925" y="2105025"/>
            <a:ext cx="73025" cy="82550"/>
          </a:xfrm>
          <a:prstGeom prst="ellipse">
            <a:avLst/>
          </a:prstGeom>
          <a:solidFill>
            <a:schemeClr val="accent1"/>
          </a:solidFill>
          <a:ln w="25400">
            <a:noFill/>
            <a:round/>
            <a:headEnd/>
            <a:tailEnd/>
          </a:ln>
          <a:effectLst/>
        </p:spPr>
        <p:txBody>
          <a:bodyPr wrap="none" anchor="ctr"/>
          <a:lstStyle/>
          <a:p>
            <a:endParaRPr lang="ko-KR" altLang="en-US"/>
          </a:p>
        </p:txBody>
      </p:sp>
      <p:sp>
        <p:nvSpPr>
          <p:cNvPr id="870484" name="Oval 84"/>
          <p:cNvSpPr>
            <a:spLocks noChangeArrowheads="1"/>
          </p:cNvSpPr>
          <p:nvPr/>
        </p:nvSpPr>
        <p:spPr bwMode="auto">
          <a:xfrm>
            <a:off x="4027488" y="2105025"/>
            <a:ext cx="73025" cy="82550"/>
          </a:xfrm>
          <a:prstGeom prst="ellipse">
            <a:avLst/>
          </a:prstGeom>
          <a:solidFill>
            <a:schemeClr val="accent1"/>
          </a:solidFill>
          <a:ln w="25400">
            <a:noFill/>
            <a:round/>
            <a:headEnd/>
            <a:tailEnd/>
          </a:ln>
          <a:effectLst/>
        </p:spPr>
        <p:txBody>
          <a:bodyPr wrap="none" anchor="ctr"/>
          <a:lstStyle/>
          <a:p>
            <a:endParaRPr lang="ko-KR" altLang="en-US"/>
          </a:p>
        </p:txBody>
      </p:sp>
      <p:sp>
        <p:nvSpPr>
          <p:cNvPr id="870485" name="Oval 85"/>
          <p:cNvSpPr>
            <a:spLocks noChangeArrowheads="1"/>
          </p:cNvSpPr>
          <p:nvPr/>
        </p:nvSpPr>
        <p:spPr bwMode="auto">
          <a:xfrm>
            <a:off x="4087813" y="2132013"/>
            <a:ext cx="73025" cy="82550"/>
          </a:xfrm>
          <a:prstGeom prst="ellipse">
            <a:avLst/>
          </a:prstGeom>
          <a:solidFill>
            <a:schemeClr val="accent1"/>
          </a:solidFill>
          <a:ln w="25400">
            <a:noFill/>
            <a:round/>
            <a:headEnd/>
            <a:tailEnd/>
          </a:ln>
          <a:effectLst/>
        </p:spPr>
        <p:txBody>
          <a:bodyPr wrap="none" anchor="ctr"/>
          <a:lstStyle/>
          <a:p>
            <a:endParaRPr lang="ko-KR" altLang="en-US"/>
          </a:p>
        </p:txBody>
      </p:sp>
      <p:sp>
        <p:nvSpPr>
          <p:cNvPr id="870486" name="Oval 86"/>
          <p:cNvSpPr>
            <a:spLocks noChangeArrowheads="1"/>
          </p:cNvSpPr>
          <p:nvPr/>
        </p:nvSpPr>
        <p:spPr bwMode="auto">
          <a:xfrm>
            <a:off x="4540250" y="2214563"/>
            <a:ext cx="74613" cy="84137"/>
          </a:xfrm>
          <a:prstGeom prst="ellipse">
            <a:avLst/>
          </a:prstGeom>
          <a:solidFill>
            <a:schemeClr val="accent1"/>
          </a:solidFill>
          <a:ln w="25400">
            <a:noFill/>
            <a:round/>
            <a:headEnd/>
            <a:tailEnd/>
          </a:ln>
          <a:effectLst/>
        </p:spPr>
        <p:txBody>
          <a:bodyPr wrap="none" anchor="ctr"/>
          <a:lstStyle/>
          <a:p>
            <a:endParaRPr lang="ko-KR" altLang="en-US"/>
          </a:p>
        </p:txBody>
      </p:sp>
      <p:sp>
        <p:nvSpPr>
          <p:cNvPr id="870487" name="Oval 87"/>
          <p:cNvSpPr>
            <a:spLocks noChangeArrowheads="1"/>
          </p:cNvSpPr>
          <p:nvPr/>
        </p:nvSpPr>
        <p:spPr bwMode="auto">
          <a:xfrm>
            <a:off x="4675188" y="2214563"/>
            <a:ext cx="73025" cy="84137"/>
          </a:xfrm>
          <a:prstGeom prst="ellipse">
            <a:avLst/>
          </a:prstGeom>
          <a:solidFill>
            <a:schemeClr val="accent1"/>
          </a:solidFill>
          <a:ln w="25400">
            <a:noFill/>
            <a:round/>
            <a:headEnd/>
            <a:tailEnd/>
          </a:ln>
          <a:effectLst/>
        </p:spPr>
        <p:txBody>
          <a:bodyPr wrap="none" anchor="ctr"/>
          <a:lstStyle/>
          <a:p>
            <a:endParaRPr lang="ko-KR" altLang="en-US"/>
          </a:p>
        </p:txBody>
      </p:sp>
      <p:sp>
        <p:nvSpPr>
          <p:cNvPr id="870488" name="Freeform 88"/>
          <p:cNvSpPr>
            <a:spLocks/>
          </p:cNvSpPr>
          <p:nvPr/>
        </p:nvSpPr>
        <p:spPr bwMode="auto">
          <a:xfrm>
            <a:off x="2257425" y="1944688"/>
            <a:ext cx="3240088" cy="411162"/>
          </a:xfrm>
          <a:custGeom>
            <a:avLst/>
            <a:gdLst/>
            <a:ahLst/>
            <a:cxnLst>
              <a:cxn ang="0">
                <a:pos x="0" y="0"/>
              </a:cxn>
              <a:cxn ang="0">
                <a:pos x="89" y="9"/>
              </a:cxn>
              <a:cxn ang="0">
                <a:pos x="343" y="24"/>
              </a:cxn>
              <a:cxn ang="0">
                <a:pos x="425" y="21"/>
              </a:cxn>
              <a:cxn ang="0">
                <a:pos x="554" y="31"/>
              </a:cxn>
              <a:cxn ang="0">
                <a:pos x="618" y="43"/>
              </a:cxn>
              <a:cxn ang="0">
                <a:pos x="673" y="43"/>
              </a:cxn>
              <a:cxn ang="0">
                <a:pos x="722" y="49"/>
              </a:cxn>
              <a:cxn ang="0">
                <a:pos x="765" y="49"/>
              </a:cxn>
              <a:cxn ang="0">
                <a:pos x="820" y="55"/>
              </a:cxn>
              <a:cxn ang="0">
                <a:pos x="958" y="79"/>
              </a:cxn>
              <a:cxn ang="0">
                <a:pos x="1034" y="107"/>
              </a:cxn>
              <a:cxn ang="0">
                <a:pos x="1108" y="107"/>
              </a:cxn>
              <a:cxn ang="0">
                <a:pos x="1160" y="119"/>
              </a:cxn>
              <a:cxn ang="0">
                <a:pos x="1196" y="110"/>
              </a:cxn>
              <a:cxn ang="0">
                <a:pos x="1248" y="134"/>
              </a:cxn>
              <a:cxn ang="0">
                <a:pos x="1282" y="143"/>
              </a:cxn>
              <a:cxn ang="0">
                <a:pos x="1316" y="162"/>
              </a:cxn>
              <a:cxn ang="0">
                <a:pos x="1343" y="174"/>
              </a:cxn>
              <a:cxn ang="0">
                <a:pos x="1392" y="171"/>
              </a:cxn>
              <a:cxn ang="0">
                <a:pos x="1438" y="189"/>
              </a:cxn>
              <a:cxn ang="0">
                <a:pos x="1539" y="180"/>
              </a:cxn>
              <a:cxn ang="0">
                <a:pos x="1631" y="192"/>
              </a:cxn>
              <a:cxn ang="0">
                <a:pos x="2145" y="241"/>
              </a:cxn>
            </a:cxnLst>
            <a:rect l="0" t="0" r="r" b="b"/>
            <a:pathLst>
              <a:path w="2146" h="242">
                <a:moveTo>
                  <a:pt x="0" y="0"/>
                </a:moveTo>
                <a:lnTo>
                  <a:pt x="89" y="9"/>
                </a:lnTo>
                <a:lnTo>
                  <a:pt x="343" y="24"/>
                </a:lnTo>
                <a:lnTo>
                  <a:pt x="425" y="21"/>
                </a:lnTo>
                <a:lnTo>
                  <a:pt x="554" y="31"/>
                </a:lnTo>
                <a:lnTo>
                  <a:pt x="618" y="43"/>
                </a:lnTo>
                <a:lnTo>
                  <a:pt x="673" y="43"/>
                </a:lnTo>
                <a:lnTo>
                  <a:pt x="722" y="49"/>
                </a:lnTo>
                <a:lnTo>
                  <a:pt x="765" y="49"/>
                </a:lnTo>
                <a:lnTo>
                  <a:pt x="820" y="55"/>
                </a:lnTo>
                <a:lnTo>
                  <a:pt x="958" y="79"/>
                </a:lnTo>
                <a:lnTo>
                  <a:pt x="1034" y="107"/>
                </a:lnTo>
                <a:lnTo>
                  <a:pt x="1108" y="107"/>
                </a:lnTo>
                <a:lnTo>
                  <a:pt x="1160" y="119"/>
                </a:lnTo>
                <a:lnTo>
                  <a:pt x="1196" y="110"/>
                </a:lnTo>
                <a:lnTo>
                  <a:pt x="1248" y="134"/>
                </a:lnTo>
                <a:lnTo>
                  <a:pt x="1282" y="143"/>
                </a:lnTo>
                <a:lnTo>
                  <a:pt x="1316" y="162"/>
                </a:lnTo>
                <a:lnTo>
                  <a:pt x="1343" y="174"/>
                </a:lnTo>
                <a:lnTo>
                  <a:pt x="1392" y="171"/>
                </a:lnTo>
                <a:lnTo>
                  <a:pt x="1438" y="189"/>
                </a:lnTo>
                <a:lnTo>
                  <a:pt x="1539" y="180"/>
                </a:lnTo>
                <a:lnTo>
                  <a:pt x="1631" y="192"/>
                </a:lnTo>
                <a:lnTo>
                  <a:pt x="2145" y="241"/>
                </a:lnTo>
              </a:path>
            </a:pathLst>
          </a:custGeom>
          <a:noFill/>
          <a:ln w="12700" cap="rnd" cmpd="sng">
            <a:solidFill>
              <a:schemeClr val="accent1"/>
            </a:solidFill>
            <a:prstDash val="solid"/>
            <a:round/>
            <a:headEnd type="none" w="med" len="med"/>
            <a:tailEnd type="none" w="med" len="med"/>
          </a:ln>
          <a:effectLst/>
        </p:spPr>
        <p:txBody>
          <a:bodyPr/>
          <a:lstStyle/>
          <a:p>
            <a:endParaRPr lang="ko-KR" altLang="en-US"/>
          </a:p>
        </p:txBody>
      </p:sp>
      <p:sp>
        <p:nvSpPr>
          <p:cNvPr id="870489" name="Oval 89"/>
          <p:cNvSpPr>
            <a:spLocks noChangeArrowheads="1"/>
          </p:cNvSpPr>
          <p:nvPr/>
        </p:nvSpPr>
        <p:spPr bwMode="auto">
          <a:xfrm>
            <a:off x="5464175" y="2312988"/>
            <a:ext cx="74613" cy="84137"/>
          </a:xfrm>
          <a:prstGeom prst="ellipse">
            <a:avLst/>
          </a:prstGeom>
          <a:solidFill>
            <a:schemeClr val="accent1"/>
          </a:solidFill>
          <a:ln w="25400">
            <a:noFill/>
            <a:round/>
            <a:headEnd/>
            <a:tailEnd/>
          </a:ln>
          <a:effectLst/>
        </p:spPr>
        <p:txBody>
          <a:bodyPr wrap="none" anchor="ctr"/>
          <a:lstStyle/>
          <a:p>
            <a:endParaRPr lang="ko-KR" altLang="en-US"/>
          </a:p>
        </p:txBody>
      </p:sp>
      <p:sp>
        <p:nvSpPr>
          <p:cNvPr id="870490" name="Freeform 90"/>
          <p:cNvSpPr>
            <a:spLocks/>
          </p:cNvSpPr>
          <p:nvPr/>
        </p:nvSpPr>
        <p:spPr bwMode="auto">
          <a:xfrm>
            <a:off x="1935163" y="1878013"/>
            <a:ext cx="3937000" cy="3033712"/>
          </a:xfrm>
          <a:custGeom>
            <a:avLst/>
            <a:gdLst/>
            <a:ahLst/>
            <a:cxnLst>
              <a:cxn ang="0">
                <a:pos x="0" y="0"/>
              </a:cxn>
              <a:cxn ang="0">
                <a:pos x="0" y="1786"/>
              </a:cxn>
              <a:cxn ang="0">
                <a:pos x="2607" y="1786"/>
              </a:cxn>
            </a:cxnLst>
            <a:rect l="0" t="0" r="r" b="b"/>
            <a:pathLst>
              <a:path w="2608" h="1787">
                <a:moveTo>
                  <a:pt x="0" y="0"/>
                </a:moveTo>
                <a:lnTo>
                  <a:pt x="0" y="1786"/>
                </a:lnTo>
                <a:lnTo>
                  <a:pt x="2607" y="1786"/>
                </a:lnTo>
              </a:path>
            </a:pathLst>
          </a:custGeom>
          <a:noFill/>
          <a:ln w="19050" cap="rnd" cmpd="sng">
            <a:solidFill>
              <a:schemeClr val="tx1"/>
            </a:solidFill>
            <a:prstDash val="solid"/>
            <a:round/>
            <a:headEnd type="none" w="med" len="med"/>
            <a:tailEnd type="none" w="med" len="med"/>
          </a:ln>
          <a:effectLst/>
        </p:spPr>
        <p:txBody>
          <a:bodyPr/>
          <a:lstStyle/>
          <a:p>
            <a:endParaRPr lang="ko-KR" altLang="en-US"/>
          </a:p>
        </p:txBody>
      </p:sp>
      <p:sp>
        <p:nvSpPr>
          <p:cNvPr id="870491" name="Line 91"/>
          <p:cNvSpPr>
            <a:spLocks noChangeShapeType="1"/>
          </p:cNvSpPr>
          <p:nvPr/>
        </p:nvSpPr>
        <p:spPr bwMode="auto">
          <a:xfrm>
            <a:off x="1884363" y="1890713"/>
            <a:ext cx="44450" cy="0"/>
          </a:xfrm>
          <a:prstGeom prst="line">
            <a:avLst/>
          </a:prstGeom>
          <a:noFill/>
          <a:ln w="19050">
            <a:solidFill>
              <a:schemeClr val="tx1"/>
            </a:solidFill>
            <a:round/>
            <a:headEnd/>
            <a:tailEnd/>
          </a:ln>
          <a:effectLst/>
        </p:spPr>
        <p:txBody>
          <a:bodyPr wrap="none" anchor="ctr"/>
          <a:lstStyle/>
          <a:p>
            <a:endParaRPr lang="ko-KR" altLang="en-US"/>
          </a:p>
        </p:txBody>
      </p:sp>
      <p:sp>
        <p:nvSpPr>
          <p:cNvPr id="870492" name="Line 92"/>
          <p:cNvSpPr>
            <a:spLocks noChangeShapeType="1"/>
          </p:cNvSpPr>
          <p:nvPr/>
        </p:nvSpPr>
        <p:spPr bwMode="auto">
          <a:xfrm>
            <a:off x="1884363" y="2641600"/>
            <a:ext cx="44450" cy="0"/>
          </a:xfrm>
          <a:prstGeom prst="line">
            <a:avLst/>
          </a:prstGeom>
          <a:noFill/>
          <a:ln w="19050">
            <a:solidFill>
              <a:schemeClr val="tx1"/>
            </a:solidFill>
            <a:round/>
            <a:headEnd/>
            <a:tailEnd/>
          </a:ln>
          <a:effectLst/>
        </p:spPr>
        <p:txBody>
          <a:bodyPr wrap="none" anchor="ctr"/>
          <a:lstStyle/>
          <a:p>
            <a:endParaRPr lang="ko-KR" altLang="en-US"/>
          </a:p>
        </p:txBody>
      </p:sp>
      <p:sp>
        <p:nvSpPr>
          <p:cNvPr id="870493" name="Line 93"/>
          <p:cNvSpPr>
            <a:spLocks noChangeShapeType="1"/>
          </p:cNvSpPr>
          <p:nvPr/>
        </p:nvSpPr>
        <p:spPr bwMode="auto">
          <a:xfrm>
            <a:off x="1884363" y="3373438"/>
            <a:ext cx="44450" cy="0"/>
          </a:xfrm>
          <a:prstGeom prst="line">
            <a:avLst/>
          </a:prstGeom>
          <a:noFill/>
          <a:ln w="19050">
            <a:solidFill>
              <a:schemeClr val="tx1"/>
            </a:solidFill>
            <a:round/>
            <a:headEnd/>
            <a:tailEnd/>
          </a:ln>
          <a:effectLst/>
        </p:spPr>
        <p:txBody>
          <a:bodyPr wrap="none" anchor="ctr"/>
          <a:lstStyle/>
          <a:p>
            <a:endParaRPr lang="ko-KR" altLang="en-US"/>
          </a:p>
        </p:txBody>
      </p:sp>
      <p:sp>
        <p:nvSpPr>
          <p:cNvPr id="870494" name="Line 94"/>
          <p:cNvSpPr>
            <a:spLocks noChangeShapeType="1"/>
          </p:cNvSpPr>
          <p:nvPr/>
        </p:nvSpPr>
        <p:spPr bwMode="auto">
          <a:xfrm>
            <a:off x="1884363" y="4125913"/>
            <a:ext cx="44450" cy="0"/>
          </a:xfrm>
          <a:prstGeom prst="line">
            <a:avLst/>
          </a:prstGeom>
          <a:noFill/>
          <a:ln w="19050">
            <a:solidFill>
              <a:schemeClr val="tx1"/>
            </a:solidFill>
            <a:round/>
            <a:headEnd/>
            <a:tailEnd/>
          </a:ln>
          <a:effectLst/>
        </p:spPr>
        <p:txBody>
          <a:bodyPr wrap="none" anchor="ctr"/>
          <a:lstStyle/>
          <a:p>
            <a:endParaRPr lang="ko-KR" altLang="en-US"/>
          </a:p>
        </p:txBody>
      </p:sp>
      <p:sp>
        <p:nvSpPr>
          <p:cNvPr id="870495" name="Line 95"/>
          <p:cNvSpPr>
            <a:spLocks noChangeShapeType="1"/>
          </p:cNvSpPr>
          <p:nvPr/>
        </p:nvSpPr>
        <p:spPr bwMode="auto">
          <a:xfrm>
            <a:off x="2605088" y="4902200"/>
            <a:ext cx="0" cy="96838"/>
          </a:xfrm>
          <a:prstGeom prst="line">
            <a:avLst/>
          </a:prstGeom>
          <a:noFill/>
          <a:ln w="19050">
            <a:solidFill>
              <a:schemeClr val="tx1"/>
            </a:solidFill>
            <a:round/>
            <a:headEnd/>
            <a:tailEnd/>
          </a:ln>
          <a:effectLst/>
        </p:spPr>
        <p:txBody>
          <a:bodyPr wrap="none" anchor="ctr"/>
          <a:lstStyle/>
          <a:p>
            <a:endParaRPr lang="ko-KR" altLang="en-US"/>
          </a:p>
        </p:txBody>
      </p:sp>
      <p:sp>
        <p:nvSpPr>
          <p:cNvPr id="870496" name="Line 96"/>
          <p:cNvSpPr>
            <a:spLocks noChangeShapeType="1"/>
          </p:cNvSpPr>
          <p:nvPr/>
        </p:nvSpPr>
        <p:spPr bwMode="auto">
          <a:xfrm>
            <a:off x="3246438" y="4902200"/>
            <a:ext cx="0" cy="96838"/>
          </a:xfrm>
          <a:prstGeom prst="line">
            <a:avLst/>
          </a:prstGeom>
          <a:noFill/>
          <a:ln w="19050">
            <a:solidFill>
              <a:schemeClr val="tx1"/>
            </a:solidFill>
            <a:round/>
            <a:headEnd/>
            <a:tailEnd/>
          </a:ln>
          <a:effectLst/>
        </p:spPr>
        <p:txBody>
          <a:bodyPr wrap="none" anchor="ctr"/>
          <a:lstStyle/>
          <a:p>
            <a:endParaRPr lang="ko-KR" altLang="en-US"/>
          </a:p>
        </p:txBody>
      </p:sp>
      <p:sp>
        <p:nvSpPr>
          <p:cNvPr id="870497" name="Line 97"/>
          <p:cNvSpPr>
            <a:spLocks noChangeShapeType="1"/>
          </p:cNvSpPr>
          <p:nvPr/>
        </p:nvSpPr>
        <p:spPr bwMode="auto">
          <a:xfrm>
            <a:off x="3887788" y="4902200"/>
            <a:ext cx="0" cy="96838"/>
          </a:xfrm>
          <a:prstGeom prst="line">
            <a:avLst/>
          </a:prstGeom>
          <a:noFill/>
          <a:ln w="19050">
            <a:solidFill>
              <a:schemeClr val="tx1"/>
            </a:solidFill>
            <a:round/>
            <a:headEnd/>
            <a:tailEnd/>
          </a:ln>
          <a:effectLst/>
        </p:spPr>
        <p:txBody>
          <a:bodyPr wrap="none" anchor="ctr"/>
          <a:lstStyle/>
          <a:p>
            <a:endParaRPr lang="ko-KR" altLang="en-US"/>
          </a:p>
        </p:txBody>
      </p:sp>
      <p:sp>
        <p:nvSpPr>
          <p:cNvPr id="870498" name="Line 98"/>
          <p:cNvSpPr>
            <a:spLocks noChangeShapeType="1"/>
          </p:cNvSpPr>
          <p:nvPr/>
        </p:nvSpPr>
        <p:spPr bwMode="auto">
          <a:xfrm>
            <a:off x="4552950" y="4902200"/>
            <a:ext cx="0" cy="96838"/>
          </a:xfrm>
          <a:prstGeom prst="line">
            <a:avLst/>
          </a:prstGeom>
          <a:noFill/>
          <a:ln w="19050">
            <a:solidFill>
              <a:schemeClr val="tx1"/>
            </a:solidFill>
            <a:round/>
            <a:headEnd/>
            <a:tailEnd/>
          </a:ln>
          <a:effectLst/>
        </p:spPr>
        <p:txBody>
          <a:bodyPr wrap="none" anchor="ctr"/>
          <a:lstStyle/>
          <a:p>
            <a:endParaRPr lang="ko-KR" altLang="en-US"/>
          </a:p>
        </p:txBody>
      </p:sp>
      <p:sp>
        <p:nvSpPr>
          <p:cNvPr id="870499" name="Line 99"/>
          <p:cNvSpPr>
            <a:spLocks noChangeShapeType="1"/>
          </p:cNvSpPr>
          <p:nvPr/>
        </p:nvSpPr>
        <p:spPr bwMode="auto">
          <a:xfrm>
            <a:off x="5214938" y="4902200"/>
            <a:ext cx="0" cy="96838"/>
          </a:xfrm>
          <a:prstGeom prst="line">
            <a:avLst/>
          </a:prstGeom>
          <a:noFill/>
          <a:ln w="19050">
            <a:solidFill>
              <a:schemeClr val="tx1"/>
            </a:solidFill>
            <a:round/>
            <a:headEnd/>
            <a:tailEnd/>
          </a:ln>
          <a:effectLst/>
        </p:spPr>
        <p:txBody>
          <a:bodyPr wrap="none" anchor="ctr"/>
          <a:lstStyle/>
          <a:p>
            <a:endParaRPr lang="ko-KR" altLang="en-US"/>
          </a:p>
        </p:txBody>
      </p:sp>
      <p:sp>
        <p:nvSpPr>
          <p:cNvPr id="870500" name="Line 100"/>
          <p:cNvSpPr>
            <a:spLocks noChangeShapeType="1"/>
          </p:cNvSpPr>
          <p:nvPr/>
        </p:nvSpPr>
        <p:spPr bwMode="auto">
          <a:xfrm>
            <a:off x="5870575" y="4914900"/>
            <a:ext cx="0" cy="69850"/>
          </a:xfrm>
          <a:prstGeom prst="line">
            <a:avLst/>
          </a:prstGeom>
          <a:noFill/>
          <a:ln w="19050">
            <a:solidFill>
              <a:schemeClr val="tx1"/>
            </a:solidFill>
            <a:round/>
            <a:headEnd/>
            <a:tailEnd/>
          </a:ln>
          <a:effectLst/>
        </p:spPr>
        <p:txBody>
          <a:bodyPr wrap="none" anchor="ctr"/>
          <a:lstStyle/>
          <a:p>
            <a:endParaRPr lang="ko-KR" altLang="en-US"/>
          </a:p>
        </p:txBody>
      </p:sp>
      <p:sp>
        <p:nvSpPr>
          <p:cNvPr id="870501" name="Rectangle 101"/>
          <p:cNvSpPr>
            <a:spLocks noChangeArrowheads="1"/>
          </p:cNvSpPr>
          <p:nvPr/>
        </p:nvSpPr>
        <p:spPr bwMode="auto">
          <a:xfrm>
            <a:off x="1963738" y="1839913"/>
            <a:ext cx="80962" cy="76200"/>
          </a:xfrm>
          <a:prstGeom prst="rect">
            <a:avLst/>
          </a:prstGeom>
          <a:solidFill>
            <a:schemeClr val="hlink"/>
          </a:solidFill>
          <a:ln w="25400">
            <a:noFill/>
            <a:miter lim="800000"/>
            <a:headEnd/>
            <a:tailEnd/>
          </a:ln>
          <a:effectLst/>
        </p:spPr>
        <p:txBody>
          <a:bodyPr wrap="none" anchor="ctr"/>
          <a:lstStyle/>
          <a:p>
            <a:endParaRPr lang="ko-KR" altLang="en-US"/>
          </a:p>
        </p:txBody>
      </p:sp>
      <p:sp>
        <p:nvSpPr>
          <p:cNvPr id="870503" name="AutoShape 103"/>
          <p:cNvSpPr>
            <a:spLocks noChangeArrowheads="1"/>
          </p:cNvSpPr>
          <p:nvPr/>
        </p:nvSpPr>
        <p:spPr bwMode="auto">
          <a:xfrm>
            <a:off x="4208463" y="3648075"/>
            <a:ext cx="122237" cy="112713"/>
          </a:xfrm>
          <a:prstGeom prst="triangle">
            <a:avLst>
              <a:gd name="adj" fmla="val 54995"/>
            </a:avLst>
          </a:prstGeom>
          <a:solidFill>
            <a:srgbClr val="FF9999"/>
          </a:solidFill>
          <a:ln w="25400">
            <a:noFill/>
            <a:miter lim="800000"/>
            <a:headEnd/>
            <a:tailEnd/>
          </a:ln>
          <a:effectLst/>
        </p:spPr>
        <p:txBody>
          <a:bodyPr wrap="none" anchor="ctr"/>
          <a:lstStyle/>
          <a:p>
            <a:endParaRPr lang="ko-KR" altLang="en-US"/>
          </a:p>
        </p:txBody>
      </p:sp>
      <p:sp>
        <p:nvSpPr>
          <p:cNvPr id="870504" name="AutoShape 104"/>
          <p:cNvSpPr>
            <a:spLocks noChangeArrowheads="1"/>
          </p:cNvSpPr>
          <p:nvPr/>
        </p:nvSpPr>
        <p:spPr bwMode="auto">
          <a:xfrm>
            <a:off x="4648200" y="3660775"/>
            <a:ext cx="123825" cy="114300"/>
          </a:xfrm>
          <a:prstGeom prst="triangle">
            <a:avLst>
              <a:gd name="adj" fmla="val 54995"/>
            </a:avLst>
          </a:prstGeom>
          <a:solidFill>
            <a:srgbClr val="FF9999"/>
          </a:solidFill>
          <a:ln w="25400">
            <a:noFill/>
            <a:miter lim="800000"/>
            <a:headEnd/>
            <a:tailEnd/>
          </a:ln>
          <a:effectLst/>
        </p:spPr>
        <p:txBody>
          <a:bodyPr wrap="none" anchor="ctr"/>
          <a:lstStyle/>
          <a:p>
            <a:endParaRPr lang="ko-KR" altLang="en-US"/>
          </a:p>
        </p:txBody>
      </p:sp>
      <p:sp>
        <p:nvSpPr>
          <p:cNvPr id="870505" name="AutoShape 105"/>
          <p:cNvSpPr>
            <a:spLocks noChangeArrowheads="1"/>
          </p:cNvSpPr>
          <p:nvPr/>
        </p:nvSpPr>
        <p:spPr bwMode="auto">
          <a:xfrm>
            <a:off x="4875213" y="3676650"/>
            <a:ext cx="123825" cy="111125"/>
          </a:xfrm>
          <a:prstGeom prst="triangle">
            <a:avLst>
              <a:gd name="adj" fmla="val 54995"/>
            </a:avLst>
          </a:prstGeom>
          <a:solidFill>
            <a:srgbClr val="FF9999"/>
          </a:solidFill>
          <a:ln w="25400">
            <a:noFill/>
            <a:miter lim="800000"/>
            <a:headEnd/>
            <a:tailEnd/>
          </a:ln>
          <a:effectLst/>
        </p:spPr>
        <p:txBody>
          <a:bodyPr wrap="none" anchor="ctr"/>
          <a:lstStyle/>
          <a:p>
            <a:endParaRPr lang="ko-KR" altLang="en-US"/>
          </a:p>
        </p:txBody>
      </p:sp>
      <p:sp>
        <p:nvSpPr>
          <p:cNvPr id="870506" name="AutoShape 106"/>
          <p:cNvSpPr>
            <a:spLocks noChangeArrowheads="1"/>
          </p:cNvSpPr>
          <p:nvPr/>
        </p:nvSpPr>
        <p:spPr bwMode="auto">
          <a:xfrm>
            <a:off x="4886325" y="4057650"/>
            <a:ext cx="123825" cy="112713"/>
          </a:xfrm>
          <a:prstGeom prst="triangle">
            <a:avLst>
              <a:gd name="adj" fmla="val 54995"/>
            </a:avLst>
          </a:prstGeom>
          <a:solidFill>
            <a:srgbClr val="FF9999"/>
          </a:solidFill>
          <a:ln w="25400">
            <a:noFill/>
            <a:miter lim="800000"/>
            <a:headEnd/>
            <a:tailEnd/>
          </a:ln>
          <a:effectLst/>
        </p:spPr>
        <p:txBody>
          <a:bodyPr wrap="none" anchor="ctr"/>
          <a:lstStyle/>
          <a:p>
            <a:endParaRPr lang="ko-KR" altLang="en-US"/>
          </a:p>
        </p:txBody>
      </p:sp>
      <p:sp>
        <p:nvSpPr>
          <p:cNvPr id="870507" name="AutoShape 107"/>
          <p:cNvSpPr>
            <a:spLocks noChangeArrowheads="1"/>
          </p:cNvSpPr>
          <p:nvPr/>
        </p:nvSpPr>
        <p:spPr bwMode="auto">
          <a:xfrm>
            <a:off x="5205413" y="4046538"/>
            <a:ext cx="122237" cy="112712"/>
          </a:xfrm>
          <a:prstGeom prst="triangle">
            <a:avLst>
              <a:gd name="adj" fmla="val 54995"/>
            </a:avLst>
          </a:prstGeom>
          <a:solidFill>
            <a:srgbClr val="FF9999"/>
          </a:solidFill>
          <a:ln w="25400">
            <a:noFill/>
            <a:miter lim="800000"/>
            <a:headEnd/>
            <a:tailEnd/>
          </a:ln>
          <a:effectLst/>
        </p:spPr>
        <p:txBody>
          <a:bodyPr wrap="none" anchor="ctr"/>
          <a:lstStyle/>
          <a:p>
            <a:endParaRPr lang="ko-KR" altLang="en-US"/>
          </a:p>
        </p:txBody>
      </p:sp>
      <p:sp>
        <p:nvSpPr>
          <p:cNvPr id="870508" name="AutoShape 108"/>
          <p:cNvSpPr>
            <a:spLocks noChangeArrowheads="1"/>
          </p:cNvSpPr>
          <p:nvPr/>
        </p:nvSpPr>
        <p:spPr bwMode="auto">
          <a:xfrm>
            <a:off x="4067175" y="3452813"/>
            <a:ext cx="122238" cy="111125"/>
          </a:xfrm>
          <a:prstGeom prst="triangle">
            <a:avLst>
              <a:gd name="adj" fmla="val 54995"/>
            </a:avLst>
          </a:prstGeom>
          <a:solidFill>
            <a:srgbClr val="FF9999"/>
          </a:solidFill>
          <a:ln w="25400">
            <a:noFill/>
            <a:miter lim="800000"/>
            <a:headEnd/>
            <a:tailEnd/>
          </a:ln>
          <a:effectLst/>
        </p:spPr>
        <p:txBody>
          <a:bodyPr wrap="none" anchor="ctr"/>
          <a:lstStyle/>
          <a:p>
            <a:endParaRPr lang="ko-KR" altLang="en-US"/>
          </a:p>
        </p:txBody>
      </p:sp>
      <p:sp>
        <p:nvSpPr>
          <p:cNvPr id="870509" name="AutoShape 109"/>
          <p:cNvSpPr>
            <a:spLocks noChangeArrowheads="1"/>
          </p:cNvSpPr>
          <p:nvPr/>
        </p:nvSpPr>
        <p:spPr bwMode="auto">
          <a:xfrm>
            <a:off x="3803650" y="3200400"/>
            <a:ext cx="123825" cy="112713"/>
          </a:xfrm>
          <a:prstGeom prst="triangle">
            <a:avLst>
              <a:gd name="adj" fmla="val 54995"/>
            </a:avLst>
          </a:prstGeom>
          <a:solidFill>
            <a:srgbClr val="FF9999"/>
          </a:solidFill>
          <a:ln w="25400">
            <a:noFill/>
            <a:miter lim="800000"/>
            <a:headEnd/>
            <a:tailEnd/>
          </a:ln>
          <a:effectLst/>
        </p:spPr>
        <p:txBody>
          <a:bodyPr wrap="none" anchor="ctr"/>
          <a:lstStyle/>
          <a:p>
            <a:endParaRPr lang="ko-KR" altLang="en-US"/>
          </a:p>
        </p:txBody>
      </p:sp>
      <p:sp>
        <p:nvSpPr>
          <p:cNvPr id="870510" name="AutoShape 110"/>
          <p:cNvSpPr>
            <a:spLocks noChangeArrowheads="1"/>
          </p:cNvSpPr>
          <p:nvPr/>
        </p:nvSpPr>
        <p:spPr bwMode="auto">
          <a:xfrm>
            <a:off x="3536950" y="2989263"/>
            <a:ext cx="122238" cy="111125"/>
          </a:xfrm>
          <a:prstGeom prst="triangle">
            <a:avLst>
              <a:gd name="adj" fmla="val 54995"/>
            </a:avLst>
          </a:prstGeom>
          <a:solidFill>
            <a:srgbClr val="FF9999"/>
          </a:solidFill>
          <a:ln w="25400">
            <a:noFill/>
            <a:miter lim="800000"/>
            <a:headEnd/>
            <a:tailEnd/>
          </a:ln>
          <a:effectLst/>
        </p:spPr>
        <p:txBody>
          <a:bodyPr wrap="none" anchor="ctr"/>
          <a:lstStyle/>
          <a:p>
            <a:endParaRPr lang="ko-KR" altLang="en-US"/>
          </a:p>
        </p:txBody>
      </p:sp>
      <p:sp>
        <p:nvSpPr>
          <p:cNvPr id="870511" name="AutoShape 111"/>
          <p:cNvSpPr>
            <a:spLocks noChangeArrowheads="1"/>
          </p:cNvSpPr>
          <p:nvPr/>
        </p:nvSpPr>
        <p:spPr bwMode="auto">
          <a:xfrm>
            <a:off x="3459163" y="2786063"/>
            <a:ext cx="122237" cy="114300"/>
          </a:xfrm>
          <a:prstGeom prst="triangle">
            <a:avLst>
              <a:gd name="adj" fmla="val 54995"/>
            </a:avLst>
          </a:prstGeom>
          <a:solidFill>
            <a:srgbClr val="FF9999"/>
          </a:solidFill>
          <a:ln w="25400">
            <a:noFill/>
            <a:miter lim="800000"/>
            <a:headEnd/>
            <a:tailEnd/>
          </a:ln>
          <a:effectLst/>
        </p:spPr>
        <p:txBody>
          <a:bodyPr wrap="none" anchor="ctr"/>
          <a:lstStyle/>
          <a:p>
            <a:endParaRPr lang="ko-KR" altLang="en-US"/>
          </a:p>
        </p:txBody>
      </p:sp>
      <p:sp>
        <p:nvSpPr>
          <p:cNvPr id="870512" name="AutoShape 112"/>
          <p:cNvSpPr>
            <a:spLocks noChangeArrowheads="1"/>
          </p:cNvSpPr>
          <p:nvPr/>
        </p:nvSpPr>
        <p:spPr bwMode="auto">
          <a:xfrm>
            <a:off x="2560638" y="2570163"/>
            <a:ext cx="123825" cy="111125"/>
          </a:xfrm>
          <a:prstGeom prst="triangle">
            <a:avLst>
              <a:gd name="adj" fmla="val 54995"/>
            </a:avLst>
          </a:prstGeom>
          <a:solidFill>
            <a:srgbClr val="FF9999"/>
          </a:solidFill>
          <a:ln w="25400">
            <a:noFill/>
            <a:miter lim="800000"/>
            <a:headEnd/>
            <a:tailEnd/>
          </a:ln>
          <a:effectLst/>
        </p:spPr>
        <p:txBody>
          <a:bodyPr wrap="none" anchor="ctr"/>
          <a:lstStyle/>
          <a:p>
            <a:endParaRPr lang="ko-KR" altLang="en-US"/>
          </a:p>
        </p:txBody>
      </p:sp>
      <p:sp>
        <p:nvSpPr>
          <p:cNvPr id="870513" name="AutoShape 113"/>
          <p:cNvSpPr>
            <a:spLocks noChangeArrowheads="1"/>
          </p:cNvSpPr>
          <p:nvPr/>
        </p:nvSpPr>
        <p:spPr bwMode="auto">
          <a:xfrm>
            <a:off x="2535238" y="2312988"/>
            <a:ext cx="122237" cy="112712"/>
          </a:xfrm>
          <a:prstGeom prst="triangle">
            <a:avLst>
              <a:gd name="adj" fmla="val 54995"/>
            </a:avLst>
          </a:prstGeom>
          <a:solidFill>
            <a:srgbClr val="FF9999"/>
          </a:solidFill>
          <a:ln w="25400">
            <a:noFill/>
            <a:miter lim="800000"/>
            <a:headEnd/>
            <a:tailEnd/>
          </a:ln>
          <a:effectLst/>
        </p:spPr>
        <p:txBody>
          <a:bodyPr wrap="none" anchor="ctr"/>
          <a:lstStyle/>
          <a:p>
            <a:endParaRPr lang="ko-KR" altLang="en-US"/>
          </a:p>
        </p:txBody>
      </p:sp>
      <p:sp>
        <p:nvSpPr>
          <p:cNvPr id="870514" name="AutoShape 114"/>
          <p:cNvSpPr>
            <a:spLocks noChangeArrowheads="1"/>
          </p:cNvSpPr>
          <p:nvPr/>
        </p:nvSpPr>
        <p:spPr bwMode="auto">
          <a:xfrm>
            <a:off x="2530475" y="2103438"/>
            <a:ext cx="122238" cy="114300"/>
          </a:xfrm>
          <a:prstGeom prst="triangle">
            <a:avLst>
              <a:gd name="adj" fmla="val 54995"/>
            </a:avLst>
          </a:prstGeom>
          <a:solidFill>
            <a:srgbClr val="FF9999"/>
          </a:solidFill>
          <a:ln w="25400">
            <a:noFill/>
            <a:miter lim="800000"/>
            <a:headEnd/>
            <a:tailEnd/>
          </a:ln>
          <a:effectLst/>
        </p:spPr>
        <p:txBody>
          <a:bodyPr wrap="none" anchor="ctr"/>
          <a:lstStyle/>
          <a:p>
            <a:endParaRPr lang="ko-KR" altLang="en-US"/>
          </a:p>
        </p:txBody>
      </p:sp>
      <p:sp>
        <p:nvSpPr>
          <p:cNvPr id="870515" name="AutoShape 115"/>
          <p:cNvSpPr>
            <a:spLocks noChangeArrowheads="1"/>
          </p:cNvSpPr>
          <p:nvPr/>
        </p:nvSpPr>
        <p:spPr bwMode="auto">
          <a:xfrm>
            <a:off x="2417763" y="1979613"/>
            <a:ext cx="123825" cy="112712"/>
          </a:xfrm>
          <a:prstGeom prst="triangle">
            <a:avLst>
              <a:gd name="adj" fmla="val 54995"/>
            </a:avLst>
          </a:prstGeom>
          <a:solidFill>
            <a:srgbClr val="FF9999"/>
          </a:solidFill>
          <a:ln w="25400">
            <a:noFill/>
            <a:miter lim="800000"/>
            <a:headEnd/>
            <a:tailEnd/>
          </a:ln>
          <a:effectLst/>
        </p:spPr>
        <p:txBody>
          <a:bodyPr wrap="none" anchor="ctr"/>
          <a:lstStyle/>
          <a:p>
            <a:endParaRPr lang="ko-KR" altLang="en-US"/>
          </a:p>
        </p:txBody>
      </p:sp>
      <p:sp>
        <p:nvSpPr>
          <p:cNvPr id="870516" name="AutoShape 116"/>
          <p:cNvSpPr>
            <a:spLocks noChangeArrowheads="1"/>
          </p:cNvSpPr>
          <p:nvPr/>
        </p:nvSpPr>
        <p:spPr bwMode="auto">
          <a:xfrm>
            <a:off x="2171700" y="1897063"/>
            <a:ext cx="123825" cy="112712"/>
          </a:xfrm>
          <a:prstGeom prst="triangle">
            <a:avLst>
              <a:gd name="adj" fmla="val 54995"/>
            </a:avLst>
          </a:prstGeom>
          <a:solidFill>
            <a:srgbClr val="FF9999"/>
          </a:solidFill>
          <a:ln w="25400">
            <a:noFill/>
            <a:miter lim="800000"/>
            <a:headEnd/>
            <a:tailEnd/>
          </a:ln>
          <a:effectLst/>
        </p:spPr>
        <p:txBody>
          <a:bodyPr wrap="none" anchor="ctr"/>
          <a:lstStyle/>
          <a:p>
            <a:endParaRPr lang="ko-KR" altLang="en-US"/>
          </a:p>
        </p:txBody>
      </p:sp>
      <p:sp>
        <p:nvSpPr>
          <p:cNvPr id="870517" name="AutoShape 117"/>
          <p:cNvSpPr>
            <a:spLocks noChangeArrowheads="1"/>
          </p:cNvSpPr>
          <p:nvPr/>
        </p:nvSpPr>
        <p:spPr bwMode="auto">
          <a:xfrm>
            <a:off x="2000250" y="1847850"/>
            <a:ext cx="122238" cy="114300"/>
          </a:xfrm>
          <a:prstGeom prst="triangle">
            <a:avLst>
              <a:gd name="adj" fmla="val 54995"/>
            </a:avLst>
          </a:prstGeom>
          <a:solidFill>
            <a:srgbClr val="FF9999"/>
          </a:solidFill>
          <a:ln w="25400">
            <a:noFill/>
            <a:miter lim="800000"/>
            <a:headEnd/>
            <a:tailEnd/>
          </a:ln>
          <a:effectLst/>
        </p:spPr>
        <p:txBody>
          <a:bodyPr wrap="none" anchor="ctr"/>
          <a:lstStyle/>
          <a:p>
            <a:endParaRPr lang="ko-KR" altLang="en-US"/>
          </a:p>
        </p:txBody>
      </p:sp>
      <p:sp>
        <p:nvSpPr>
          <p:cNvPr id="870518" name="Freeform 118"/>
          <p:cNvSpPr>
            <a:spLocks/>
          </p:cNvSpPr>
          <p:nvPr/>
        </p:nvSpPr>
        <p:spPr bwMode="auto">
          <a:xfrm>
            <a:off x="2051050" y="1916113"/>
            <a:ext cx="3216275" cy="2219325"/>
          </a:xfrm>
          <a:custGeom>
            <a:avLst/>
            <a:gdLst/>
            <a:ahLst/>
            <a:cxnLst>
              <a:cxn ang="0">
                <a:pos x="0" y="0"/>
              </a:cxn>
              <a:cxn ang="0">
                <a:pos x="126" y="33"/>
              </a:cxn>
              <a:cxn ang="0">
                <a:pos x="286" y="82"/>
              </a:cxn>
              <a:cxn ang="0">
                <a:pos x="367" y="163"/>
              </a:cxn>
              <a:cxn ang="0">
                <a:pos x="351" y="286"/>
              </a:cxn>
              <a:cxn ang="0">
                <a:pos x="371" y="441"/>
              </a:cxn>
              <a:cxn ang="0">
                <a:pos x="963" y="547"/>
              </a:cxn>
              <a:cxn ang="0">
                <a:pos x="1024" y="690"/>
              </a:cxn>
              <a:cxn ang="0">
                <a:pos x="1216" y="808"/>
              </a:cxn>
              <a:cxn ang="0">
                <a:pos x="1375" y="947"/>
              </a:cxn>
              <a:cxn ang="0">
                <a:pos x="1473" y="1073"/>
              </a:cxn>
              <a:cxn ang="0">
                <a:pos x="1763" y="1073"/>
              </a:cxn>
              <a:cxn ang="0">
                <a:pos x="1914" y="1082"/>
              </a:cxn>
              <a:cxn ang="0">
                <a:pos x="1918" y="1306"/>
              </a:cxn>
              <a:cxn ang="0">
                <a:pos x="2130" y="1298"/>
              </a:cxn>
            </a:cxnLst>
            <a:rect l="0" t="0" r="r" b="b"/>
            <a:pathLst>
              <a:path w="2131" h="1307">
                <a:moveTo>
                  <a:pt x="0" y="0"/>
                </a:moveTo>
                <a:lnTo>
                  <a:pt x="126" y="33"/>
                </a:lnTo>
                <a:lnTo>
                  <a:pt x="286" y="82"/>
                </a:lnTo>
                <a:lnTo>
                  <a:pt x="367" y="163"/>
                </a:lnTo>
                <a:lnTo>
                  <a:pt x="351" y="286"/>
                </a:lnTo>
                <a:lnTo>
                  <a:pt x="371" y="441"/>
                </a:lnTo>
                <a:lnTo>
                  <a:pt x="963" y="547"/>
                </a:lnTo>
                <a:lnTo>
                  <a:pt x="1024" y="690"/>
                </a:lnTo>
                <a:lnTo>
                  <a:pt x="1216" y="808"/>
                </a:lnTo>
                <a:lnTo>
                  <a:pt x="1375" y="947"/>
                </a:lnTo>
                <a:lnTo>
                  <a:pt x="1473" y="1073"/>
                </a:lnTo>
                <a:lnTo>
                  <a:pt x="1763" y="1073"/>
                </a:lnTo>
                <a:lnTo>
                  <a:pt x="1914" y="1082"/>
                </a:lnTo>
                <a:lnTo>
                  <a:pt x="1918" y="1306"/>
                </a:lnTo>
                <a:lnTo>
                  <a:pt x="2130" y="1298"/>
                </a:lnTo>
              </a:path>
            </a:pathLst>
          </a:custGeom>
          <a:noFill/>
          <a:ln w="12700" cap="rnd" cmpd="sng">
            <a:solidFill>
              <a:srgbClr val="FF9999"/>
            </a:solidFill>
            <a:prstDash val="solid"/>
            <a:round/>
            <a:headEnd type="none" w="med" len="med"/>
            <a:tailEnd type="none" w="med" len="med"/>
          </a:ln>
          <a:effectLst/>
        </p:spPr>
        <p:txBody>
          <a:bodyPr/>
          <a:lstStyle/>
          <a:p>
            <a:endParaRPr lang="ko-KR" altLang="en-US"/>
          </a:p>
        </p:txBody>
      </p:sp>
      <p:sp>
        <p:nvSpPr>
          <p:cNvPr id="870519" name="Rectangle 119"/>
          <p:cNvSpPr>
            <a:spLocks noChangeArrowheads="1"/>
          </p:cNvSpPr>
          <p:nvPr/>
        </p:nvSpPr>
        <p:spPr bwMode="auto">
          <a:xfrm>
            <a:off x="5602288" y="2168525"/>
            <a:ext cx="2044188" cy="395271"/>
          </a:xfrm>
          <a:prstGeom prst="rect">
            <a:avLst/>
          </a:prstGeom>
          <a:noFill/>
          <a:ln w="25400">
            <a:noFill/>
            <a:miter lim="800000"/>
            <a:headEnd/>
            <a:tailEnd/>
          </a:ln>
          <a:effectLst/>
        </p:spPr>
        <p:txBody>
          <a:bodyPr wrap="none" lIns="100190" tIns="50944" rIns="100190" bIns="50944">
            <a:spAutoFit/>
          </a:bodyPr>
          <a:lstStyle/>
          <a:p>
            <a:pPr defTabSz="1068388" eaLnBrk="0" hangingPunct="0"/>
            <a:r>
              <a:rPr lang="en-US" sz="1900" b="1" i="0" dirty="0">
                <a:solidFill>
                  <a:schemeClr val="accent1"/>
                </a:solidFill>
              </a:rPr>
              <a:t>Normal subjects</a:t>
            </a:r>
          </a:p>
        </p:txBody>
      </p:sp>
      <p:sp>
        <p:nvSpPr>
          <p:cNvPr id="870520" name="Rectangle 120"/>
          <p:cNvSpPr>
            <a:spLocks noChangeArrowheads="1"/>
          </p:cNvSpPr>
          <p:nvPr/>
        </p:nvSpPr>
        <p:spPr bwMode="auto">
          <a:xfrm>
            <a:off x="5859463" y="3081338"/>
            <a:ext cx="2435320" cy="395271"/>
          </a:xfrm>
          <a:prstGeom prst="rect">
            <a:avLst/>
          </a:prstGeom>
          <a:noFill/>
          <a:ln w="25400">
            <a:noFill/>
            <a:miter lim="800000"/>
            <a:headEnd/>
            <a:tailEnd/>
          </a:ln>
          <a:effectLst/>
        </p:spPr>
        <p:txBody>
          <a:bodyPr wrap="none" lIns="100190" tIns="50944" rIns="100190" bIns="50944">
            <a:spAutoFit/>
          </a:bodyPr>
          <a:lstStyle/>
          <a:p>
            <a:pPr defTabSz="1068388" eaLnBrk="0" hangingPunct="0"/>
            <a:r>
              <a:rPr lang="en-US" sz="1900" b="1" i="0" dirty="0">
                <a:solidFill>
                  <a:srgbClr val="66FFFF"/>
                </a:solidFill>
              </a:rPr>
              <a:t>Asymptomatic PAD</a:t>
            </a:r>
            <a:r>
              <a:rPr lang="en-US" sz="1900" b="1" i="0" baseline="30000" dirty="0">
                <a:solidFill>
                  <a:srgbClr val="66FFFF"/>
                </a:solidFill>
              </a:rPr>
              <a:t>†</a:t>
            </a:r>
            <a:endParaRPr lang="en-US" sz="1900" b="1" i="0" dirty="0">
              <a:solidFill>
                <a:srgbClr val="66FFFF"/>
              </a:solidFill>
            </a:endParaRPr>
          </a:p>
        </p:txBody>
      </p:sp>
      <p:sp>
        <p:nvSpPr>
          <p:cNvPr id="870521" name="Rectangle 121"/>
          <p:cNvSpPr>
            <a:spLocks noChangeArrowheads="1"/>
          </p:cNvSpPr>
          <p:nvPr/>
        </p:nvSpPr>
        <p:spPr bwMode="auto">
          <a:xfrm>
            <a:off x="5545138" y="3516313"/>
            <a:ext cx="2345552" cy="395271"/>
          </a:xfrm>
          <a:prstGeom prst="rect">
            <a:avLst/>
          </a:prstGeom>
          <a:noFill/>
          <a:ln w="25400">
            <a:noFill/>
            <a:miter lim="800000"/>
            <a:headEnd/>
            <a:tailEnd/>
          </a:ln>
          <a:effectLst/>
        </p:spPr>
        <p:txBody>
          <a:bodyPr wrap="none" lIns="100190" tIns="50944" rIns="100190" bIns="50944">
            <a:spAutoFit/>
          </a:bodyPr>
          <a:lstStyle/>
          <a:p>
            <a:pPr defTabSz="1068388" eaLnBrk="0" hangingPunct="0"/>
            <a:r>
              <a:rPr lang="en-US" sz="1900" b="1" i="1" u="sng" dirty="0">
                <a:solidFill>
                  <a:schemeClr val="hlink"/>
                </a:solidFill>
              </a:rPr>
              <a:t>Symptomatic PAD</a:t>
            </a:r>
            <a:r>
              <a:rPr lang="en-US" sz="1900" b="1" i="1" u="sng" baseline="30000" dirty="0">
                <a:solidFill>
                  <a:schemeClr val="hlink"/>
                </a:solidFill>
              </a:rPr>
              <a:t>†</a:t>
            </a:r>
          </a:p>
        </p:txBody>
      </p:sp>
      <p:sp>
        <p:nvSpPr>
          <p:cNvPr id="870522" name="Rectangle 122"/>
          <p:cNvSpPr>
            <a:spLocks noChangeArrowheads="1"/>
          </p:cNvSpPr>
          <p:nvPr/>
        </p:nvSpPr>
        <p:spPr bwMode="auto">
          <a:xfrm>
            <a:off x="5360988" y="3984625"/>
            <a:ext cx="3121406" cy="395271"/>
          </a:xfrm>
          <a:prstGeom prst="rect">
            <a:avLst/>
          </a:prstGeom>
          <a:noFill/>
          <a:ln w="25400">
            <a:noFill/>
            <a:miter lim="800000"/>
            <a:headEnd/>
            <a:tailEnd/>
          </a:ln>
          <a:effectLst/>
        </p:spPr>
        <p:txBody>
          <a:bodyPr wrap="none" lIns="100190" tIns="50944" rIns="100190" bIns="50944">
            <a:spAutoFit/>
          </a:bodyPr>
          <a:lstStyle/>
          <a:p>
            <a:pPr defTabSz="1068388" eaLnBrk="0" hangingPunct="0"/>
            <a:r>
              <a:rPr lang="en-US" sz="1900" b="1" i="1" u="sng" dirty="0">
                <a:solidFill>
                  <a:srgbClr val="FF9999"/>
                </a:solidFill>
              </a:rPr>
              <a:t>Severe symptomatic PAD</a:t>
            </a:r>
            <a:r>
              <a:rPr lang="en-US" sz="1900" b="1" i="1" u="sng" baseline="30000" dirty="0">
                <a:solidFill>
                  <a:srgbClr val="FF9999"/>
                </a:solidFill>
              </a:rPr>
              <a:t>†</a:t>
            </a:r>
          </a:p>
        </p:txBody>
      </p:sp>
      <p:sp>
        <p:nvSpPr>
          <p:cNvPr id="870523" name="Rectangle 123"/>
          <p:cNvSpPr>
            <a:spLocks noChangeArrowheads="1"/>
          </p:cNvSpPr>
          <p:nvPr/>
        </p:nvSpPr>
        <p:spPr bwMode="auto">
          <a:xfrm>
            <a:off x="1270000" y="1682750"/>
            <a:ext cx="538163" cy="390525"/>
          </a:xfrm>
          <a:prstGeom prst="rect">
            <a:avLst/>
          </a:prstGeom>
          <a:noFill/>
          <a:ln w="25400">
            <a:noFill/>
            <a:miter lim="800000"/>
            <a:headEnd/>
            <a:tailEnd/>
          </a:ln>
          <a:effectLst/>
        </p:spPr>
        <p:txBody>
          <a:bodyPr wrap="none" lIns="100190" tIns="50944" rIns="100190" bIns="50944">
            <a:spAutoFit/>
          </a:bodyPr>
          <a:lstStyle/>
          <a:p>
            <a:pPr defTabSz="1068388" eaLnBrk="0" hangingPunct="0"/>
            <a:r>
              <a:rPr lang="en-US" sz="1900" b="0" i="0">
                <a:effectLst>
                  <a:outerShdw blurRad="38100" dist="38100" dir="2700000" algn="tl">
                    <a:srgbClr val="000000"/>
                  </a:outerShdw>
                </a:effectLst>
              </a:rPr>
              <a:t>100</a:t>
            </a:r>
          </a:p>
        </p:txBody>
      </p:sp>
      <p:sp>
        <p:nvSpPr>
          <p:cNvPr id="870524" name="Rectangle 124"/>
          <p:cNvSpPr>
            <a:spLocks noChangeArrowheads="1"/>
          </p:cNvSpPr>
          <p:nvPr/>
        </p:nvSpPr>
        <p:spPr bwMode="auto">
          <a:xfrm>
            <a:off x="1270000" y="2476500"/>
            <a:ext cx="536575" cy="390525"/>
          </a:xfrm>
          <a:prstGeom prst="rect">
            <a:avLst/>
          </a:prstGeom>
          <a:noFill/>
          <a:ln w="25400">
            <a:noFill/>
            <a:miter lim="800000"/>
            <a:headEnd/>
            <a:tailEnd/>
          </a:ln>
          <a:effectLst/>
        </p:spPr>
        <p:txBody>
          <a:bodyPr wrap="none" lIns="100190" tIns="50944" rIns="100190" bIns="50944">
            <a:spAutoFit/>
          </a:bodyPr>
          <a:lstStyle/>
          <a:p>
            <a:pPr defTabSz="1068388" eaLnBrk="0" hangingPunct="0"/>
            <a:r>
              <a:rPr lang="en-US" sz="1900" b="0" i="0">
                <a:effectLst>
                  <a:outerShdw blurRad="38100" dist="38100" dir="2700000" algn="tl">
                    <a:srgbClr val="000000"/>
                  </a:outerShdw>
                </a:effectLst>
              </a:rPr>
              <a:t>  75</a:t>
            </a:r>
          </a:p>
        </p:txBody>
      </p:sp>
      <p:sp>
        <p:nvSpPr>
          <p:cNvPr id="870525" name="Rectangle 125"/>
          <p:cNvSpPr>
            <a:spLocks noChangeArrowheads="1"/>
          </p:cNvSpPr>
          <p:nvPr/>
        </p:nvSpPr>
        <p:spPr bwMode="auto">
          <a:xfrm>
            <a:off x="1270000" y="3225800"/>
            <a:ext cx="536575" cy="390525"/>
          </a:xfrm>
          <a:prstGeom prst="rect">
            <a:avLst/>
          </a:prstGeom>
          <a:noFill/>
          <a:ln w="25400">
            <a:noFill/>
            <a:miter lim="800000"/>
            <a:headEnd/>
            <a:tailEnd/>
          </a:ln>
          <a:effectLst/>
        </p:spPr>
        <p:txBody>
          <a:bodyPr wrap="none" lIns="100190" tIns="50944" rIns="100190" bIns="50944">
            <a:spAutoFit/>
          </a:bodyPr>
          <a:lstStyle/>
          <a:p>
            <a:pPr defTabSz="1068388" eaLnBrk="0" hangingPunct="0"/>
            <a:r>
              <a:rPr lang="en-US" sz="1900" b="0" i="0">
                <a:effectLst>
                  <a:outerShdw blurRad="38100" dist="38100" dir="2700000" algn="tl">
                    <a:srgbClr val="000000"/>
                  </a:outerShdw>
                </a:effectLst>
              </a:rPr>
              <a:t>  50</a:t>
            </a:r>
          </a:p>
        </p:txBody>
      </p:sp>
      <p:sp>
        <p:nvSpPr>
          <p:cNvPr id="870526" name="Rectangle 126"/>
          <p:cNvSpPr>
            <a:spLocks noChangeArrowheads="1"/>
          </p:cNvSpPr>
          <p:nvPr/>
        </p:nvSpPr>
        <p:spPr bwMode="auto">
          <a:xfrm>
            <a:off x="1270000" y="3970338"/>
            <a:ext cx="536575" cy="390525"/>
          </a:xfrm>
          <a:prstGeom prst="rect">
            <a:avLst/>
          </a:prstGeom>
          <a:noFill/>
          <a:ln w="25400">
            <a:noFill/>
            <a:miter lim="800000"/>
            <a:headEnd/>
            <a:tailEnd/>
          </a:ln>
          <a:effectLst/>
        </p:spPr>
        <p:txBody>
          <a:bodyPr wrap="none" lIns="100190" tIns="50944" rIns="100190" bIns="50944">
            <a:spAutoFit/>
          </a:bodyPr>
          <a:lstStyle/>
          <a:p>
            <a:pPr defTabSz="1068388" eaLnBrk="0" hangingPunct="0"/>
            <a:r>
              <a:rPr lang="en-US" sz="1900" b="0" i="0">
                <a:effectLst>
                  <a:outerShdw blurRad="38100" dist="38100" dir="2700000" algn="tl">
                    <a:srgbClr val="000000"/>
                  </a:outerShdw>
                </a:effectLst>
              </a:rPr>
              <a:t>  25</a:t>
            </a:r>
          </a:p>
        </p:txBody>
      </p:sp>
      <p:sp>
        <p:nvSpPr>
          <p:cNvPr id="870527" name="Rectangle 127"/>
          <p:cNvSpPr>
            <a:spLocks noChangeArrowheads="1"/>
          </p:cNvSpPr>
          <p:nvPr/>
        </p:nvSpPr>
        <p:spPr bwMode="auto">
          <a:xfrm>
            <a:off x="1270000" y="4706938"/>
            <a:ext cx="534988" cy="390525"/>
          </a:xfrm>
          <a:prstGeom prst="rect">
            <a:avLst/>
          </a:prstGeom>
          <a:noFill/>
          <a:ln w="25400">
            <a:noFill/>
            <a:miter lim="800000"/>
            <a:headEnd/>
            <a:tailEnd/>
          </a:ln>
          <a:effectLst/>
        </p:spPr>
        <p:txBody>
          <a:bodyPr wrap="none" lIns="100190" tIns="50944" rIns="100190" bIns="50944">
            <a:spAutoFit/>
          </a:bodyPr>
          <a:lstStyle/>
          <a:p>
            <a:pPr defTabSz="1068388" eaLnBrk="0" hangingPunct="0"/>
            <a:r>
              <a:rPr lang="en-US" sz="1900" b="0" i="0">
                <a:effectLst>
                  <a:outerShdw blurRad="38100" dist="38100" dir="2700000" algn="tl">
                    <a:srgbClr val="000000"/>
                  </a:outerShdw>
                </a:effectLst>
              </a:rPr>
              <a:t>    0</a:t>
            </a:r>
          </a:p>
        </p:txBody>
      </p:sp>
      <p:sp>
        <p:nvSpPr>
          <p:cNvPr id="870528" name="Rectangle 128"/>
          <p:cNvSpPr>
            <a:spLocks noChangeArrowheads="1"/>
          </p:cNvSpPr>
          <p:nvPr/>
        </p:nvSpPr>
        <p:spPr bwMode="auto">
          <a:xfrm>
            <a:off x="1795463" y="5011738"/>
            <a:ext cx="296862" cy="390525"/>
          </a:xfrm>
          <a:prstGeom prst="rect">
            <a:avLst/>
          </a:prstGeom>
          <a:noFill/>
          <a:ln w="25400">
            <a:noFill/>
            <a:miter lim="800000"/>
            <a:headEnd/>
            <a:tailEnd/>
          </a:ln>
          <a:effectLst/>
        </p:spPr>
        <p:txBody>
          <a:bodyPr wrap="none" lIns="100190" tIns="50944" rIns="100190" bIns="50944">
            <a:spAutoFit/>
          </a:bodyPr>
          <a:lstStyle/>
          <a:p>
            <a:pPr defTabSz="1068388" eaLnBrk="0" hangingPunct="0"/>
            <a:r>
              <a:rPr lang="en-US" sz="1900" b="0" i="0">
                <a:effectLst>
                  <a:outerShdw blurRad="38100" dist="38100" dir="2700000" algn="tl">
                    <a:srgbClr val="000000"/>
                  </a:outerShdw>
                </a:effectLst>
              </a:rPr>
              <a:t>0</a:t>
            </a:r>
          </a:p>
        </p:txBody>
      </p:sp>
      <p:sp>
        <p:nvSpPr>
          <p:cNvPr id="870529" name="Rectangle 129"/>
          <p:cNvSpPr>
            <a:spLocks noChangeArrowheads="1"/>
          </p:cNvSpPr>
          <p:nvPr/>
        </p:nvSpPr>
        <p:spPr bwMode="auto">
          <a:xfrm>
            <a:off x="2474913" y="5011738"/>
            <a:ext cx="298450" cy="390525"/>
          </a:xfrm>
          <a:prstGeom prst="rect">
            <a:avLst/>
          </a:prstGeom>
          <a:noFill/>
          <a:ln w="25400">
            <a:noFill/>
            <a:miter lim="800000"/>
            <a:headEnd/>
            <a:tailEnd/>
          </a:ln>
          <a:effectLst/>
        </p:spPr>
        <p:txBody>
          <a:bodyPr wrap="none" lIns="100190" tIns="50944" rIns="100190" bIns="50944">
            <a:spAutoFit/>
          </a:bodyPr>
          <a:lstStyle/>
          <a:p>
            <a:pPr defTabSz="1068388" eaLnBrk="0" hangingPunct="0"/>
            <a:r>
              <a:rPr lang="en-US" sz="1900" b="0" i="0">
                <a:effectLst>
                  <a:outerShdw blurRad="38100" dist="38100" dir="2700000" algn="tl">
                    <a:srgbClr val="000000"/>
                  </a:outerShdw>
                </a:effectLst>
              </a:rPr>
              <a:t>2</a:t>
            </a:r>
          </a:p>
        </p:txBody>
      </p:sp>
      <p:sp>
        <p:nvSpPr>
          <p:cNvPr id="870530" name="Rectangle 130"/>
          <p:cNvSpPr>
            <a:spLocks noChangeArrowheads="1"/>
          </p:cNvSpPr>
          <p:nvPr/>
        </p:nvSpPr>
        <p:spPr bwMode="auto">
          <a:xfrm>
            <a:off x="3100388" y="5011738"/>
            <a:ext cx="296862" cy="390525"/>
          </a:xfrm>
          <a:prstGeom prst="rect">
            <a:avLst/>
          </a:prstGeom>
          <a:noFill/>
          <a:ln w="25400">
            <a:noFill/>
            <a:miter lim="800000"/>
            <a:headEnd/>
            <a:tailEnd/>
          </a:ln>
          <a:effectLst/>
        </p:spPr>
        <p:txBody>
          <a:bodyPr wrap="none" lIns="100190" tIns="50944" rIns="100190" bIns="50944">
            <a:spAutoFit/>
          </a:bodyPr>
          <a:lstStyle/>
          <a:p>
            <a:pPr defTabSz="1068388" eaLnBrk="0" hangingPunct="0"/>
            <a:r>
              <a:rPr lang="en-US" sz="1900" b="0" i="0">
                <a:effectLst>
                  <a:outerShdw blurRad="38100" dist="38100" dir="2700000" algn="tl">
                    <a:srgbClr val="000000"/>
                  </a:outerShdw>
                </a:effectLst>
              </a:rPr>
              <a:t>4</a:t>
            </a:r>
          </a:p>
        </p:txBody>
      </p:sp>
      <p:sp>
        <p:nvSpPr>
          <p:cNvPr id="870531" name="Rectangle 131"/>
          <p:cNvSpPr>
            <a:spLocks noChangeArrowheads="1"/>
          </p:cNvSpPr>
          <p:nvPr/>
        </p:nvSpPr>
        <p:spPr bwMode="auto">
          <a:xfrm>
            <a:off x="3748088" y="5011738"/>
            <a:ext cx="296862" cy="390525"/>
          </a:xfrm>
          <a:prstGeom prst="rect">
            <a:avLst/>
          </a:prstGeom>
          <a:noFill/>
          <a:ln w="25400">
            <a:noFill/>
            <a:miter lim="800000"/>
            <a:headEnd/>
            <a:tailEnd/>
          </a:ln>
          <a:effectLst/>
        </p:spPr>
        <p:txBody>
          <a:bodyPr wrap="none" lIns="100190" tIns="50944" rIns="100190" bIns="50944">
            <a:spAutoFit/>
          </a:bodyPr>
          <a:lstStyle/>
          <a:p>
            <a:pPr defTabSz="1068388" eaLnBrk="0" hangingPunct="0"/>
            <a:r>
              <a:rPr lang="en-US" sz="1900" b="0" i="0">
                <a:effectLst>
                  <a:outerShdw blurRad="38100" dist="38100" dir="2700000" algn="tl">
                    <a:srgbClr val="000000"/>
                  </a:outerShdw>
                </a:effectLst>
              </a:rPr>
              <a:t>6</a:t>
            </a:r>
          </a:p>
        </p:txBody>
      </p:sp>
      <p:sp>
        <p:nvSpPr>
          <p:cNvPr id="870532" name="Rectangle 132"/>
          <p:cNvSpPr>
            <a:spLocks noChangeArrowheads="1"/>
          </p:cNvSpPr>
          <p:nvPr/>
        </p:nvSpPr>
        <p:spPr bwMode="auto">
          <a:xfrm>
            <a:off x="4403725" y="5011738"/>
            <a:ext cx="298450" cy="390525"/>
          </a:xfrm>
          <a:prstGeom prst="rect">
            <a:avLst/>
          </a:prstGeom>
          <a:noFill/>
          <a:ln w="25400">
            <a:noFill/>
            <a:miter lim="800000"/>
            <a:headEnd/>
            <a:tailEnd/>
          </a:ln>
          <a:effectLst/>
        </p:spPr>
        <p:txBody>
          <a:bodyPr wrap="none" lIns="100190" tIns="50944" rIns="100190" bIns="50944">
            <a:spAutoFit/>
          </a:bodyPr>
          <a:lstStyle/>
          <a:p>
            <a:pPr defTabSz="1068388" eaLnBrk="0" hangingPunct="0"/>
            <a:r>
              <a:rPr lang="en-US" sz="1900" b="0" i="0">
                <a:effectLst>
                  <a:outerShdw blurRad="38100" dist="38100" dir="2700000" algn="tl">
                    <a:srgbClr val="000000"/>
                  </a:outerShdw>
                </a:effectLst>
              </a:rPr>
              <a:t>8</a:t>
            </a:r>
          </a:p>
        </p:txBody>
      </p:sp>
      <p:sp>
        <p:nvSpPr>
          <p:cNvPr id="870533" name="Rectangle 133"/>
          <p:cNvSpPr>
            <a:spLocks noChangeArrowheads="1"/>
          </p:cNvSpPr>
          <p:nvPr/>
        </p:nvSpPr>
        <p:spPr bwMode="auto">
          <a:xfrm>
            <a:off x="5019675" y="5011738"/>
            <a:ext cx="417513" cy="390525"/>
          </a:xfrm>
          <a:prstGeom prst="rect">
            <a:avLst/>
          </a:prstGeom>
          <a:noFill/>
          <a:ln w="25400">
            <a:noFill/>
            <a:miter lim="800000"/>
            <a:headEnd/>
            <a:tailEnd/>
          </a:ln>
          <a:effectLst/>
        </p:spPr>
        <p:txBody>
          <a:bodyPr wrap="none" lIns="100190" tIns="50944" rIns="100190" bIns="50944">
            <a:spAutoFit/>
          </a:bodyPr>
          <a:lstStyle/>
          <a:p>
            <a:pPr defTabSz="1068388" eaLnBrk="0" hangingPunct="0"/>
            <a:r>
              <a:rPr lang="en-US" sz="1900" b="0" i="0">
                <a:effectLst>
                  <a:outerShdw blurRad="38100" dist="38100" dir="2700000" algn="tl">
                    <a:srgbClr val="000000"/>
                  </a:outerShdw>
                </a:effectLst>
              </a:rPr>
              <a:t>10</a:t>
            </a:r>
          </a:p>
        </p:txBody>
      </p:sp>
      <p:sp>
        <p:nvSpPr>
          <p:cNvPr id="870534" name="Rectangle 134"/>
          <p:cNvSpPr>
            <a:spLocks noChangeArrowheads="1"/>
          </p:cNvSpPr>
          <p:nvPr/>
        </p:nvSpPr>
        <p:spPr bwMode="auto">
          <a:xfrm>
            <a:off x="5667375" y="5011738"/>
            <a:ext cx="417513" cy="390525"/>
          </a:xfrm>
          <a:prstGeom prst="rect">
            <a:avLst/>
          </a:prstGeom>
          <a:noFill/>
          <a:ln w="25400">
            <a:noFill/>
            <a:miter lim="800000"/>
            <a:headEnd/>
            <a:tailEnd/>
          </a:ln>
          <a:effectLst/>
        </p:spPr>
        <p:txBody>
          <a:bodyPr wrap="none" lIns="100190" tIns="50944" rIns="100190" bIns="50944">
            <a:spAutoFit/>
          </a:bodyPr>
          <a:lstStyle/>
          <a:p>
            <a:pPr defTabSz="1068388" eaLnBrk="0" hangingPunct="0"/>
            <a:r>
              <a:rPr lang="en-US" sz="1900" b="0" i="0">
                <a:effectLst>
                  <a:outerShdw blurRad="38100" dist="38100" dir="2700000" algn="tl">
                    <a:srgbClr val="000000"/>
                  </a:outerShdw>
                </a:effectLst>
              </a:rPr>
              <a:t>12</a:t>
            </a:r>
          </a:p>
        </p:txBody>
      </p:sp>
      <p:sp>
        <p:nvSpPr>
          <p:cNvPr id="870535" name="Rectangle 135"/>
          <p:cNvSpPr>
            <a:spLocks noChangeArrowheads="1"/>
          </p:cNvSpPr>
          <p:nvPr/>
        </p:nvSpPr>
        <p:spPr bwMode="auto">
          <a:xfrm rot="16200000">
            <a:off x="-569912" y="3243262"/>
            <a:ext cx="3187700" cy="346075"/>
          </a:xfrm>
          <a:prstGeom prst="rect">
            <a:avLst/>
          </a:prstGeom>
          <a:noFill/>
          <a:ln w="25400">
            <a:noFill/>
            <a:miter lim="800000"/>
            <a:headEnd/>
            <a:tailEnd/>
          </a:ln>
          <a:effectLst/>
        </p:spPr>
        <p:txBody>
          <a:bodyPr lIns="100190" tIns="50944" rIns="100190" bIns="50944">
            <a:spAutoFit/>
          </a:bodyPr>
          <a:lstStyle/>
          <a:p>
            <a:pPr algn="ctr" defTabSz="1068388" eaLnBrk="0" hangingPunct="0"/>
            <a:r>
              <a:rPr lang="en-US" sz="1600" i="0">
                <a:effectLst>
                  <a:outerShdw blurRad="38100" dist="38100" dir="2700000" algn="tl">
                    <a:srgbClr val="000000"/>
                  </a:outerShdw>
                </a:effectLst>
              </a:rPr>
              <a:t>Survival (% of patients)</a:t>
            </a:r>
          </a:p>
        </p:txBody>
      </p:sp>
      <p:sp>
        <p:nvSpPr>
          <p:cNvPr id="870536" name="Rectangle 136"/>
          <p:cNvSpPr>
            <a:spLocks noChangeArrowheads="1"/>
          </p:cNvSpPr>
          <p:nvPr/>
        </p:nvSpPr>
        <p:spPr bwMode="auto">
          <a:xfrm>
            <a:off x="3567113" y="5422900"/>
            <a:ext cx="639762" cy="346075"/>
          </a:xfrm>
          <a:prstGeom prst="rect">
            <a:avLst/>
          </a:prstGeom>
          <a:noFill/>
          <a:ln w="25400">
            <a:noFill/>
            <a:miter lim="800000"/>
            <a:headEnd/>
            <a:tailEnd/>
          </a:ln>
          <a:effectLst/>
        </p:spPr>
        <p:txBody>
          <a:bodyPr wrap="none" lIns="100190" tIns="50944" rIns="100190" bIns="50944">
            <a:spAutoFit/>
          </a:bodyPr>
          <a:lstStyle/>
          <a:p>
            <a:pPr algn="ctr" defTabSz="1068388" eaLnBrk="0" hangingPunct="0"/>
            <a:r>
              <a:rPr lang="en-US" sz="1600" i="0">
                <a:effectLst>
                  <a:outerShdw blurRad="38100" dist="38100" dir="2700000" algn="tl">
                    <a:srgbClr val="000000"/>
                  </a:outerShdw>
                </a:effectLst>
              </a:rPr>
              <a:t>Year</a:t>
            </a:r>
          </a:p>
        </p:txBody>
      </p:sp>
      <p:sp>
        <p:nvSpPr>
          <p:cNvPr id="870537" name="Line 137"/>
          <p:cNvSpPr>
            <a:spLocks noChangeShapeType="1"/>
          </p:cNvSpPr>
          <p:nvPr/>
        </p:nvSpPr>
        <p:spPr bwMode="auto">
          <a:xfrm>
            <a:off x="1884363" y="4906963"/>
            <a:ext cx="44450" cy="0"/>
          </a:xfrm>
          <a:prstGeom prst="line">
            <a:avLst/>
          </a:prstGeom>
          <a:noFill/>
          <a:ln w="19050">
            <a:solidFill>
              <a:schemeClr val="tx1"/>
            </a:solidFill>
            <a:round/>
            <a:headEnd/>
            <a:tailEnd/>
          </a:ln>
          <a:effectLst/>
        </p:spPr>
        <p:txBody>
          <a:bodyPr wrap="none" anchor="ctr"/>
          <a:lstStyle/>
          <a:p>
            <a:endParaRPr lang="ko-KR" altLang="en-US"/>
          </a:p>
        </p:txBody>
      </p:sp>
      <p:sp>
        <p:nvSpPr>
          <p:cNvPr id="870538" name="Line 138"/>
          <p:cNvSpPr>
            <a:spLocks noChangeShapeType="1"/>
          </p:cNvSpPr>
          <p:nvPr/>
        </p:nvSpPr>
        <p:spPr bwMode="auto">
          <a:xfrm>
            <a:off x="1936750" y="4902200"/>
            <a:ext cx="0" cy="96838"/>
          </a:xfrm>
          <a:prstGeom prst="line">
            <a:avLst/>
          </a:prstGeom>
          <a:noFill/>
          <a:ln w="19050">
            <a:solidFill>
              <a:schemeClr val="tx1"/>
            </a:solidFill>
            <a:round/>
            <a:headEnd/>
            <a:tailEnd/>
          </a:ln>
          <a:effectLst/>
        </p:spPr>
        <p:txBody>
          <a:bodyPr wrap="none" anchor="ctr"/>
          <a:lstStyle/>
          <a:p>
            <a:endParaRPr lang="ko-KR" altLang="en-US"/>
          </a:p>
        </p:txBody>
      </p:sp>
      <p:sp>
        <p:nvSpPr>
          <p:cNvPr id="870539" name="Text Box 139"/>
          <p:cNvSpPr txBox="1">
            <a:spLocks noChangeArrowheads="1"/>
          </p:cNvSpPr>
          <p:nvPr/>
        </p:nvSpPr>
        <p:spPr bwMode="auto">
          <a:xfrm>
            <a:off x="6084168" y="6381328"/>
            <a:ext cx="2800350" cy="214312"/>
          </a:xfrm>
          <a:prstGeom prst="rect">
            <a:avLst/>
          </a:prstGeom>
          <a:solidFill>
            <a:schemeClr val="bg2"/>
          </a:solidFill>
          <a:ln w="25400">
            <a:noFill/>
            <a:miter lim="800000"/>
            <a:headEnd/>
            <a:tailEnd/>
          </a:ln>
          <a:effectLst/>
        </p:spPr>
        <p:txBody>
          <a:bodyPr>
            <a:spAutoFit/>
          </a:bodyPr>
          <a:lstStyle/>
          <a:p>
            <a:pPr eaLnBrk="0" hangingPunct="0">
              <a:spcBef>
                <a:spcPct val="50000"/>
              </a:spcBef>
            </a:pPr>
            <a:r>
              <a:rPr lang="en-US" sz="800" b="0" i="0" dirty="0" err="1"/>
              <a:t>Criqui</a:t>
            </a:r>
            <a:r>
              <a:rPr lang="en-US" sz="800" b="0" i="0" dirty="0"/>
              <a:t> MH </a:t>
            </a:r>
            <a:r>
              <a:rPr lang="en-US" sz="800" b="0" dirty="0"/>
              <a:t>et al</a:t>
            </a:r>
            <a:r>
              <a:rPr lang="en-US" sz="800" b="0" i="0" dirty="0"/>
              <a:t>. </a:t>
            </a:r>
            <a:r>
              <a:rPr lang="en-US" sz="800" b="0" dirty="0"/>
              <a:t>N </a:t>
            </a:r>
            <a:r>
              <a:rPr lang="en-US" sz="800" b="0" dirty="0" err="1"/>
              <a:t>Engl</a:t>
            </a:r>
            <a:r>
              <a:rPr lang="en-US" sz="800" b="0" dirty="0"/>
              <a:t> J Med</a:t>
            </a:r>
            <a:r>
              <a:rPr lang="en-US" sz="800" b="0" i="0" dirty="0"/>
              <a:t> 1992; </a:t>
            </a:r>
            <a:r>
              <a:rPr lang="en-US" sz="800" i="0" dirty="0"/>
              <a:t>326</a:t>
            </a:r>
            <a:r>
              <a:rPr lang="en-US" sz="800" b="0" i="0" dirty="0"/>
              <a:t>: 381-386.</a:t>
            </a:r>
          </a:p>
        </p:txBody>
      </p:sp>
      <p:sp>
        <p:nvSpPr>
          <p:cNvPr id="138" name="직사각형 137"/>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139" name="바닥글 개체 틀 138"/>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err="1" smtClean="0"/>
              <a:t>Preop</a:t>
            </a:r>
            <a:r>
              <a:rPr lang="en-US" altLang="ko-KR" dirty="0" smtClean="0"/>
              <a:t>. Risk-Benefit Analysis</a:t>
            </a:r>
            <a:endParaRPr lang="ko-KR" altLang="en-US" dirty="0"/>
          </a:p>
        </p:txBody>
      </p:sp>
      <p:sp>
        <p:nvSpPr>
          <p:cNvPr id="4" name="Rectangle 1027"/>
          <p:cNvSpPr>
            <a:spLocks noChangeArrowheads="1"/>
          </p:cNvSpPr>
          <p:nvPr/>
        </p:nvSpPr>
        <p:spPr bwMode="auto">
          <a:xfrm rot="447557">
            <a:off x="1189038" y="3321050"/>
            <a:ext cx="6837362" cy="69850"/>
          </a:xfrm>
          <a:prstGeom prst="rect">
            <a:avLst/>
          </a:prstGeom>
          <a:solidFill>
            <a:schemeClr val="hlink"/>
          </a:solidFill>
          <a:ln w="9525">
            <a:noFill/>
            <a:miter lim="800000"/>
            <a:headEnd/>
            <a:tailEnd/>
          </a:ln>
        </p:spPr>
        <p:txBody>
          <a:bodyPr wrap="none" anchor="ctr"/>
          <a:lstStyle/>
          <a:p>
            <a:endParaRPr lang="ko-KR" altLang="en-US"/>
          </a:p>
        </p:txBody>
      </p:sp>
      <p:sp>
        <p:nvSpPr>
          <p:cNvPr id="5" name="Oval 1028"/>
          <p:cNvSpPr>
            <a:spLocks noChangeArrowheads="1"/>
          </p:cNvSpPr>
          <p:nvPr/>
        </p:nvSpPr>
        <p:spPr bwMode="auto">
          <a:xfrm>
            <a:off x="1219200" y="1371600"/>
            <a:ext cx="1720850" cy="1651000"/>
          </a:xfrm>
          <a:prstGeom prst="ellipse">
            <a:avLst/>
          </a:prstGeom>
          <a:gradFill rotWithShape="0">
            <a:gsLst>
              <a:gs pos="0">
                <a:srgbClr val="0000FF"/>
              </a:gs>
              <a:gs pos="100000">
                <a:srgbClr val="0000CC"/>
              </a:gs>
            </a:gsLst>
            <a:lin ang="5400000" scaled="1"/>
          </a:gradFill>
          <a:ln w="9525">
            <a:solidFill>
              <a:schemeClr val="tx1"/>
            </a:solidFill>
            <a:round/>
            <a:headEnd/>
            <a:tailEnd/>
          </a:ln>
        </p:spPr>
        <p:txBody>
          <a:bodyPr wrap="none" anchor="ctr"/>
          <a:lstStyle/>
          <a:p>
            <a:endParaRPr lang="ko-KR" altLang="en-US"/>
          </a:p>
        </p:txBody>
      </p:sp>
      <p:sp>
        <p:nvSpPr>
          <p:cNvPr id="6" name="Oval 1029"/>
          <p:cNvSpPr>
            <a:spLocks noChangeArrowheads="1"/>
          </p:cNvSpPr>
          <p:nvPr/>
        </p:nvSpPr>
        <p:spPr bwMode="auto">
          <a:xfrm>
            <a:off x="6300788" y="1828800"/>
            <a:ext cx="2005012" cy="1841500"/>
          </a:xfrm>
          <a:prstGeom prst="ellipse">
            <a:avLst/>
          </a:prstGeom>
          <a:solidFill>
            <a:srgbClr val="FF9900"/>
          </a:solidFill>
          <a:ln w="9525">
            <a:solidFill>
              <a:schemeClr val="tx1"/>
            </a:solidFill>
            <a:round/>
            <a:headEnd/>
            <a:tailEnd/>
          </a:ln>
        </p:spPr>
        <p:txBody>
          <a:bodyPr wrap="none" anchor="ctr"/>
          <a:lstStyle/>
          <a:p>
            <a:pPr algn="ctr"/>
            <a:r>
              <a:rPr lang="en-US" altLang="ko-KR" sz="2000" b="1">
                <a:solidFill>
                  <a:srgbClr val="000000"/>
                </a:solidFill>
                <a:latin typeface="굴림" charset="-127"/>
                <a:ea typeface="굴림" charset="-127"/>
              </a:rPr>
              <a:t>Vascular </a:t>
            </a:r>
          </a:p>
          <a:p>
            <a:pPr algn="ctr"/>
            <a:r>
              <a:rPr lang="en-US" altLang="ko-KR" sz="2000" b="1">
                <a:solidFill>
                  <a:srgbClr val="000000"/>
                </a:solidFill>
                <a:latin typeface="굴림" charset="-127"/>
                <a:ea typeface="굴림" charset="-127"/>
              </a:rPr>
              <a:t>reconstruction</a:t>
            </a:r>
          </a:p>
        </p:txBody>
      </p:sp>
      <p:sp>
        <p:nvSpPr>
          <p:cNvPr id="7" name="AutoShape 1030"/>
          <p:cNvSpPr>
            <a:spLocks noChangeArrowheads="1"/>
          </p:cNvSpPr>
          <p:nvPr/>
        </p:nvSpPr>
        <p:spPr bwMode="auto">
          <a:xfrm>
            <a:off x="3330575" y="3382963"/>
            <a:ext cx="2536825" cy="2179637"/>
          </a:xfrm>
          <a:prstGeom prst="triangle">
            <a:avLst>
              <a:gd name="adj" fmla="val 50000"/>
            </a:avLst>
          </a:prstGeom>
          <a:solidFill>
            <a:schemeClr val="bg1"/>
          </a:solidFill>
          <a:ln w="9525">
            <a:solidFill>
              <a:schemeClr val="tx1"/>
            </a:solidFill>
            <a:miter lim="800000"/>
            <a:headEnd/>
            <a:tailEnd/>
          </a:ln>
        </p:spPr>
        <p:txBody>
          <a:bodyPr wrap="none" anchor="ctr"/>
          <a:lstStyle/>
          <a:p>
            <a:pPr algn="ctr"/>
            <a:r>
              <a:rPr lang="en-US" altLang="ko-KR" sz="1800" b="1" dirty="0">
                <a:latin typeface="굴림" charset="-127"/>
                <a:ea typeface="굴림" charset="-127"/>
              </a:rPr>
              <a:t>Op Risk</a:t>
            </a:r>
          </a:p>
          <a:p>
            <a:pPr algn="ctr"/>
            <a:r>
              <a:rPr lang="en-US" altLang="ko-KR" sz="1800" b="1" dirty="0" err="1">
                <a:latin typeface="굴림" charset="-127"/>
                <a:ea typeface="굴림" charset="-127"/>
              </a:rPr>
              <a:t>Comorbidity</a:t>
            </a:r>
            <a:endParaRPr lang="en-US" altLang="ko-KR" sz="1800" b="1" dirty="0">
              <a:latin typeface="굴림" charset="-127"/>
              <a:ea typeface="굴림" charset="-127"/>
            </a:endParaRPr>
          </a:p>
          <a:p>
            <a:pPr algn="ctr"/>
            <a:r>
              <a:rPr lang="en-US" altLang="ko-KR" sz="1800" b="1" dirty="0">
                <a:latin typeface="굴림" charset="-127"/>
                <a:ea typeface="굴림" charset="-127"/>
              </a:rPr>
              <a:t>Daily activity</a:t>
            </a:r>
          </a:p>
          <a:p>
            <a:pPr algn="ctr"/>
            <a:r>
              <a:rPr lang="en-US" altLang="ko-KR" sz="1800" b="1" dirty="0">
                <a:latin typeface="굴림" charset="-127"/>
                <a:ea typeface="굴림" charset="-127"/>
              </a:rPr>
              <a:t>Expected survival</a:t>
            </a:r>
          </a:p>
        </p:txBody>
      </p:sp>
      <p:sp>
        <p:nvSpPr>
          <p:cNvPr id="8" name="Text Box 1031"/>
          <p:cNvSpPr txBox="1">
            <a:spLocks noChangeArrowheads="1"/>
          </p:cNvSpPr>
          <p:nvPr/>
        </p:nvSpPr>
        <p:spPr bwMode="auto">
          <a:xfrm>
            <a:off x="1219200" y="1812925"/>
            <a:ext cx="1612900" cy="701675"/>
          </a:xfrm>
          <a:prstGeom prst="rect">
            <a:avLst/>
          </a:prstGeom>
          <a:noFill/>
          <a:ln w="9525">
            <a:noFill/>
            <a:miter lim="800000"/>
            <a:headEnd/>
            <a:tailEnd/>
          </a:ln>
        </p:spPr>
        <p:txBody>
          <a:bodyPr wrap="none">
            <a:spAutoFit/>
          </a:bodyPr>
          <a:lstStyle/>
          <a:p>
            <a:r>
              <a:rPr lang="en-US" altLang="ko-KR" sz="2000" b="1" dirty="0">
                <a:solidFill>
                  <a:schemeClr val="bg1"/>
                </a:solidFill>
                <a:latin typeface="굴림" charset="-127"/>
                <a:ea typeface="굴림" charset="-127"/>
              </a:rPr>
              <a:t>Primary limb</a:t>
            </a:r>
          </a:p>
          <a:p>
            <a:r>
              <a:rPr lang="en-US" altLang="ko-KR" sz="2000" b="1" dirty="0">
                <a:solidFill>
                  <a:schemeClr val="bg1"/>
                </a:solidFill>
                <a:latin typeface="굴림" charset="-127"/>
                <a:ea typeface="굴림" charset="-127"/>
              </a:rPr>
              <a:t>Amputation</a:t>
            </a:r>
          </a:p>
        </p:txBody>
      </p:sp>
      <p:sp>
        <p:nvSpPr>
          <p:cNvPr id="9" name="TextBox 8"/>
          <p:cNvSpPr txBox="1"/>
          <p:nvPr/>
        </p:nvSpPr>
        <p:spPr>
          <a:xfrm>
            <a:off x="5652120" y="6381328"/>
            <a:ext cx="3240360" cy="369332"/>
          </a:xfrm>
          <a:prstGeom prst="rect">
            <a:avLst/>
          </a:prstGeom>
          <a:noFill/>
        </p:spPr>
        <p:txBody>
          <a:bodyPr wrap="square" rtlCol="0">
            <a:spAutoFit/>
          </a:bodyPr>
          <a:lstStyle/>
          <a:p>
            <a:r>
              <a:rPr lang="en-US" altLang="ko-KR" dirty="0" smtClean="0"/>
              <a:t>By </a:t>
            </a:r>
            <a:r>
              <a:rPr lang="en-US" altLang="ko-KR" dirty="0" err="1" smtClean="0"/>
              <a:t>Courtery</a:t>
            </a:r>
            <a:r>
              <a:rPr lang="en-US" altLang="ko-KR" dirty="0" smtClean="0"/>
              <a:t> of Prof. WY Kim</a:t>
            </a:r>
            <a:endParaRPr lang="ko-KR" altLang="en-US" dirty="0"/>
          </a:p>
        </p:txBody>
      </p:sp>
      <p:sp>
        <p:nvSpPr>
          <p:cNvPr id="10" name="직사각형 9"/>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11" name="바닥글 개체 틀 10"/>
          <p:cNvSpPr>
            <a:spLocks noGrp="1"/>
          </p:cNvSpPr>
          <p:nvPr>
            <p:ph type="ftr" sz="quarter" idx="11"/>
          </p:nvPr>
        </p:nvSpPr>
        <p:spPr>
          <a:xfrm>
            <a:off x="251520" y="6356350"/>
            <a:ext cx="2895600" cy="365125"/>
          </a:xfrm>
        </p:spPr>
        <p:txBody>
          <a:bodyPr/>
          <a:lstStyle/>
          <a:p>
            <a:r>
              <a:rPr lang="en-US" altLang="ko-KR" dirty="0" smtClean="0"/>
              <a:t>2012</a:t>
            </a:r>
            <a:r>
              <a:rPr lang="ko-KR" altLang="en-US" dirty="0" smtClean="0"/>
              <a:t>년 제 </a:t>
            </a:r>
            <a:r>
              <a:rPr lang="en-US" altLang="ko-KR" dirty="0" smtClean="0"/>
              <a:t>5</a:t>
            </a:r>
            <a:r>
              <a:rPr lang="ko-KR" altLang="en-US" dirty="0" smtClean="0"/>
              <a:t>차 전공의 학술세미나</a:t>
            </a:r>
            <a:endParaRPr lang="ko-KR" alt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5"/>
          <p:cNvSpPr>
            <a:spLocks noGrp="1"/>
          </p:cNvSpPr>
          <p:nvPr>
            <p:ph type="title"/>
          </p:nvPr>
        </p:nvSpPr>
        <p:spPr/>
        <p:txBody>
          <a:bodyPr>
            <a:noAutofit/>
          </a:bodyPr>
          <a:lstStyle/>
          <a:p>
            <a:r>
              <a:rPr lang="en-US" altLang="ko-KR" sz="3600" dirty="0" smtClean="0">
                <a:cs typeface="Tahoma" pitchFamily="34" charset="0"/>
              </a:rPr>
              <a:t>Major changes </a:t>
            </a:r>
            <a:br>
              <a:rPr lang="en-US" altLang="ko-KR" sz="3600" dirty="0" smtClean="0">
                <a:cs typeface="Tahoma" pitchFamily="34" charset="0"/>
              </a:rPr>
            </a:br>
            <a:r>
              <a:rPr lang="en-US" altLang="ko-KR" sz="3600" dirty="0" smtClean="0">
                <a:cs typeface="Tahoma" pitchFamily="34" charset="0"/>
              </a:rPr>
              <a:t>between TASC 2000 and II 2007</a:t>
            </a:r>
            <a:endParaRPr lang="ko-KR" altLang="en-US" sz="3600" dirty="0"/>
          </a:p>
        </p:txBody>
      </p:sp>
      <p:sp>
        <p:nvSpPr>
          <p:cNvPr id="7" name="내용 개체 틀 6"/>
          <p:cNvSpPr>
            <a:spLocks noGrp="1"/>
          </p:cNvSpPr>
          <p:nvPr>
            <p:ph sz="half" idx="1"/>
          </p:nvPr>
        </p:nvSpPr>
        <p:spPr>
          <a:xfrm>
            <a:off x="827584" y="1628800"/>
            <a:ext cx="7128792" cy="4941168"/>
          </a:xfrm>
        </p:spPr>
        <p:txBody>
          <a:bodyPr>
            <a:normAutofit fontScale="70000" lnSpcReduction="20000"/>
          </a:bodyPr>
          <a:lstStyle/>
          <a:p>
            <a:pPr marL="582930" lvl="0" indent="-514350" fontAlgn="auto">
              <a:lnSpc>
                <a:spcPct val="150000"/>
              </a:lnSpc>
              <a:spcBef>
                <a:spcPts val="700"/>
              </a:spcBef>
              <a:spcAft>
                <a:spcPts val="0"/>
              </a:spcAft>
              <a:buClr>
                <a:srgbClr val="FF0000"/>
              </a:buClr>
              <a:buSzPct val="95000"/>
              <a:buNone/>
              <a:defRPr/>
            </a:pPr>
            <a:r>
              <a:rPr lang="en-US" altLang="ko-KR" b="1" dirty="0" smtClean="0">
                <a:solidFill>
                  <a:srgbClr val="FF0000"/>
                </a:solidFill>
                <a:cs typeface="Tahoma" pitchFamily="34" charset="0"/>
              </a:rPr>
              <a:t>1.  Length of lesion</a:t>
            </a:r>
            <a:r>
              <a:rPr lang="en-US" altLang="ko-KR" sz="3200" b="1" dirty="0" smtClean="0">
                <a:solidFill>
                  <a:srgbClr val="FF0000"/>
                </a:solidFill>
                <a:cs typeface="Tahoma" pitchFamily="34" charset="0"/>
              </a:rPr>
              <a:t>: </a:t>
            </a:r>
            <a:r>
              <a:rPr lang="en-US" altLang="ko-KR" dirty="0" smtClean="0">
                <a:cs typeface="Tahoma" pitchFamily="34" charset="0"/>
              </a:rPr>
              <a:t>simplified to below 3cm, 3-10cm</a:t>
            </a:r>
          </a:p>
          <a:p>
            <a:pPr marL="514350" indent="-514350">
              <a:lnSpc>
                <a:spcPct val="150000"/>
              </a:lnSpc>
              <a:buClr>
                <a:srgbClr val="FF0000"/>
              </a:buClr>
              <a:buNone/>
            </a:pPr>
            <a:r>
              <a:rPr lang="en-US" altLang="ko-KR" b="1" dirty="0" smtClean="0">
                <a:solidFill>
                  <a:schemeClr val="tx2">
                    <a:lumMod val="60000"/>
                    <a:lumOff val="40000"/>
                  </a:schemeClr>
                </a:solidFill>
                <a:cs typeface="Tahoma" pitchFamily="34" charset="0"/>
              </a:rPr>
              <a:t> 2. TASC B</a:t>
            </a:r>
          </a:p>
          <a:p>
            <a:pPr marL="914400" lvl="1" indent="-514350">
              <a:lnSpc>
                <a:spcPct val="150000"/>
              </a:lnSpc>
              <a:buClr>
                <a:srgbClr val="FF0000"/>
              </a:buClr>
              <a:buNone/>
            </a:pPr>
            <a:r>
              <a:rPr lang="en-US" altLang="ko-KR" sz="2600" dirty="0" smtClean="0">
                <a:cs typeface="Tahoma" pitchFamily="34" charset="0"/>
              </a:rPr>
              <a:t>  a. aortic </a:t>
            </a:r>
            <a:r>
              <a:rPr lang="en-US" altLang="ko-KR" sz="2600" dirty="0" err="1" smtClean="0">
                <a:cs typeface="Tahoma" pitchFamily="34" charset="0"/>
              </a:rPr>
              <a:t>stenosis</a:t>
            </a:r>
            <a:r>
              <a:rPr lang="en-US" altLang="ko-KR" sz="2600" dirty="0" smtClean="0">
                <a:cs typeface="Tahoma" pitchFamily="34" charset="0"/>
              </a:rPr>
              <a:t> without iliac lesion was added </a:t>
            </a:r>
          </a:p>
          <a:p>
            <a:pPr marL="514350" indent="-514350">
              <a:lnSpc>
                <a:spcPct val="150000"/>
              </a:lnSpc>
              <a:buClr>
                <a:srgbClr val="FF0000"/>
              </a:buClr>
              <a:buNone/>
            </a:pPr>
            <a:r>
              <a:rPr lang="en-US" altLang="ko-KR" sz="2600" dirty="0" smtClean="0">
                <a:cs typeface="Tahoma" pitchFamily="34" charset="0"/>
              </a:rPr>
              <a:t> 	b. adding segmental obstructive lesion in TASC B</a:t>
            </a:r>
          </a:p>
          <a:p>
            <a:pPr marL="582930" lvl="0" indent="-514350" fontAlgn="auto">
              <a:lnSpc>
                <a:spcPct val="150000"/>
              </a:lnSpc>
              <a:spcBef>
                <a:spcPts val="700"/>
              </a:spcBef>
              <a:spcAft>
                <a:spcPts val="0"/>
              </a:spcAft>
              <a:buClr>
                <a:srgbClr val="FF0000"/>
              </a:buClr>
              <a:buSzPct val="95000"/>
              <a:buNone/>
              <a:defRPr/>
            </a:pPr>
            <a:r>
              <a:rPr lang="en-US" altLang="ko-KR" b="1" dirty="0" smtClean="0">
                <a:solidFill>
                  <a:srgbClr val="FF0000"/>
                </a:solidFill>
                <a:cs typeface="Tahoma" pitchFamily="34" charset="0"/>
              </a:rPr>
              <a:t>3. TASC C</a:t>
            </a:r>
            <a:r>
              <a:rPr lang="en-US" altLang="ko-KR" sz="3200" b="1" dirty="0" smtClean="0">
                <a:solidFill>
                  <a:srgbClr val="FF0000"/>
                </a:solidFill>
                <a:cs typeface="Tahoma" pitchFamily="34" charset="0"/>
              </a:rPr>
              <a:t>: </a:t>
            </a:r>
          </a:p>
          <a:p>
            <a:pPr marL="582930" lvl="0" indent="-514350" fontAlgn="auto">
              <a:lnSpc>
                <a:spcPct val="150000"/>
              </a:lnSpc>
              <a:spcBef>
                <a:spcPts val="700"/>
              </a:spcBef>
              <a:spcAft>
                <a:spcPts val="0"/>
              </a:spcAft>
              <a:buClr>
                <a:srgbClr val="FF0000"/>
              </a:buClr>
              <a:buSzPct val="95000"/>
              <a:buNone/>
              <a:defRPr/>
            </a:pPr>
            <a:r>
              <a:rPr lang="en-US" altLang="ko-KR" sz="3200" dirty="0" smtClean="0">
                <a:cs typeface="Tahoma" pitchFamily="34" charset="0"/>
              </a:rPr>
              <a:t>	a. </a:t>
            </a:r>
            <a:r>
              <a:rPr lang="en-US" altLang="ko-KR" dirty="0" smtClean="0">
                <a:cs typeface="Tahoma" pitchFamily="34" charset="0"/>
              </a:rPr>
              <a:t>heavily calcified obstruction  of EIA were added</a:t>
            </a:r>
          </a:p>
          <a:p>
            <a:pPr marL="582930" lvl="0" indent="-514350" fontAlgn="auto">
              <a:lnSpc>
                <a:spcPct val="150000"/>
              </a:lnSpc>
              <a:spcBef>
                <a:spcPts val="700"/>
              </a:spcBef>
              <a:spcAft>
                <a:spcPts val="0"/>
              </a:spcAft>
              <a:buClr>
                <a:srgbClr val="FF0000"/>
              </a:buClr>
              <a:buSzPct val="95000"/>
              <a:buNone/>
              <a:defRPr/>
            </a:pPr>
            <a:r>
              <a:rPr lang="en-US" altLang="ko-KR" dirty="0" smtClean="0">
                <a:cs typeface="Tahoma" pitchFamily="34" charset="0"/>
              </a:rPr>
              <a:t>	b. EIA occlusion involving orifice of internal iliac artery orifice and/or CFA </a:t>
            </a:r>
            <a:endParaRPr lang="ko-KR" altLang="en-US" sz="3200" dirty="0" smtClean="0"/>
          </a:p>
          <a:p>
            <a:pPr marL="514350" indent="-514350">
              <a:lnSpc>
                <a:spcPct val="150000"/>
              </a:lnSpc>
              <a:buClr>
                <a:srgbClr val="FF0000"/>
              </a:buClr>
              <a:buNone/>
            </a:pPr>
            <a:r>
              <a:rPr lang="en-US" altLang="ko-KR" b="1" dirty="0" smtClean="0">
                <a:solidFill>
                  <a:srgbClr val="FF0000"/>
                </a:solidFill>
                <a:cs typeface="Tahoma" pitchFamily="34" charset="0"/>
              </a:rPr>
              <a:t>4. TASC D</a:t>
            </a:r>
            <a:r>
              <a:rPr lang="en-US" altLang="ko-KR" dirty="0" smtClean="0">
                <a:cs typeface="Tahoma" pitchFamily="34" charset="0"/>
              </a:rPr>
              <a:t>: with the preexisting four types, </a:t>
            </a:r>
          </a:p>
          <a:p>
            <a:pPr marL="514350" indent="-514350">
              <a:lnSpc>
                <a:spcPct val="150000"/>
              </a:lnSpc>
              <a:buClr>
                <a:srgbClr val="FF0000"/>
              </a:buClr>
              <a:buNone/>
            </a:pPr>
            <a:r>
              <a:rPr lang="en-US" altLang="ko-KR" dirty="0" smtClean="0">
                <a:cs typeface="Tahoma" pitchFamily="34" charset="0"/>
              </a:rPr>
              <a:t>	a. Aortic lesions including </a:t>
            </a:r>
            <a:r>
              <a:rPr lang="en-US" altLang="ko-KR" dirty="0" err="1" smtClean="0">
                <a:cs typeface="Tahoma" pitchFamily="34" charset="0"/>
              </a:rPr>
              <a:t>Leriche</a:t>
            </a:r>
            <a:r>
              <a:rPr lang="en-US" altLang="ko-KR" dirty="0" smtClean="0">
                <a:cs typeface="Tahoma" pitchFamily="34" charset="0"/>
              </a:rPr>
              <a:t> </a:t>
            </a:r>
            <a:r>
              <a:rPr lang="en-US" altLang="ko-KR" dirty="0" err="1" smtClean="0">
                <a:cs typeface="Tahoma" pitchFamily="34" charset="0"/>
              </a:rPr>
              <a:t>ds</a:t>
            </a:r>
            <a:r>
              <a:rPr lang="en-US" altLang="ko-KR" dirty="0" smtClean="0">
                <a:cs typeface="Tahoma" pitchFamily="34" charset="0"/>
              </a:rPr>
              <a:t>. and triple A were added</a:t>
            </a:r>
          </a:p>
          <a:p>
            <a:pPr>
              <a:buClr>
                <a:srgbClr val="FF0000"/>
              </a:buClr>
              <a:buFont typeface="Arial" pitchFamily="34" charset="0"/>
              <a:buChar char="•"/>
            </a:pPr>
            <a:endParaRPr lang="ko-KR" altLang="en-US" dirty="0"/>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Rectangle 2"/>
          <p:cNvSpPr>
            <a:spLocks noGrp="1" noChangeArrowheads="1"/>
          </p:cNvSpPr>
          <p:nvPr>
            <p:ph type="title" idx="4294967295"/>
          </p:nvPr>
        </p:nvSpPr>
        <p:spPr>
          <a:xfrm>
            <a:off x="251520" y="44450"/>
            <a:ext cx="8568952" cy="1143000"/>
          </a:xfrm>
        </p:spPr>
        <p:txBody>
          <a:bodyPr/>
          <a:lstStyle/>
          <a:p>
            <a:pPr eaLnBrk="1" hangingPunct="1">
              <a:defRPr/>
            </a:pPr>
            <a:r>
              <a:rPr lang="en-US" altLang="ko-KR" sz="3200" b="1" dirty="0" err="1" smtClean="0"/>
              <a:t>Recommandation</a:t>
            </a:r>
            <a:r>
              <a:rPr lang="en-US" altLang="ko-KR" sz="3200" b="1" dirty="0" smtClean="0"/>
              <a:t> of Iliac Interventions</a:t>
            </a:r>
          </a:p>
        </p:txBody>
      </p:sp>
      <p:sp>
        <p:nvSpPr>
          <p:cNvPr id="695299" name="Rectangle 3"/>
          <p:cNvSpPr>
            <a:spLocks noGrp="1" noChangeArrowheads="1"/>
          </p:cNvSpPr>
          <p:nvPr>
            <p:ph type="body" idx="4294967295"/>
          </p:nvPr>
        </p:nvSpPr>
        <p:spPr>
          <a:xfrm>
            <a:off x="673224" y="3717032"/>
            <a:ext cx="8219256" cy="2880320"/>
          </a:xfrm>
        </p:spPr>
        <p:txBody>
          <a:bodyPr/>
          <a:lstStyle/>
          <a:p>
            <a:pPr eaLnBrk="1" hangingPunct="1">
              <a:lnSpc>
                <a:spcPct val="130000"/>
              </a:lnSpc>
              <a:defRPr/>
            </a:pPr>
            <a:r>
              <a:rPr lang="en-US" altLang="ko-KR" sz="2000" dirty="0" smtClean="0"/>
              <a:t>Start small, aim big: </a:t>
            </a:r>
            <a:r>
              <a:rPr lang="en-US" altLang="ko-KR" sz="2000" u="sng" dirty="0" smtClean="0"/>
              <a:t>most commonly ruptured artery</a:t>
            </a:r>
          </a:p>
          <a:p>
            <a:pPr eaLnBrk="1" hangingPunct="1">
              <a:lnSpc>
                <a:spcPct val="130000"/>
              </a:lnSpc>
              <a:defRPr/>
            </a:pPr>
            <a:r>
              <a:rPr lang="en-US" altLang="ko-KR" sz="2000" u="sng" dirty="0" smtClean="0">
                <a:solidFill>
                  <a:srgbClr val="FF0000"/>
                </a:solidFill>
              </a:rPr>
              <a:t>Balloon-expandable stent </a:t>
            </a:r>
            <a:r>
              <a:rPr lang="en-US" altLang="ko-KR" sz="2000" dirty="0" smtClean="0"/>
              <a:t>for calcified lesions</a:t>
            </a:r>
          </a:p>
          <a:p>
            <a:pPr eaLnBrk="1" hangingPunct="1">
              <a:lnSpc>
                <a:spcPct val="130000"/>
              </a:lnSpc>
              <a:defRPr/>
            </a:pPr>
            <a:r>
              <a:rPr lang="en-US" altLang="ko-KR" sz="2000" dirty="0" smtClean="0"/>
              <a:t>Optimize outflow</a:t>
            </a:r>
          </a:p>
          <a:p>
            <a:pPr eaLnBrk="1" hangingPunct="1">
              <a:lnSpc>
                <a:spcPct val="130000"/>
              </a:lnSpc>
              <a:defRPr/>
            </a:pPr>
            <a:r>
              <a:rPr lang="en-US" altLang="ko-KR" sz="2000" dirty="0" smtClean="0"/>
              <a:t>Do not use self-expandable stents to treat aortic bifurcation disease</a:t>
            </a:r>
          </a:p>
          <a:p>
            <a:pPr eaLnBrk="1" hangingPunct="1">
              <a:lnSpc>
                <a:spcPct val="130000"/>
              </a:lnSpc>
              <a:defRPr/>
            </a:pPr>
            <a:r>
              <a:rPr lang="en-US" altLang="ko-KR" sz="2000" dirty="0" smtClean="0"/>
              <a:t>Do not stent across the CFA : flexible site</a:t>
            </a:r>
          </a:p>
        </p:txBody>
      </p:sp>
      <p:sp>
        <p:nvSpPr>
          <p:cNvPr id="76805" name="Rectangle 3"/>
          <p:cNvSpPr>
            <a:spLocks noChangeArrowheads="1"/>
          </p:cNvSpPr>
          <p:nvPr/>
        </p:nvSpPr>
        <p:spPr bwMode="auto">
          <a:xfrm>
            <a:off x="4827412" y="1484314"/>
            <a:ext cx="4224867" cy="1152525"/>
          </a:xfrm>
          <a:prstGeom prst="rect">
            <a:avLst/>
          </a:prstGeom>
          <a:noFill/>
          <a:ln w="25400">
            <a:solidFill>
              <a:srgbClr val="FF0000"/>
            </a:solidFill>
            <a:miter lim="800000"/>
            <a:headEnd/>
            <a:tailEnd/>
          </a:ln>
        </p:spPr>
        <p:txBody>
          <a:bodyPr/>
          <a:lstStyle/>
          <a:p>
            <a:pPr marL="342900" indent="-342900">
              <a:lnSpc>
                <a:spcPct val="120000"/>
              </a:lnSpc>
              <a:spcBef>
                <a:spcPct val="20000"/>
              </a:spcBef>
              <a:buFontTx/>
              <a:buChar char="•"/>
            </a:pPr>
            <a:r>
              <a:rPr lang="fr-BE" altLang="ko-KR" sz="2000" dirty="0">
                <a:latin typeface="+mn-lt"/>
              </a:rPr>
              <a:t>Common, External and internal.</a:t>
            </a:r>
          </a:p>
          <a:p>
            <a:pPr marL="342900" indent="-342900">
              <a:lnSpc>
                <a:spcPct val="120000"/>
              </a:lnSpc>
              <a:spcBef>
                <a:spcPct val="20000"/>
              </a:spcBef>
            </a:pPr>
            <a:r>
              <a:rPr lang="fr-BE" altLang="ko-KR" sz="2000" dirty="0">
                <a:latin typeface="+mn-lt"/>
              </a:rPr>
              <a:t>         Iliac diameters:  6-12 mm</a:t>
            </a:r>
          </a:p>
        </p:txBody>
      </p:sp>
      <p:pic>
        <p:nvPicPr>
          <p:cNvPr id="6" name="Picture 7"/>
          <p:cNvPicPr>
            <a:picLocks noChangeAspect="1" noChangeArrowheads="1"/>
          </p:cNvPicPr>
          <p:nvPr/>
        </p:nvPicPr>
        <p:blipFill>
          <a:blip r:embed="rId2" cstate="email"/>
          <a:srcRect/>
          <a:stretch>
            <a:fillRect/>
          </a:stretch>
        </p:blipFill>
        <p:spPr bwMode="auto">
          <a:xfrm>
            <a:off x="323528" y="1484784"/>
            <a:ext cx="4329113" cy="2018585"/>
          </a:xfrm>
          <a:prstGeom prst="rect">
            <a:avLst/>
          </a:prstGeom>
          <a:noFill/>
          <a:ln w="9525">
            <a:solidFill>
              <a:schemeClr val="bg1"/>
            </a:solidFill>
            <a:miter lim="800000"/>
            <a:headEnd/>
            <a:tailEnd/>
          </a:ln>
        </p:spPr>
      </p:pic>
      <p:sp>
        <p:nvSpPr>
          <p:cNvPr id="7" name="직사각형 6"/>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8" name="바닥글 개체 틀 7"/>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p:cNvPicPr>
            <a:picLocks noChangeAspect="1" noChangeArrowheads="1"/>
          </p:cNvPicPr>
          <p:nvPr/>
        </p:nvPicPr>
        <p:blipFill>
          <a:blip r:embed="rId2" cstate="email"/>
          <a:srcRect/>
          <a:stretch>
            <a:fillRect/>
          </a:stretch>
        </p:blipFill>
        <p:spPr bwMode="auto">
          <a:xfrm>
            <a:off x="4143372" y="928670"/>
            <a:ext cx="4606929" cy="2762377"/>
          </a:xfrm>
          <a:prstGeom prst="rect">
            <a:avLst/>
          </a:prstGeom>
          <a:noFill/>
          <a:ln w="38100">
            <a:solidFill>
              <a:schemeClr val="tx2">
                <a:lumMod val="60000"/>
                <a:lumOff val="40000"/>
              </a:schemeClr>
            </a:solidFill>
            <a:miter lim="800000"/>
            <a:headEnd/>
            <a:tailEnd/>
          </a:ln>
          <a:effectLst/>
        </p:spPr>
      </p:pic>
      <p:pic>
        <p:nvPicPr>
          <p:cNvPr id="4" name="Picture 12"/>
          <p:cNvPicPr>
            <a:picLocks noChangeAspect="1" noChangeArrowheads="1"/>
          </p:cNvPicPr>
          <p:nvPr/>
        </p:nvPicPr>
        <p:blipFill>
          <a:blip r:embed="rId3" cstate="email"/>
          <a:srcRect/>
          <a:stretch>
            <a:fillRect/>
          </a:stretch>
        </p:blipFill>
        <p:spPr bwMode="auto">
          <a:xfrm>
            <a:off x="4143372" y="3786190"/>
            <a:ext cx="4615063" cy="2801942"/>
          </a:xfrm>
          <a:prstGeom prst="rect">
            <a:avLst/>
          </a:prstGeom>
          <a:noFill/>
          <a:ln w="38100">
            <a:solidFill>
              <a:srgbClr val="FF0000"/>
            </a:solidFill>
            <a:miter lim="800000"/>
            <a:headEnd/>
            <a:tailEnd/>
          </a:ln>
          <a:effectLst/>
        </p:spPr>
      </p:pic>
      <p:sp>
        <p:nvSpPr>
          <p:cNvPr id="5" name="TextBox 4"/>
          <p:cNvSpPr txBox="1"/>
          <p:nvPr/>
        </p:nvSpPr>
        <p:spPr>
          <a:xfrm>
            <a:off x="467544" y="142852"/>
            <a:ext cx="8352928" cy="584775"/>
          </a:xfrm>
          <a:prstGeom prst="rect">
            <a:avLst/>
          </a:prstGeom>
          <a:noFill/>
        </p:spPr>
        <p:txBody>
          <a:bodyPr wrap="square" rtlCol="0">
            <a:spAutoFit/>
          </a:bodyPr>
          <a:lstStyle/>
          <a:p>
            <a:r>
              <a:rPr lang="en-US" altLang="ko-KR" sz="3200" dirty="0" smtClean="0">
                <a:latin typeface="+mj-lt"/>
                <a:cs typeface="Tahoma" pitchFamily="34" charset="0"/>
              </a:rPr>
              <a:t>TASC 2000 and TASC II 2007</a:t>
            </a:r>
            <a:endParaRPr lang="ko-KR" altLang="en-US" sz="3200" dirty="0">
              <a:latin typeface="+mj-lt"/>
              <a:cs typeface="Tahoma" pitchFamily="34" charset="0"/>
            </a:endParaRPr>
          </a:p>
        </p:txBody>
      </p:sp>
      <p:pic>
        <p:nvPicPr>
          <p:cNvPr id="2050" name="Picture 2"/>
          <p:cNvPicPr>
            <a:picLocks noChangeAspect="1" noChangeArrowheads="1"/>
          </p:cNvPicPr>
          <p:nvPr/>
        </p:nvPicPr>
        <p:blipFill>
          <a:blip r:embed="rId4" cstate="email"/>
          <a:srcRect/>
          <a:stretch>
            <a:fillRect/>
          </a:stretch>
        </p:blipFill>
        <p:spPr bwMode="auto">
          <a:xfrm>
            <a:off x="539552" y="908720"/>
            <a:ext cx="3312368" cy="5688632"/>
          </a:xfrm>
          <a:prstGeom prst="rect">
            <a:avLst/>
          </a:prstGeom>
          <a:noFill/>
          <a:ln w="19050">
            <a:noFill/>
            <a:miter lim="800000"/>
            <a:headEnd/>
            <a:tailEnd/>
          </a:ln>
        </p:spPr>
      </p:pic>
      <p:grpSp>
        <p:nvGrpSpPr>
          <p:cNvPr id="2" name="그룹 8"/>
          <p:cNvGrpSpPr/>
          <p:nvPr/>
        </p:nvGrpSpPr>
        <p:grpSpPr>
          <a:xfrm>
            <a:off x="6084168" y="4941168"/>
            <a:ext cx="2736304" cy="1512168"/>
            <a:chOff x="6084168" y="4941168"/>
            <a:chExt cx="2736304" cy="1512168"/>
          </a:xfrm>
        </p:grpSpPr>
        <p:sp>
          <p:nvSpPr>
            <p:cNvPr id="7" name="타원 6"/>
            <p:cNvSpPr/>
            <p:nvPr/>
          </p:nvSpPr>
          <p:spPr>
            <a:xfrm>
              <a:off x="6084168" y="4941168"/>
              <a:ext cx="936104" cy="7920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타원 7"/>
            <p:cNvSpPr/>
            <p:nvPr/>
          </p:nvSpPr>
          <p:spPr>
            <a:xfrm>
              <a:off x="7884368" y="5661248"/>
              <a:ext cx="936104" cy="7920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0" name="타원 9"/>
          <p:cNvSpPr/>
          <p:nvPr/>
        </p:nvSpPr>
        <p:spPr>
          <a:xfrm>
            <a:off x="8244408" y="3861048"/>
            <a:ext cx="504056" cy="4320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6" name="그룹 13"/>
          <p:cNvGrpSpPr/>
          <p:nvPr/>
        </p:nvGrpSpPr>
        <p:grpSpPr>
          <a:xfrm>
            <a:off x="2627784" y="2060848"/>
            <a:ext cx="5760640" cy="1872208"/>
            <a:chOff x="2627784" y="2060848"/>
            <a:chExt cx="5760640" cy="1872208"/>
          </a:xfrm>
        </p:grpSpPr>
        <p:sp>
          <p:nvSpPr>
            <p:cNvPr id="11" name="타원 10"/>
            <p:cNvSpPr/>
            <p:nvPr/>
          </p:nvSpPr>
          <p:spPr>
            <a:xfrm>
              <a:off x="6948264" y="2060848"/>
              <a:ext cx="504056" cy="4320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3" name="직선 화살표 연결선 12"/>
            <p:cNvCxnSpPr/>
            <p:nvPr/>
          </p:nvCxnSpPr>
          <p:spPr>
            <a:xfrm flipV="1">
              <a:off x="2627784" y="3501008"/>
              <a:ext cx="5760640" cy="43204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5" name="직사각형 14"/>
          <p:cNvSpPr/>
          <p:nvPr/>
        </p:nvSpPr>
        <p:spPr>
          <a:xfrm>
            <a:off x="5652120" y="2348880"/>
            <a:ext cx="504056"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직사각형 15"/>
          <p:cNvSpPr/>
          <p:nvPr/>
        </p:nvSpPr>
        <p:spPr>
          <a:xfrm>
            <a:off x="467544" y="836712"/>
            <a:ext cx="3600400" cy="2304256"/>
          </a:xfrm>
          <a:prstGeom prst="rect">
            <a:avLst/>
          </a:pr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직사각형 16"/>
          <p:cNvSpPr/>
          <p:nvPr/>
        </p:nvSpPr>
        <p:spPr>
          <a:xfrm>
            <a:off x="467544" y="3212976"/>
            <a:ext cx="3600400" cy="33843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직사각형 17"/>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19" name="바닥글 개체 틀 18"/>
          <p:cNvSpPr>
            <a:spLocks noGrp="1"/>
          </p:cNvSpPr>
          <p:nvPr>
            <p:ph type="ftr" sz="quarter" idx="11"/>
          </p:nvPr>
        </p:nvSpPr>
        <p:spPr>
          <a:xfrm>
            <a:off x="3124200" y="6525344"/>
            <a:ext cx="2895600" cy="365125"/>
          </a:xfrm>
        </p:spPr>
        <p:txBody>
          <a:bodyPr/>
          <a:lstStyle/>
          <a:p>
            <a:r>
              <a:rPr lang="en-US" altLang="ko-KR" dirty="0" smtClean="0"/>
              <a:t>2012</a:t>
            </a:r>
            <a:r>
              <a:rPr lang="ko-KR" altLang="en-US" dirty="0" smtClean="0"/>
              <a:t>년 제 </a:t>
            </a:r>
            <a:r>
              <a:rPr lang="en-US" altLang="ko-KR" dirty="0" smtClean="0"/>
              <a:t>5</a:t>
            </a:r>
            <a:r>
              <a:rPr lang="ko-KR" altLang="en-US" dirty="0" smtClean="0"/>
              <a:t>차 전공의 학술세미나</a:t>
            </a:r>
            <a:endParaRPr lang="ko-KR"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sz="3200" dirty="0" smtClean="0">
                <a:solidFill>
                  <a:srgbClr val="FF0000"/>
                </a:solidFill>
              </a:rPr>
              <a:t>Endovascular Result </a:t>
            </a:r>
            <a:r>
              <a:rPr lang="en-US" altLang="ko-KR" sz="3200" dirty="0" smtClean="0"/>
              <a:t>of Iliac Lesion </a:t>
            </a:r>
            <a:endParaRPr lang="ko-KR" altLang="en-US" sz="3200" dirty="0"/>
          </a:p>
        </p:txBody>
      </p:sp>
      <p:pic>
        <p:nvPicPr>
          <p:cNvPr id="4" name="Picture 2"/>
          <p:cNvPicPr>
            <a:picLocks noGrp="1" noChangeAspect="1" noChangeArrowheads="1"/>
          </p:cNvPicPr>
          <p:nvPr>
            <p:ph sz="half" idx="1"/>
          </p:nvPr>
        </p:nvPicPr>
        <p:blipFill>
          <a:blip r:embed="rId2" cstate="email"/>
          <a:srcRect/>
          <a:stretch>
            <a:fillRect/>
          </a:stretch>
        </p:blipFill>
        <p:spPr bwMode="auto">
          <a:xfrm>
            <a:off x="2123728" y="1196752"/>
            <a:ext cx="5194920" cy="2734735"/>
          </a:xfrm>
          <a:prstGeom prst="rect">
            <a:avLst/>
          </a:prstGeom>
          <a:noFill/>
          <a:ln w="9525">
            <a:noFill/>
            <a:miter lim="800000"/>
            <a:headEnd/>
            <a:tailEnd/>
          </a:ln>
        </p:spPr>
      </p:pic>
      <p:pic>
        <p:nvPicPr>
          <p:cNvPr id="5" name="Picture 2"/>
          <p:cNvPicPr>
            <a:picLocks noChangeAspect="1" noChangeArrowheads="1"/>
          </p:cNvPicPr>
          <p:nvPr/>
        </p:nvPicPr>
        <p:blipFill>
          <a:blip r:embed="rId3" cstate="email"/>
          <a:srcRect/>
          <a:stretch>
            <a:fillRect/>
          </a:stretch>
        </p:blipFill>
        <p:spPr bwMode="auto">
          <a:xfrm>
            <a:off x="683568" y="4221088"/>
            <a:ext cx="7488832" cy="2341746"/>
          </a:xfrm>
          <a:prstGeom prst="rect">
            <a:avLst/>
          </a:prstGeom>
          <a:noFill/>
          <a:ln w="9525">
            <a:noFill/>
            <a:miter lim="800000"/>
            <a:headEnd/>
            <a:tailEnd/>
          </a:ln>
        </p:spPr>
      </p:pic>
      <p:sp>
        <p:nvSpPr>
          <p:cNvPr id="6" name="직사각형 5"/>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7" name="바닥글 개체 틀 6"/>
          <p:cNvSpPr>
            <a:spLocks noGrp="1"/>
          </p:cNvSpPr>
          <p:nvPr>
            <p:ph type="ftr" sz="quarter" idx="11"/>
          </p:nvPr>
        </p:nvSpPr>
        <p:spPr>
          <a:xfrm>
            <a:off x="3124200" y="6520259"/>
            <a:ext cx="2895600" cy="365125"/>
          </a:xfrm>
        </p:spPr>
        <p:txBody>
          <a:bodyPr/>
          <a:lstStyle/>
          <a:p>
            <a:r>
              <a:rPr lang="en-US" altLang="ko-KR" dirty="0" smtClean="0"/>
              <a:t>2012</a:t>
            </a:r>
            <a:r>
              <a:rPr lang="ko-KR" altLang="en-US" dirty="0" smtClean="0"/>
              <a:t>년 제 </a:t>
            </a:r>
            <a:r>
              <a:rPr lang="en-US" altLang="ko-KR" dirty="0" smtClean="0"/>
              <a:t>5</a:t>
            </a:r>
            <a:r>
              <a:rPr lang="ko-KR" altLang="en-US" dirty="0" smtClean="0"/>
              <a:t>차 전공의 학술세미나</a:t>
            </a:r>
            <a:endParaRPr lang="ko-KR" alt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smtClean="0"/>
              <a:t>Iliac Intervention</a:t>
            </a:r>
            <a:br>
              <a:rPr lang="en-US" altLang="ko-KR" dirty="0" smtClean="0"/>
            </a:br>
            <a:r>
              <a:rPr lang="en-US" altLang="ko-KR" sz="3600" dirty="0" smtClean="0"/>
              <a:t>; </a:t>
            </a:r>
            <a:r>
              <a:rPr lang="en-US" altLang="ko-KR" sz="3600" dirty="0" err="1" smtClean="0">
                <a:solidFill>
                  <a:srgbClr val="FF0000"/>
                </a:solidFill>
              </a:rPr>
              <a:t>complicaton</a:t>
            </a:r>
            <a:r>
              <a:rPr lang="en-US" altLang="ko-KR" sz="3600" dirty="0" smtClean="0">
                <a:solidFill>
                  <a:srgbClr val="FF0000"/>
                </a:solidFill>
              </a:rPr>
              <a:t> &amp; success rate</a:t>
            </a:r>
            <a:endParaRPr lang="ko-KR" altLang="en-US" dirty="0">
              <a:solidFill>
                <a:srgbClr val="FF0000"/>
              </a:solidFill>
            </a:endParaRPr>
          </a:p>
        </p:txBody>
      </p:sp>
      <p:pic>
        <p:nvPicPr>
          <p:cNvPr id="5" name="Picture 2"/>
          <p:cNvPicPr>
            <a:picLocks noGrp="1" noChangeAspect="1" noChangeArrowheads="1"/>
          </p:cNvPicPr>
          <p:nvPr>
            <p:ph sz="half" idx="1"/>
          </p:nvPr>
        </p:nvPicPr>
        <p:blipFill>
          <a:blip r:embed="rId2" cstate="email"/>
          <a:srcRect/>
          <a:stretch>
            <a:fillRect/>
          </a:stretch>
        </p:blipFill>
        <p:spPr bwMode="auto">
          <a:xfrm>
            <a:off x="827584" y="1988840"/>
            <a:ext cx="7633782" cy="2893578"/>
          </a:xfrm>
          <a:prstGeom prst="rect">
            <a:avLst/>
          </a:prstGeom>
          <a:noFill/>
          <a:ln w="9525">
            <a:noFill/>
            <a:miter lim="800000"/>
            <a:headEnd/>
            <a:tailEnd/>
          </a:ln>
        </p:spPr>
      </p:pic>
      <p:sp>
        <p:nvSpPr>
          <p:cNvPr id="6" name="TextBox 5"/>
          <p:cNvSpPr txBox="1"/>
          <p:nvPr/>
        </p:nvSpPr>
        <p:spPr>
          <a:xfrm>
            <a:off x="2462387" y="6125234"/>
            <a:ext cx="6502101" cy="400110"/>
          </a:xfrm>
          <a:prstGeom prst="rect">
            <a:avLst/>
          </a:prstGeom>
          <a:solidFill>
            <a:schemeClr val="bg2">
              <a:lumMod val="90000"/>
            </a:schemeClr>
          </a:solidFill>
        </p:spPr>
        <p:txBody>
          <a:bodyPr wrap="none">
            <a:spAutoFit/>
          </a:bodyPr>
          <a:lstStyle/>
          <a:p>
            <a:pPr>
              <a:defRPr/>
            </a:pPr>
            <a:r>
              <a:rPr lang="en-US" altLang="ko-KR" sz="2000" dirty="0" err="1" smtClean="0"/>
              <a:t>Kandarpa</a:t>
            </a:r>
            <a:r>
              <a:rPr lang="en-US" altLang="ko-KR" sz="2000" dirty="0" smtClean="0"/>
              <a:t> et al. J </a:t>
            </a:r>
            <a:r>
              <a:rPr lang="en-US" altLang="ko-KR" sz="2000" dirty="0" err="1" smtClean="0"/>
              <a:t>Vasc</a:t>
            </a:r>
            <a:r>
              <a:rPr lang="en-US" altLang="ko-KR" sz="2000" dirty="0" smtClean="0"/>
              <a:t> </a:t>
            </a:r>
            <a:r>
              <a:rPr lang="en-US" altLang="ko-KR" sz="2000" dirty="0" err="1" smtClean="0"/>
              <a:t>Intev</a:t>
            </a:r>
            <a:r>
              <a:rPr lang="en-US" altLang="ko-KR" sz="2000" dirty="0" smtClean="0"/>
              <a:t> </a:t>
            </a:r>
            <a:r>
              <a:rPr lang="en-US" altLang="ko-KR" sz="2000" dirty="0" err="1" smtClean="0"/>
              <a:t>Radiol</a:t>
            </a:r>
            <a:r>
              <a:rPr lang="en-US" altLang="ko-KR" sz="2000" dirty="0" smtClean="0"/>
              <a:t>. 2001;12:683-95</a:t>
            </a:r>
            <a:endParaRPr lang="ko-KR" altLang="en-US" sz="2000" dirty="0"/>
          </a:p>
        </p:txBody>
      </p:sp>
      <p:sp>
        <p:nvSpPr>
          <p:cNvPr id="7" name="직사각형 6"/>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8" name="바닥글 개체 틀 7"/>
          <p:cNvSpPr>
            <a:spLocks noGrp="1"/>
          </p:cNvSpPr>
          <p:nvPr>
            <p:ph type="ftr" sz="quarter" idx="11"/>
          </p:nvPr>
        </p:nvSpPr>
        <p:spPr>
          <a:xfrm>
            <a:off x="3131840" y="6520259"/>
            <a:ext cx="2895600" cy="365125"/>
          </a:xfrm>
        </p:spPr>
        <p:txBody>
          <a:bodyPr/>
          <a:lstStyle/>
          <a:p>
            <a:r>
              <a:rPr lang="en-US" altLang="ko-KR" dirty="0" smtClean="0"/>
              <a:t>2012</a:t>
            </a:r>
            <a:r>
              <a:rPr lang="ko-KR" altLang="en-US" dirty="0" smtClean="0"/>
              <a:t>년 제 </a:t>
            </a:r>
            <a:r>
              <a:rPr lang="en-US" altLang="ko-KR" dirty="0" smtClean="0"/>
              <a:t>5</a:t>
            </a:r>
            <a:r>
              <a:rPr lang="ko-KR" altLang="en-US" dirty="0" smtClean="0"/>
              <a:t>차 전공의 학술세미나</a:t>
            </a:r>
            <a:endParaRPr lang="ko-KR" alt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06090"/>
          </a:xfrm>
        </p:spPr>
        <p:txBody>
          <a:bodyPr>
            <a:normAutofit fontScale="90000"/>
          </a:bodyPr>
          <a:lstStyle/>
          <a:p>
            <a:r>
              <a:rPr lang="en-US" altLang="ko-KR" sz="2400" dirty="0" smtClean="0"/>
              <a:t>The </a:t>
            </a:r>
            <a:r>
              <a:rPr lang="en-US" altLang="ko-KR" sz="2400" dirty="0" err="1" smtClean="0"/>
              <a:t>Cordis</a:t>
            </a:r>
            <a:r>
              <a:rPr lang="en-US" altLang="ko-KR" sz="2400" dirty="0" smtClean="0"/>
              <a:t> Randomized Iliac Stent Project-US(CRISP-US) Trial</a:t>
            </a:r>
            <a:endParaRPr lang="ko-KR" altLang="en-US" sz="2400" dirty="0"/>
          </a:p>
        </p:txBody>
      </p:sp>
      <p:pic>
        <p:nvPicPr>
          <p:cNvPr id="5" name="Picture 2"/>
          <p:cNvPicPr>
            <a:picLocks noGrp="1" noChangeAspect="1" noChangeArrowheads="1"/>
          </p:cNvPicPr>
          <p:nvPr>
            <p:ph sz="half" idx="1"/>
          </p:nvPr>
        </p:nvPicPr>
        <p:blipFill>
          <a:blip r:embed="rId2" cstate="email"/>
          <a:srcRect/>
          <a:stretch>
            <a:fillRect/>
          </a:stretch>
        </p:blipFill>
        <p:spPr bwMode="auto">
          <a:xfrm>
            <a:off x="4870058" y="1156682"/>
            <a:ext cx="4273942" cy="2137010"/>
          </a:xfrm>
          <a:prstGeom prst="rect">
            <a:avLst/>
          </a:prstGeom>
          <a:noFill/>
          <a:ln w="9525">
            <a:noFill/>
            <a:miter lim="800000"/>
            <a:headEnd/>
            <a:tailEnd/>
          </a:ln>
        </p:spPr>
      </p:pic>
      <p:pic>
        <p:nvPicPr>
          <p:cNvPr id="6" name="Picture 7"/>
          <p:cNvPicPr>
            <a:picLocks noChangeAspect="1" noChangeArrowheads="1"/>
          </p:cNvPicPr>
          <p:nvPr/>
        </p:nvPicPr>
        <p:blipFill>
          <a:blip r:embed="rId3" cstate="email"/>
          <a:srcRect/>
          <a:stretch>
            <a:fillRect/>
          </a:stretch>
        </p:blipFill>
        <p:spPr bwMode="auto">
          <a:xfrm>
            <a:off x="251521" y="1156682"/>
            <a:ext cx="4104456" cy="2087380"/>
          </a:xfrm>
          <a:prstGeom prst="rect">
            <a:avLst/>
          </a:prstGeom>
          <a:noFill/>
          <a:ln w="9525">
            <a:noFill/>
            <a:miter lim="800000"/>
            <a:headEnd/>
            <a:tailEnd/>
          </a:ln>
        </p:spPr>
      </p:pic>
      <p:sp>
        <p:nvSpPr>
          <p:cNvPr id="7" name="TextBox 6"/>
          <p:cNvSpPr txBox="1"/>
          <p:nvPr/>
        </p:nvSpPr>
        <p:spPr>
          <a:xfrm>
            <a:off x="3413905" y="3388930"/>
            <a:ext cx="5730095" cy="400110"/>
          </a:xfrm>
          <a:prstGeom prst="rect">
            <a:avLst/>
          </a:prstGeom>
          <a:solidFill>
            <a:schemeClr val="bg2">
              <a:lumMod val="90000"/>
            </a:schemeClr>
          </a:solidFill>
        </p:spPr>
        <p:txBody>
          <a:bodyPr wrap="none">
            <a:spAutoFit/>
          </a:bodyPr>
          <a:lstStyle/>
          <a:p>
            <a:pPr algn="r">
              <a:defRPr/>
            </a:pPr>
            <a:r>
              <a:rPr lang="en-US" altLang="ko-KR" sz="2000" dirty="0" err="1">
                <a:latin typeface="+mn-lt"/>
                <a:ea typeface="굴림" pitchFamily="50" charset="-127"/>
              </a:rPr>
              <a:t>Ponec</a:t>
            </a:r>
            <a:r>
              <a:rPr lang="en-US" altLang="ko-KR" sz="2000" dirty="0">
                <a:latin typeface="+mn-lt"/>
                <a:ea typeface="굴림" pitchFamily="50" charset="-127"/>
              </a:rPr>
              <a:t> D et al. J </a:t>
            </a:r>
            <a:r>
              <a:rPr lang="en-US" altLang="ko-KR" sz="2000" dirty="0" err="1">
                <a:latin typeface="+mn-lt"/>
                <a:ea typeface="굴림" pitchFamily="50" charset="-127"/>
              </a:rPr>
              <a:t>Vasc</a:t>
            </a:r>
            <a:r>
              <a:rPr lang="en-US" altLang="ko-KR" sz="2000" dirty="0">
                <a:latin typeface="+mn-lt"/>
                <a:ea typeface="굴림" pitchFamily="50" charset="-127"/>
              </a:rPr>
              <a:t> </a:t>
            </a:r>
            <a:r>
              <a:rPr lang="en-US" altLang="ko-KR" sz="2000" dirty="0" err="1">
                <a:latin typeface="+mn-lt"/>
                <a:ea typeface="굴림" pitchFamily="50" charset="-127"/>
              </a:rPr>
              <a:t>Interv</a:t>
            </a:r>
            <a:r>
              <a:rPr lang="en-US" altLang="ko-KR" sz="2000" dirty="0">
                <a:latin typeface="+mn-lt"/>
                <a:ea typeface="굴림" pitchFamily="50" charset="-127"/>
              </a:rPr>
              <a:t> </a:t>
            </a:r>
            <a:r>
              <a:rPr lang="en-US" altLang="ko-KR" sz="2000" dirty="0" err="1">
                <a:latin typeface="+mn-lt"/>
                <a:ea typeface="굴림" pitchFamily="50" charset="-127"/>
              </a:rPr>
              <a:t>Radiol</a:t>
            </a:r>
            <a:r>
              <a:rPr lang="en-US" altLang="ko-KR" sz="2000" dirty="0">
                <a:latin typeface="+mn-lt"/>
                <a:ea typeface="굴림" pitchFamily="50" charset="-127"/>
              </a:rPr>
              <a:t>. 2004;15(9):911-8</a:t>
            </a:r>
            <a:endParaRPr lang="ko-KR" altLang="en-US" sz="2000" dirty="0">
              <a:latin typeface="+mn-lt"/>
              <a:ea typeface="굴림" pitchFamily="50" charset="-127"/>
            </a:endParaRPr>
          </a:p>
        </p:txBody>
      </p:sp>
      <p:sp>
        <p:nvSpPr>
          <p:cNvPr id="9" name="제목 1"/>
          <p:cNvSpPr txBox="1">
            <a:spLocks/>
          </p:cNvSpPr>
          <p:nvPr/>
        </p:nvSpPr>
        <p:spPr bwMode="auto">
          <a:xfrm>
            <a:off x="683568" y="3861048"/>
            <a:ext cx="8229600" cy="50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0" lang="en-US" altLang="ko-KR" sz="2400" b="0" i="0" u="none" strike="noStrike" kern="1200" cap="none" spc="0" normalizeH="0" baseline="0" noProof="0" dirty="0" smtClean="0">
                <a:ln>
                  <a:noFill/>
                </a:ln>
                <a:solidFill>
                  <a:schemeClr val="tx1"/>
                </a:solidFill>
                <a:effectLst/>
                <a:uLnTx/>
                <a:uFillTx/>
                <a:latin typeface="+mj-lt"/>
                <a:ea typeface="+mj-ea"/>
                <a:cs typeface="+mj-cs"/>
              </a:rPr>
              <a:t>The Dutch Iliac Stent Study</a:t>
            </a:r>
            <a:endParaRPr kumimoji="0" lang="ko-KR" altLang="en-US" sz="2400" b="0" i="0" u="none" strike="noStrike" kern="1200" cap="none" spc="0" normalizeH="0" baseline="0" noProof="0" dirty="0">
              <a:ln>
                <a:noFill/>
              </a:ln>
              <a:solidFill>
                <a:schemeClr val="tx1"/>
              </a:solidFill>
              <a:effectLst/>
              <a:uLnTx/>
              <a:uFillTx/>
              <a:latin typeface="+mj-lt"/>
              <a:ea typeface="+mj-ea"/>
              <a:cs typeface="+mj-cs"/>
            </a:endParaRPr>
          </a:p>
        </p:txBody>
      </p:sp>
      <p:pic>
        <p:nvPicPr>
          <p:cNvPr id="10" name="Picture 2"/>
          <p:cNvPicPr>
            <a:picLocks noGrp="1" noChangeAspect="1" noChangeArrowheads="1"/>
          </p:cNvPicPr>
          <p:nvPr>
            <p:ph sz="half" idx="1"/>
          </p:nvPr>
        </p:nvPicPr>
        <p:blipFill>
          <a:blip r:embed="rId4" cstate="email"/>
          <a:srcRect/>
          <a:stretch>
            <a:fillRect/>
          </a:stretch>
        </p:blipFill>
        <p:spPr bwMode="auto">
          <a:xfrm>
            <a:off x="395536" y="4437112"/>
            <a:ext cx="4032448" cy="1879552"/>
          </a:xfrm>
          <a:prstGeom prst="rect">
            <a:avLst/>
          </a:prstGeom>
          <a:noFill/>
          <a:ln w="9525">
            <a:noFill/>
            <a:miter lim="800000"/>
            <a:headEnd/>
            <a:tailEnd/>
          </a:ln>
        </p:spPr>
      </p:pic>
      <p:sp>
        <p:nvSpPr>
          <p:cNvPr id="11" name="TextBox 10"/>
          <p:cNvSpPr txBox="1"/>
          <p:nvPr/>
        </p:nvSpPr>
        <p:spPr>
          <a:xfrm>
            <a:off x="3510557" y="6286500"/>
            <a:ext cx="5309915" cy="400110"/>
          </a:xfrm>
          <a:prstGeom prst="rect">
            <a:avLst/>
          </a:prstGeom>
          <a:solidFill>
            <a:schemeClr val="bg2">
              <a:lumMod val="90000"/>
            </a:schemeClr>
          </a:solidFill>
        </p:spPr>
        <p:txBody>
          <a:bodyPr wrap="none">
            <a:spAutoFit/>
          </a:bodyPr>
          <a:lstStyle/>
          <a:p>
            <a:pPr algn="r">
              <a:defRPr/>
            </a:pPr>
            <a:r>
              <a:rPr lang="en-US" altLang="ko-KR" sz="2000" dirty="0">
                <a:latin typeface="+mn-lt"/>
                <a:ea typeface="굴림" pitchFamily="50" charset="-127"/>
              </a:rPr>
              <a:t>Klein WM et al. Radiology. 2006;238(2):734-44</a:t>
            </a:r>
            <a:endParaRPr lang="ko-KR" altLang="en-US" sz="2000" dirty="0">
              <a:latin typeface="+mn-lt"/>
              <a:ea typeface="굴림" pitchFamily="50" charset="-127"/>
            </a:endParaRPr>
          </a:p>
        </p:txBody>
      </p:sp>
      <p:pic>
        <p:nvPicPr>
          <p:cNvPr id="12" name="Picture 8" descr="http://radiology.rsna.org/content/238/2/734/F3.large.jpg"/>
          <p:cNvPicPr>
            <a:picLocks noChangeAspect="1" noChangeArrowheads="1"/>
          </p:cNvPicPr>
          <p:nvPr/>
        </p:nvPicPr>
        <p:blipFill>
          <a:blip r:embed="rId5" cstate="email"/>
          <a:srcRect/>
          <a:stretch>
            <a:fillRect/>
          </a:stretch>
        </p:blipFill>
        <p:spPr bwMode="auto">
          <a:xfrm>
            <a:off x="6300192" y="4293096"/>
            <a:ext cx="2082350" cy="1944216"/>
          </a:xfrm>
          <a:prstGeom prst="rect">
            <a:avLst/>
          </a:prstGeom>
          <a:noFill/>
          <a:ln w="9525">
            <a:noFill/>
            <a:miter lim="800000"/>
            <a:headEnd/>
            <a:tailEnd/>
          </a:ln>
        </p:spPr>
      </p:pic>
      <p:sp>
        <p:nvSpPr>
          <p:cNvPr id="13" name="직사각형 12"/>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14" name="바닥글 개체 틀 13"/>
          <p:cNvSpPr>
            <a:spLocks noGrp="1"/>
          </p:cNvSpPr>
          <p:nvPr>
            <p:ph type="ftr" sz="quarter" idx="11"/>
          </p:nvPr>
        </p:nvSpPr>
        <p:spPr>
          <a:xfrm>
            <a:off x="251520" y="6356350"/>
            <a:ext cx="2895600" cy="365125"/>
          </a:xfrm>
        </p:spPr>
        <p:txBody>
          <a:bodyPr/>
          <a:lstStyle/>
          <a:p>
            <a:r>
              <a:rPr lang="en-US" altLang="ko-KR" dirty="0" smtClean="0"/>
              <a:t>2012</a:t>
            </a:r>
            <a:r>
              <a:rPr lang="ko-KR" altLang="en-US" dirty="0" smtClean="0"/>
              <a:t>년 제 </a:t>
            </a:r>
            <a:r>
              <a:rPr lang="en-US" altLang="ko-KR" dirty="0" smtClean="0"/>
              <a:t>5</a:t>
            </a:r>
            <a:r>
              <a:rPr lang="ko-KR" altLang="en-US" dirty="0" smtClean="0"/>
              <a:t>차 전공의 학술세미나</a:t>
            </a:r>
            <a:endParaRPr lang="ko-KR" alt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Autofit/>
          </a:bodyPr>
          <a:lstStyle/>
          <a:p>
            <a:r>
              <a:rPr lang="en-US" altLang="ko-KR" sz="3200" dirty="0" err="1" smtClean="0"/>
              <a:t>Recommedation</a:t>
            </a:r>
            <a:r>
              <a:rPr lang="en-US" altLang="ko-KR" sz="3200" dirty="0" smtClean="0"/>
              <a:t> of Iliac Lesion</a:t>
            </a:r>
            <a:endParaRPr lang="ko-KR" altLang="en-US" sz="3200" dirty="0">
              <a:solidFill>
                <a:srgbClr val="FF0000"/>
              </a:solidFill>
            </a:endParaRPr>
          </a:p>
        </p:txBody>
      </p:sp>
      <p:sp>
        <p:nvSpPr>
          <p:cNvPr id="4" name="내용 개체 틀 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1" hangingPunct="1">
              <a:lnSpc>
                <a:spcPct val="100000"/>
              </a:lnSpc>
              <a:spcBef>
                <a:spcPct val="20000"/>
              </a:spcBef>
              <a:spcAft>
                <a:spcPct val="0"/>
              </a:spcAft>
              <a:buClrTx/>
              <a:buSzTx/>
              <a:buFont typeface="Arial" pitchFamily="34" charset="0"/>
              <a:buChar char="•"/>
              <a:tabLst/>
              <a:defRPr/>
            </a:pPr>
            <a:r>
              <a:rPr kumimoji="0" lang="en-US" altLang="ko-KR" sz="2800" b="1" dirty="0" smtClean="0">
                <a:solidFill>
                  <a:srgbClr val="FF0000"/>
                </a:solidFill>
                <a:latin typeface="+mn-lt"/>
                <a:ea typeface="+mn-ea"/>
              </a:rPr>
              <a:t>High </a:t>
            </a:r>
            <a:r>
              <a:rPr kumimoji="0" lang="en-US" altLang="ko-KR" sz="2800" b="1" dirty="0" err="1" smtClean="0">
                <a:solidFill>
                  <a:srgbClr val="FF0000"/>
                </a:solidFill>
                <a:latin typeface="+mn-lt"/>
                <a:ea typeface="+mn-ea"/>
              </a:rPr>
              <a:t>procdeural</a:t>
            </a:r>
            <a:r>
              <a:rPr kumimoji="0" lang="en-US" altLang="ko-KR" sz="2800" b="1" dirty="0" smtClean="0">
                <a:solidFill>
                  <a:srgbClr val="FF0000"/>
                </a:solidFill>
                <a:latin typeface="+mn-lt"/>
                <a:ea typeface="+mn-ea"/>
              </a:rPr>
              <a:t> success rate (90%)</a:t>
            </a:r>
          </a:p>
          <a:p>
            <a:pPr marL="342900" marR="0" lvl="0" indent="-342900" algn="l" defTabSz="914400" rtl="0" eaLnBrk="1" fontAlgn="base" latinLnBrk="1" hangingPunct="1">
              <a:lnSpc>
                <a:spcPct val="100000"/>
              </a:lnSpc>
              <a:spcBef>
                <a:spcPct val="20000"/>
              </a:spcBef>
              <a:spcAft>
                <a:spcPct val="0"/>
              </a:spcAft>
              <a:buClrTx/>
              <a:buSzTx/>
              <a:buFont typeface="Arial" pitchFamily="34" charset="0"/>
              <a:buChar char="•"/>
              <a:tabLst/>
              <a:defRPr/>
            </a:pPr>
            <a:endParaRPr kumimoji="0" lang="en-US" altLang="ko-KR" sz="2800" dirty="0" smtClean="0">
              <a:latin typeface="+mn-lt"/>
              <a:ea typeface="+mn-ea"/>
            </a:endParaRPr>
          </a:p>
          <a:p>
            <a:pPr marL="342900" marR="0" lvl="0" indent="-342900" algn="l" defTabSz="914400" rtl="0" eaLnBrk="1" fontAlgn="base" latinLnBrk="1" hangingPunct="1">
              <a:lnSpc>
                <a:spcPct val="100000"/>
              </a:lnSpc>
              <a:spcBef>
                <a:spcPct val="20000"/>
              </a:spcBef>
              <a:spcAft>
                <a:spcPct val="0"/>
              </a:spcAft>
              <a:buClrTx/>
              <a:buSzTx/>
              <a:buFont typeface="Arial" pitchFamily="34" charset="0"/>
              <a:buChar char="•"/>
              <a:tabLst/>
              <a:defRPr/>
            </a:pPr>
            <a:r>
              <a:rPr kumimoji="0" lang="en-US" altLang="ko-KR" sz="2800" b="1" i="0" u="none" strike="noStrike" kern="1200" cap="none" spc="0" normalizeH="0" baseline="0" noProof="0" dirty="0" smtClean="0">
                <a:ln>
                  <a:noFill/>
                </a:ln>
                <a:solidFill>
                  <a:srgbClr val="FF0000"/>
                </a:solidFill>
                <a:effectLst/>
                <a:uLnTx/>
                <a:uFillTx/>
                <a:latin typeface="+mn-lt"/>
                <a:ea typeface="+mn-ea"/>
                <a:cs typeface="+mn-cs"/>
              </a:rPr>
              <a:t>Excellent long-term patency (&gt;70%)</a:t>
            </a:r>
          </a:p>
          <a:p>
            <a:pPr marL="342900" marR="0" lvl="0" indent="-342900" algn="l" defTabSz="914400" rtl="0" eaLnBrk="1" fontAlgn="base" latinLnBrk="1" hangingPunct="1">
              <a:lnSpc>
                <a:spcPct val="100000"/>
              </a:lnSpc>
              <a:spcBef>
                <a:spcPct val="20000"/>
              </a:spcBef>
              <a:spcAft>
                <a:spcPct val="0"/>
              </a:spcAft>
              <a:buClrTx/>
              <a:buSzTx/>
              <a:buFont typeface="Arial" pitchFamily="34" charset="0"/>
              <a:buChar char="•"/>
              <a:tabLst/>
              <a:defRPr/>
            </a:pPr>
            <a:endParaRPr kumimoji="0" lang="en-US" altLang="ko-KR"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1" hangingPunct="1">
              <a:lnSpc>
                <a:spcPct val="100000"/>
              </a:lnSpc>
              <a:spcBef>
                <a:spcPct val="20000"/>
              </a:spcBef>
              <a:spcAft>
                <a:spcPct val="0"/>
              </a:spcAft>
              <a:buClrTx/>
              <a:buSzTx/>
              <a:buFont typeface="Arial" pitchFamily="34" charset="0"/>
              <a:buChar char="•"/>
              <a:tabLst/>
              <a:defRPr/>
            </a:pPr>
            <a:r>
              <a:rPr kumimoji="0" lang="en-US" altLang="ko-KR" sz="2800" dirty="0" smtClean="0">
                <a:latin typeface="+mn-lt"/>
                <a:ea typeface="+mn-ea"/>
              </a:rPr>
              <a:t>Factors associated with a poor outcomes</a:t>
            </a:r>
          </a:p>
          <a:p>
            <a:pPr marL="800100" lvl="1" indent="-342900">
              <a:spcBef>
                <a:spcPct val="20000"/>
              </a:spcBef>
              <a:buFontTx/>
              <a:buChar char="-"/>
            </a:pPr>
            <a:r>
              <a:rPr kumimoji="0" lang="en-US" altLang="ko-KR" sz="2400" b="0" i="0" u="none" strike="noStrike" kern="1200" cap="none" spc="0" normalizeH="0" noProof="0" dirty="0" smtClean="0">
                <a:ln>
                  <a:noFill/>
                </a:ln>
                <a:solidFill>
                  <a:schemeClr val="tx1"/>
                </a:solidFill>
                <a:effectLst/>
                <a:uLnTx/>
                <a:uFillTx/>
                <a:latin typeface="+mn-lt"/>
                <a:ea typeface="+mn-ea"/>
                <a:cs typeface="+mn-cs"/>
              </a:rPr>
              <a:t>Long segment occlusion</a:t>
            </a:r>
          </a:p>
          <a:p>
            <a:pPr marL="800100" lvl="1" indent="-342900">
              <a:spcBef>
                <a:spcPct val="20000"/>
              </a:spcBef>
              <a:buFontTx/>
              <a:buChar char="-"/>
            </a:pPr>
            <a:r>
              <a:rPr kumimoji="0" lang="en-US" altLang="ko-KR" sz="2400" baseline="0" dirty="0" smtClean="0">
                <a:latin typeface="+mn-lt"/>
                <a:ea typeface="+mn-ea"/>
              </a:rPr>
              <a:t>Multifocal </a:t>
            </a:r>
            <a:r>
              <a:rPr kumimoji="0" lang="en-US" altLang="ko-KR" sz="2400" baseline="0" dirty="0" err="1" smtClean="0">
                <a:latin typeface="+mn-lt"/>
                <a:ea typeface="+mn-ea"/>
              </a:rPr>
              <a:t>stenoses</a:t>
            </a:r>
            <a:endParaRPr kumimoji="0" lang="en-US" altLang="ko-KR" sz="2400" baseline="0" dirty="0" smtClean="0">
              <a:latin typeface="+mn-lt"/>
              <a:ea typeface="+mn-ea"/>
            </a:endParaRPr>
          </a:p>
          <a:p>
            <a:pPr marL="800100" lvl="1" indent="-342900">
              <a:spcBef>
                <a:spcPct val="20000"/>
              </a:spcBef>
              <a:buFontTx/>
              <a:buChar char="-"/>
            </a:pPr>
            <a:r>
              <a:rPr kumimoji="0" lang="en-US" altLang="ko-KR" sz="2400" b="0" i="0" u="none" strike="noStrike" kern="1200" cap="none" spc="0" normalizeH="0" noProof="0" dirty="0" smtClean="0">
                <a:ln>
                  <a:noFill/>
                </a:ln>
                <a:solidFill>
                  <a:schemeClr val="tx1"/>
                </a:solidFill>
                <a:effectLst/>
                <a:uLnTx/>
                <a:uFillTx/>
                <a:latin typeface="+mn-lt"/>
                <a:ea typeface="+mn-ea"/>
                <a:cs typeface="+mn-cs"/>
              </a:rPr>
              <a:t>Eccentric calcification</a:t>
            </a:r>
          </a:p>
          <a:p>
            <a:pPr marL="800100" lvl="1" indent="-342900">
              <a:spcBef>
                <a:spcPct val="20000"/>
              </a:spcBef>
              <a:buFontTx/>
              <a:buChar char="-"/>
            </a:pPr>
            <a:r>
              <a:rPr kumimoji="0" lang="en-US" altLang="ko-KR" sz="2400" baseline="0" dirty="0" smtClean="0">
                <a:latin typeface="+mn-lt"/>
                <a:ea typeface="+mn-ea"/>
              </a:rPr>
              <a:t>Poor</a:t>
            </a:r>
            <a:r>
              <a:rPr kumimoji="0" lang="en-US" altLang="ko-KR" sz="2400" dirty="0" smtClean="0">
                <a:latin typeface="+mn-lt"/>
                <a:ea typeface="+mn-ea"/>
              </a:rPr>
              <a:t> runoff</a:t>
            </a:r>
            <a:endParaRPr kumimoji="0" lang="ko-KR" alt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직사각형 4"/>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6" name="바닥글 개체 틀 5"/>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9938" name="Rectangle 2"/>
          <p:cNvSpPr>
            <a:spLocks noGrp="1" noChangeArrowheads="1"/>
          </p:cNvSpPr>
          <p:nvPr>
            <p:ph type="title" idx="4294967295"/>
          </p:nvPr>
        </p:nvSpPr>
        <p:spPr>
          <a:xfrm>
            <a:off x="430390" y="0"/>
            <a:ext cx="8238067" cy="1143000"/>
          </a:xfrm>
        </p:spPr>
        <p:txBody>
          <a:bodyPr/>
          <a:lstStyle/>
          <a:p>
            <a:pPr eaLnBrk="1" hangingPunct="1">
              <a:defRPr/>
            </a:pPr>
            <a:r>
              <a:rPr lang="fr-BE" altLang="ko-KR" sz="3600" dirty="0" smtClean="0"/>
              <a:t>Femoral arteries and anatomy </a:t>
            </a:r>
            <a:endParaRPr lang="en-US" altLang="ko-KR" sz="3600" dirty="0" smtClean="0"/>
          </a:p>
        </p:txBody>
      </p:sp>
      <p:sp>
        <p:nvSpPr>
          <p:cNvPr id="1319939" name="Rectangle 3"/>
          <p:cNvSpPr>
            <a:spLocks noGrp="1" noChangeArrowheads="1"/>
          </p:cNvSpPr>
          <p:nvPr>
            <p:ph type="body" idx="4294967295"/>
          </p:nvPr>
        </p:nvSpPr>
        <p:spPr>
          <a:xfrm>
            <a:off x="156634" y="1196976"/>
            <a:ext cx="4415366" cy="1439863"/>
          </a:xfrm>
          <a:ln w="28575">
            <a:solidFill>
              <a:srgbClr val="FF0000"/>
            </a:solidFill>
          </a:ln>
        </p:spPr>
        <p:txBody>
          <a:bodyPr/>
          <a:lstStyle/>
          <a:p>
            <a:pPr eaLnBrk="1" hangingPunct="1">
              <a:defRPr/>
            </a:pPr>
            <a:r>
              <a:rPr lang="fr-BE" altLang="ko-KR" sz="2000" dirty="0" smtClean="0"/>
              <a:t>Common, Superficial and </a:t>
            </a:r>
          </a:p>
          <a:p>
            <a:pPr eaLnBrk="1" hangingPunct="1">
              <a:buFontTx/>
              <a:buNone/>
              <a:defRPr/>
            </a:pPr>
            <a:r>
              <a:rPr lang="fr-BE" altLang="ko-KR" sz="2000" dirty="0" smtClean="0"/>
              <a:t>      Deep femorals.</a:t>
            </a:r>
          </a:p>
          <a:p>
            <a:pPr eaLnBrk="1" hangingPunct="1">
              <a:defRPr/>
            </a:pPr>
            <a:r>
              <a:rPr lang="fr-BE" altLang="ko-KR" sz="2000" dirty="0" smtClean="0"/>
              <a:t>Femoral diameters:  5-8 mm</a:t>
            </a:r>
          </a:p>
        </p:txBody>
      </p:sp>
      <p:pic>
        <p:nvPicPr>
          <p:cNvPr id="77828" name="Picture 4"/>
          <p:cNvPicPr>
            <a:picLocks noChangeAspect="1" noChangeArrowheads="1"/>
          </p:cNvPicPr>
          <p:nvPr/>
        </p:nvPicPr>
        <p:blipFill>
          <a:blip r:embed="rId2" cstate="email"/>
          <a:srcRect/>
          <a:stretch>
            <a:fillRect/>
          </a:stretch>
        </p:blipFill>
        <p:spPr bwMode="auto">
          <a:xfrm>
            <a:off x="4651022" y="1398589"/>
            <a:ext cx="4466167" cy="5343525"/>
          </a:xfrm>
          <a:prstGeom prst="rect">
            <a:avLst/>
          </a:prstGeom>
          <a:noFill/>
          <a:ln w="9525">
            <a:solidFill>
              <a:schemeClr val="tx1"/>
            </a:solidFill>
            <a:miter lim="800000"/>
            <a:headEnd/>
            <a:tailEnd/>
          </a:ln>
        </p:spPr>
      </p:pic>
      <p:pic>
        <p:nvPicPr>
          <p:cNvPr id="6" name="Picture 7" descr="http://www.bartleby.com/107/Images/large/image550.gif">
            <a:hlinkClick r:id="rId3"/>
          </p:cNvPr>
          <p:cNvPicPr>
            <a:picLocks noChangeAspect="1" noChangeArrowheads="1"/>
          </p:cNvPicPr>
          <p:nvPr/>
        </p:nvPicPr>
        <p:blipFill>
          <a:blip r:embed="rId4" cstate="email"/>
          <a:srcRect/>
          <a:stretch>
            <a:fillRect/>
          </a:stretch>
        </p:blipFill>
        <p:spPr bwMode="auto">
          <a:xfrm>
            <a:off x="1187624" y="2852936"/>
            <a:ext cx="2247989" cy="3789040"/>
          </a:xfrm>
          <a:prstGeom prst="rect">
            <a:avLst/>
          </a:prstGeom>
          <a:noFill/>
          <a:ln w="9525">
            <a:solidFill>
              <a:schemeClr val="bg2"/>
            </a:solidFill>
            <a:miter lim="800000"/>
            <a:headEnd/>
            <a:tailEnd/>
          </a:ln>
        </p:spPr>
      </p:pic>
      <p:sp>
        <p:nvSpPr>
          <p:cNvPr id="7" name="직사각형 6"/>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p:cNvPicPr>
            <a:picLocks noGrp="1" noChangeAspect="1" noChangeArrowheads="1"/>
          </p:cNvPicPr>
          <p:nvPr>
            <p:ph idx="1"/>
          </p:nvPr>
        </p:nvPicPr>
        <p:blipFill>
          <a:blip r:embed="rId2" cstate="email"/>
          <a:srcRect/>
          <a:stretch>
            <a:fillRect/>
          </a:stretch>
        </p:blipFill>
        <p:spPr bwMode="auto">
          <a:xfrm>
            <a:off x="107504" y="1340768"/>
            <a:ext cx="4584818" cy="5184576"/>
          </a:xfrm>
          <a:prstGeom prst="rect">
            <a:avLst/>
          </a:prstGeom>
          <a:noFill/>
          <a:ln w="9525">
            <a:noFill/>
            <a:miter lim="800000"/>
            <a:headEnd/>
            <a:tailEnd/>
          </a:ln>
        </p:spPr>
      </p:pic>
      <p:pic>
        <p:nvPicPr>
          <p:cNvPr id="141315" name="Picture 3"/>
          <p:cNvPicPr>
            <a:picLocks noChangeAspect="1" noChangeArrowheads="1"/>
          </p:cNvPicPr>
          <p:nvPr/>
        </p:nvPicPr>
        <p:blipFill>
          <a:blip r:embed="rId3" cstate="email"/>
          <a:srcRect/>
          <a:stretch>
            <a:fillRect/>
          </a:stretch>
        </p:blipFill>
        <p:spPr bwMode="auto">
          <a:xfrm>
            <a:off x="4716016" y="1484784"/>
            <a:ext cx="4158079" cy="4968552"/>
          </a:xfrm>
          <a:prstGeom prst="rect">
            <a:avLst/>
          </a:prstGeom>
          <a:noFill/>
          <a:ln w="9525">
            <a:noFill/>
            <a:miter lim="800000"/>
            <a:headEnd/>
            <a:tailEnd/>
          </a:ln>
        </p:spPr>
      </p:pic>
      <p:sp>
        <p:nvSpPr>
          <p:cNvPr id="6" name="제목 5"/>
          <p:cNvSpPr txBox="1">
            <a:spLocks noGrp="1"/>
          </p:cNvSpPr>
          <p:nvPr>
            <p:ph type="title"/>
          </p:nvPr>
        </p:nvSpPr>
        <p:spPr>
          <a:prstGeom prst="rect">
            <a:avLst/>
          </a:prstGeom>
          <a:noFill/>
        </p:spPr>
        <p:txBody>
          <a:bodyPr wrap="square" rtlCol="0">
            <a:spAutoFit/>
          </a:bodyPr>
          <a:lstStyle/>
          <a:p>
            <a:r>
              <a:rPr lang="en-US" altLang="ko-KR" sz="3200" dirty="0" smtClean="0">
                <a:latin typeface="+mj-lt"/>
                <a:cs typeface="Tahoma" pitchFamily="34" charset="0"/>
              </a:rPr>
              <a:t>TASC 2000 and TASC II 2007</a:t>
            </a:r>
            <a:endParaRPr lang="ko-KR" altLang="en-US" sz="3200" dirty="0">
              <a:latin typeface="+mj-lt"/>
              <a:cs typeface="Tahoma" pitchFamily="34" charset="0"/>
            </a:endParaRPr>
          </a:p>
        </p:txBody>
      </p:sp>
      <p:sp>
        <p:nvSpPr>
          <p:cNvPr id="7" name="Line 29"/>
          <p:cNvSpPr>
            <a:spLocks noChangeShapeType="1"/>
          </p:cNvSpPr>
          <p:nvPr/>
        </p:nvSpPr>
        <p:spPr bwMode="auto">
          <a:xfrm>
            <a:off x="3851920" y="1844824"/>
            <a:ext cx="1219200" cy="0"/>
          </a:xfrm>
          <a:prstGeom prst="line">
            <a:avLst/>
          </a:prstGeom>
          <a:noFill/>
          <a:ln w="76200">
            <a:solidFill>
              <a:srgbClr val="FF0000"/>
            </a:solidFill>
            <a:round/>
            <a:headEnd/>
            <a:tailEnd type="triangle" w="med" len="med"/>
          </a:ln>
          <a:effectLst/>
        </p:spPr>
        <p:txBody>
          <a:bodyPr/>
          <a:lstStyle/>
          <a:p>
            <a:pPr>
              <a:defRPr/>
            </a:pPr>
            <a:endParaRPr lang="ko-KR" altLang="en-US">
              <a:effectLst>
                <a:outerShdw blurRad="38100" dist="38100" dir="2700000" algn="tl">
                  <a:srgbClr val="000000">
                    <a:alpha val="43137"/>
                  </a:srgbClr>
                </a:outerShdw>
              </a:effectLst>
              <a:latin typeface="Arial" charset="0"/>
            </a:endParaRPr>
          </a:p>
        </p:txBody>
      </p:sp>
      <p:sp>
        <p:nvSpPr>
          <p:cNvPr id="8" name="Line 30"/>
          <p:cNvSpPr>
            <a:spLocks noChangeShapeType="1"/>
          </p:cNvSpPr>
          <p:nvPr/>
        </p:nvSpPr>
        <p:spPr bwMode="auto">
          <a:xfrm flipV="1">
            <a:off x="3928120" y="2225824"/>
            <a:ext cx="1143000" cy="914400"/>
          </a:xfrm>
          <a:prstGeom prst="line">
            <a:avLst/>
          </a:prstGeom>
          <a:noFill/>
          <a:ln w="76200">
            <a:solidFill>
              <a:srgbClr val="FF0000"/>
            </a:solidFill>
            <a:round/>
            <a:headEnd/>
            <a:tailEnd type="triangle" w="med" len="med"/>
          </a:ln>
          <a:effectLst/>
        </p:spPr>
        <p:txBody>
          <a:bodyPr/>
          <a:lstStyle/>
          <a:p>
            <a:pPr>
              <a:defRPr/>
            </a:pPr>
            <a:endParaRPr lang="ko-KR" altLang="en-US">
              <a:effectLst>
                <a:outerShdw blurRad="38100" dist="38100" dir="2700000" algn="tl">
                  <a:srgbClr val="000000">
                    <a:alpha val="43137"/>
                  </a:srgbClr>
                </a:outerShdw>
              </a:effectLst>
              <a:latin typeface="Arial" charset="0"/>
            </a:endParaRPr>
          </a:p>
        </p:txBody>
      </p:sp>
      <p:sp>
        <p:nvSpPr>
          <p:cNvPr id="9" name="Line 31"/>
          <p:cNvSpPr>
            <a:spLocks noChangeShapeType="1"/>
          </p:cNvSpPr>
          <p:nvPr/>
        </p:nvSpPr>
        <p:spPr bwMode="auto">
          <a:xfrm flipV="1">
            <a:off x="4004320" y="3140224"/>
            <a:ext cx="990600" cy="1295400"/>
          </a:xfrm>
          <a:prstGeom prst="line">
            <a:avLst/>
          </a:prstGeom>
          <a:noFill/>
          <a:ln w="76200">
            <a:solidFill>
              <a:srgbClr val="FF0000"/>
            </a:solidFill>
            <a:round/>
            <a:headEnd/>
            <a:tailEnd type="triangle" w="med" len="med"/>
          </a:ln>
          <a:effectLst/>
        </p:spPr>
        <p:txBody>
          <a:bodyPr/>
          <a:lstStyle/>
          <a:p>
            <a:pPr>
              <a:defRPr/>
            </a:pPr>
            <a:endParaRPr lang="ko-KR" altLang="en-US">
              <a:effectLst>
                <a:outerShdw blurRad="38100" dist="38100" dir="2700000" algn="tl">
                  <a:srgbClr val="000000">
                    <a:alpha val="43137"/>
                  </a:srgbClr>
                </a:outerShdw>
              </a:effectLst>
              <a:latin typeface="Arial" charset="0"/>
            </a:endParaRPr>
          </a:p>
        </p:txBody>
      </p:sp>
      <p:sp>
        <p:nvSpPr>
          <p:cNvPr id="10" name="Line 32"/>
          <p:cNvSpPr>
            <a:spLocks noChangeShapeType="1"/>
          </p:cNvSpPr>
          <p:nvPr/>
        </p:nvSpPr>
        <p:spPr bwMode="auto">
          <a:xfrm flipV="1">
            <a:off x="4004320" y="3445024"/>
            <a:ext cx="1066800" cy="2209800"/>
          </a:xfrm>
          <a:prstGeom prst="line">
            <a:avLst/>
          </a:prstGeom>
          <a:noFill/>
          <a:ln w="76200">
            <a:solidFill>
              <a:srgbClr val="FF0000"/>
            </a:solidFill>
            <a:round/>
            <a:headEnd/>
            <a:tailEnd type="triangle" w="med" len="med"/>
          </a:ln>
          <a:effectLst/>
        </p:spPr>
        <p:txBody>
          <a:bodyPr/>
          <a:lstStyle/>
          <a:p>
            <a:pPr>
              <a:defRPr/>
            </a:pPr>
            <a:endParaRPr lang="ko-KR" altLang="en-US">
              <a:effectLst>
                <a:outerShdw blurRad="38100" dist="38100" dir="2700000" algn="tl">
                  <a:srgbClr val="000000">
                    <a:alpha val="43137"/>
                  </a:srgbClr>
                </a:outerShdw>
              </a:effectLst>
              <a:latin typeface="Arial" charset="0"/>
            </a:endParaRPr>
          </a:p>
        </p:txBody>
      </p:sp>
      <p:sp>
        <p:nvSpPr>
          <p:cNvPr id="11" name="직사각형 10"/>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12" name="바닥글 개체 틀 11"/>
          <p:cNvSpPr>
            <a:spLocks noGrp="1"/>
          </p:cNvSpPr>
          <p:nvPr>
            <p:ph type="ftr" sz="quarter" idx="11"/>
          </p:nvPr>
        </p:nvSpPr>
        <p:spPr>
          <a:xfrm>
            <a:off x="3124200" y="6448251"/>
            <a:ext cx="2895600" cy="365125"/>
          </a:xfrm>
        </p:spPr>
        <p:txBody>
          <a:bodyPr/>
          <a:lstStyle/>
          <a:p>
            <a:r>
              <a:rPr lang="en-US" altLang="ko-KR" dirty="0" smtClean="0"/>
              <a:t>2012</a:t>
            </a:r>
            <a:r>
              <a:rPr lang="ko-KR" altLang="en-US" dirty="0" smtClean="0"/>
              <a:t>년 제 </a:t>
            </a:r>
            <a:r>
              <a:rPr lang="en-US" altLang="ko-KR" dirty="0" smtClean="0"/>
              <a:t>5</a:t>
            </a:r>
            <a:r>
              <a:rPr lang="ko-KR" altLang="en-US" dirty="0" smtClean="0"/>
              <a:t>차 전공의 학술세미나</a:t>
            </a:r>
            <a:endParaRPr lang="ko-KR" alt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email"/>
          <a:srcRect/>
          <a:stretch>
            <a:fillRect/>
          </a:stretch>
        </p:blipFill>
        <p:spPr>
          <a:xfrm>
            <a:off x="0" y="980728"/>
            <a:ext cx="5245596" cy="2842315"/>
          </a:xfrm>
          <a:prstGeom prst="rect">
            <a:avLst/>
          </a:prstGeom>
          <a:noFill/>
        </p:spPr>
      </p:pic>
      <p:sp>
        <p:nvSpPr>
          <p:cNvPr id="3" name="제목 1"/>
          <p:cNvSpPr txBox="1">
            <a:spLocks/>
          </p:cNvSpPr>
          <p:nvPr/>
        </p:nvSpPr>
        <p:spPr>
          <a:xfrm>
            <a:off x="428596" y="183250"/>
            <a:ext cx="8229600" cy="725470"/>
          </a:xfrm>
          <a:prstGeom prst="rect">
            <a:avLst/>
          </a:prstGeom>
        </p:spPr>
        <p:txBody>
          <a:bodyPr>
            <a:normAutofit/>
          </a:bodyPr>
          <a:lstStyle/>
          <a:p>
            <a:pPr marL="0" marR="0" lvl="0" indent="0" algn="ctr" defTabSz="914400" rtl="0" eaLnBrk="1" fontAlgn="auto" latinLnBrk="1" hangingPunct="1">
              <a:lnSpc>
                <a:spcPct val="100000"/>
              </a:lnSpc>
              <a:spcBef>
                <a:spcPct val="0"/>
              </a:spcBef>
              <a:spcAft>
                <a:spcPts val="0"/>
              </a:spcAft>
              <a:buClrTx/>
              <a:buSzTx/>
              <a:buFontTx/>
              <a:buNone/>
              <a:tabLst/>
              <a:defRPr/>
            </a:pPr>
            <a:r>
              <a:rPr kumimoji="0" lang="en-US" altLang="ko-KR" sz="3200" b="1" i="0" u="none" strike="noStrike" kern="1200" cap="none" spc="0" normalizeH="0" baseline="0" noProof="0" dirty="0" smtClean="0">
                <a:ln>
                  <a:noFill/>
                </a:ln>
                <a:solidFill>
                  <a:srgbClr val="FF0000"/>
                </a:solidFill>
                <a:effectLst/>
                <a:uLnTx/>
                <a:uFillTx/>
                <a:latin typeface="+mj-lt"/>
                <a:ea typeface="+mj-ea"/>
                <a:cs typeface="Arial" pitchFamily="34" charset="0"/>
              </a:rPr>
              <a:t>Fate</a:t>
            </a:r>
            <a:r>
              <a:rPr kumimoji="0" lang="en-US" altLang="ko-KR" sz="3200" b="1" i="0" u="none" strike="noStrike" kern="1200" cap="none" spc="0" normalizeH="0" baseline="0" noProof="0" dirty="0" smtClean="0">
                <a:ln>
                  <a:noFill/>
                </a:ln>
                <a:effectLst/>
                <a:uLnTx/>
                <a:uFillTx/>
                <a:latin typeface="+mj-lt"/>
                <a:ea typeface="+mj-ea"/>
                <a:cs typeface="Arial" pitchFamily="34" charset="0"/>
              </a:rPr>
              <a:t> of </a:t>
            </a:r>
            <a:r>
              <a:rPr kumimoji="0" lang="en-US" altLang="ko-KR" sz="3200" i="0" u="none" strike="noStrike" kern="1200" cap="none" spc="0" normalizeH="0" baseline="0" noProof="0" dirty="0" smtClean="0">
                <a:ln>
                  <a:noFill/>
                </a:ln>
                <a:effectLst/>
                <a:uLnTx/>
                <a:uFillTx/>
                <a:latin typeface="+mj-lt"/>
                <a:ea typeface="+mj-ea"/>
                <a:cs typeface="Arial" pitchFamily="34" charset="0"/>
              </a:rPr>
              <a:t>patients</a:t>
            </a:r>
            <a:r>
              <a:rPr kumimoji="0" lang="en-US" altLang="ko-KR" sz="3200" b="1" i="0" u="none" strike="noStrike" kern="1200" cap="none" spc="0" normalizeH="0" noProof="0" dirty="0" smtClean="0">
                <a:ln>
                  <a:noFill/>
                </a:ln>
                <a:effectLst/>
                <a:uLnTx/>
                <a:uFillTx/>
                <a:latin typeface="+mj-lt"/>
                <a:ea typeface="+mj-ea"/>
                <a:cs typeface="Arial" pitchFamily="34" charset="0"/>
              </a:rPr>
              <a:t> with CLI</a:t>
            </a:r>
            <a:endParaRPr kumimoji="0" lang="ko-KR" altLang="en-US" sz="3200" b="1" i="0" u="none" strike="noStrike" kern="1200" cap="none" spc="0" normalizeH="0" baseline="0" noProof="0" dirty="0">
              <a:ln>
                <a:noFill/>
              </a:ln>
              <a:effectLst/>
              <a:uLnTx/>
              <a:uFillTx/>
              <a:latin typeface="+mj-lt"/>
              <a:ea typeface="+mj-ea"/>
              <a:cs typeface="Arial" pitchFamily="34" charset="0"/>
            </a:endParaRPr>
          </a:p>
        </p:txBody>
      </p:sp>
      <p:pic>
        <p:nvPicPr>
          <p:cNvPr id="4" name="Picture 4"/>
          <p:cNvPicPr>
            <a:picLocks noChangeAspect="1" noChangeArrowheads="1"/>
          </p:cNvPicPr>
          <p:nvPr/>
        </p:nvPicPr>
        <p:blipFill>
          <a:blip r:embed="rId3" cstate="email"/>
          <a:srcRect/>
          <a:stretch>
            <a:fillRect/>
          </a:stretch>
        </p:blipFill>
        <p:spPr bwMode="auto">
          <a:xfrm>
            <a:off x="3563888" y="3675874"/>
            <a:ext cx="5580112" cy="2489430"/>
          </a:xfrm>
          <a:prstGeom prst="rect">
            <a:avLst/>
          </a:prstGeom>
          <a:noFill/>
          <a:ln w="9525">
            <a:noFill/>
            <a:miter lim="800000"/>
            <a:headEnd/>
            <a:tailEnd/>
          </a:ln>
          <a:effectLst/>
        </p:spPr>
      </p:pic>
      <p:sp>
        <p:nvSpPr>
          <p:cNvPr id="5" name="Text Box 4"/>
          <p:cNvSpPr txBox="1">
            <a:spLocks noChangeArrowheads="1"/>
          </p:cNvSpPr>
          <p:nvPr/>
        </p:nvSpPr>
        <p:spPr bwMode="auto">
          <a:xfrm>
            <a:off x="4644008" y="6237312"/>
            <a:ext cx="4195572" cy="369332"/>
          </a:xfrm>
          <a:prstGeom prst="rect">
            <a:avLst/>
          </a:prstGeom>
          <a:solidFill>
            <a:schemeClr val="bg2">
              <a:lumMod val="90000"/>
            </a:schemeClr>
          </a:solidFill>
          <a:ln w="9525">
            <a:noFill/>
            <a:miter lim="800000"/>
            <a:headEnd/>
            <a:tailEnd/>
          </a:ln>
        </p:spPr>
        <p:txBody>
          <a:bodyPr wrap="none">
            <a:spAutoFit/>
          </a:bodyPr>
          <a:lstStyle/>
          <a:p>
            <a:pPr algn="r"/>
            <a:r>
              <a:rPr lang="en-US" altLang="ko-KR" sz="1800" dirty="0" err="1">
                <a:latin typeface="+mn-lt"/>
                <a:ea typeface="굴림" pitchFamily="50" charset="-127"/>
              </a:rPr>
              <a:t>Norgren</a:t>
            </a:r>
            <a:r>
              <a:rPr lang="en-US" altLang="ko-KR" sz="1800" dirty="0">
                <a:latin typeface="+mn-lt"/>
                <a:ea typeface="굴림" pitchFamily="50" charset="-127"/>
              </a:rPr>
              <a:t> L, et al. TASCII, J </a:t>
            </a:r>
            <a:r>
              <a:rPr lang="en-US" altLang="ko-KR" sz="1800" dirty="0" err="1">
                <a:latin typeface="+mn-lt"/>
                <a:ea typeface="굴림" pitchFamily="50" charset="-127"/>
              </a:rPr>
              <a:t>Vasc</a:t>
            </a:r>
            <a:r>
              <a:rPr lang="en-US" altLang="ko-KR" sz="1800" dirty="0">
                <a:latin typeface="+mn-lt"/>
                <a:ea typeface="굴림" pitchFamily="50" charset="-127"/>
              </a:rPr>
              <a:t> Surg.2007</a:t>
            </a:r>
          </a:p>
        </p:txBody>
      </p:sp>
      <p:sp>
        <p:nvSpPr>
          <p:cNvPr id="6" name="직사각형 5"/>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7" name="바닥글 개체 틀 6"/>
          <p:cNvSpPr>
            <a:spLocks noGrp="1"/>
          </p:cNvSpPr>
          <p:nvPr>
            <p:ph type="ftr" sz="quarter" idx="11"/>
          </p:nvPr>
        </p:nvSpPr>
        <p:spPr>
          <a:xfrm>
            <a:off x="251520" y="6356350"/>
            <a:ext cx="2895600" cy="365125"/>
          </a:xfrm>
        </p:spPr>
        <p:txBody>
          <a:bodyPr/>
          <a:lstStyle/>
          <a:p>
            <a:r>
              <a:rPr lang="en-US" altLang="ko-KR" dirty="0" smtClean="0"/>
              <a:t>2012</a:t>
            </a:r>
            <a:r>
              <a:rPr lang="ko-KR" altLang="en-US" dirty="0" smtClean="0"/>
              <a:t>년 제 </a:t>
            </a:r>
            <a:r>
              <a:rPr lang="en-US" altLang="ko-KR" dirty="0" smtClean="0"/>
              <a:t>5</a:t>
            </a:r>
            <a:r>
              <a:rPr lang="ko-KR" altLang="en-US" dirty="0" smtClean="0"/>
              <a:t>차 전공의 학술세미나</a:t>
            </a:r>
            <a:endParaRPr lang="ko-KR" altLang="en-US" dirty="0"/>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2322" name="Group 2"/>
          <p:cNvGraphicFramePr>
            <a:graphicFrameLocks noGrp="1"/>
          </p:cNvGraphicFramePr>
          <p:nvPr>
            <p:ph type="tbl" idx="1"/>
          </p:nvPr>
        </p:nvGraphicFramePr>
        <p:xfrm>
          <a:off x="152400" y="1371600"/>
          <a:ext cx="8763000" cy="5274945"/>
        </p:xfrm>
        <a:graphic>
          <a:graphicData uri="http://schemas.openxmlformats.org/drawingml/2006/table">
            <a:tbl>
              <a:tblPr/>
              <a:tblGrid>
                <a:gridCol w="3732213"/>
                <a:gridCol w="812800"/>
                <a:gridCol w="4217987"/>
              </a:tblGrid>
              <a:tr h="9048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ko-KR" sz="2800" b="1" i="0" u="none" strike="noStrike" cap="none" normalizeH="0" baseline="0" dirty="0" smtClean="0">
                          <a:ln>
                            <a:noFill/>
                          </a:ln>
                          <a:solidFill>
                            <a:schemeClr val="tx1"/>
                          </a:solidFill>
                          <a:effectLst/>
                          <a:latin typeface="Arial" pitchFamily="34" charset="0"/>
                          <a:ea typeface="굴림" pitchFamily="50" charset="-127"/>
                        </a:rPr>
                        <a:t>TASC 1 (2000)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ko-KR" altLang="ko-KR" sz="2800" b="1" i="0" u="none" strike="noStrike" cap="none" normalizeH="0" baseline="0" dirty="0" smtClean="0">
                        <a:ln>
                          <a:noFill/>
                        </a:ln>
                        <a:solidFill>
                          <a:schemeClr val="tx1"/>
                        </a:solidFill>
                        <a:effectLst/>
                        <a:latin typeface="Arial" pitchFamily="34" charset="0"/>
                        <a:ea typeface="굴림" pitchFamily="50" charset="-127"/>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ko-KR" sz="2800" b="1" i="0" u="none" strike="noStrike" cap="none" normalizeH="0" baseline="0" smtClean="0">
                          <a:ln>
                            <a:noFill/>
                          </a:ln>
                          <a:solidFill>
                            <a:schemeClr val="tx1"/>
                          </a:solidFill>
                          <a:effectLst/>
                          <a:latin typeface="Arial" pitchFamily="34" charset="0"/>
                          <a:ea typeface="굴림" pitchFamily="50" charset="-127"/>
                        </a:rPr>
                        <a:t>TASC II (2007)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48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ko-KR" sz="2000" b="1" i="0" u="none" strike="noStrike" cap="none" normalizeH="0" baseline="0" smtClean="0">
                          <a:ln>
                            <a:noFill/>
                          </a:ln>
                          <a:solidFill>
                            <a:schemeClr val="tx1"/>
                          </a:solidFill>
                          <a:effectLst/>
                          <a:latin typeface="Arial" pitchFamily="34" charset="0"/>
                          <a:ea typeface="굴림" pitchFamily="50" charset="-127"/>
                        </a:rPr>
                        <a:t>Stenosis &lt;3cm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ko-KR" sz="4000" b="1" i="0" u="none" strike="noStrike" cap="none" normalizeH="0" baseline="0" smtClean="0">
                          <a:ln>
                            <a:noFill/>
                          </a:ln>
                          <a:solidFill>
                            <a:schemeClr val="tx1"/>
                          </a:solidFill>
                          <a:effectLst/>
                          <a:latin typeface="Arial" pitchFamily="34" charset="0"/>
                          <a:ea typeface="굴림" pitchFamily="50" charset="-127"/>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ko-KR" sz="2000" b="1" i="0" u="none" strike="noStrike" cap="none" normalizeH="0" baseline="0" dirty="0" err="1" smtClean="0">
                          <a:ln>
                            <a:noFill/>
                          </a:ln>
                          <a:solidFill>
                            <a:schemeClr val="tx1"/>
                          </a:solidFill>
                          <a:effectLst/>
                          <a:latin typeface="Arial" pitchFamily="34" charset="0"/>
                          <a:ea typeface="굴림" pitchFamily="50" charset="-127"/>
                        </a:rPr>
                        <a:t>Stenosis</a:t>
                      </a:r>
                      <a:r>
                        <a:rPr kumimoji="0" lang="en-US" altLang="ko-KR" sz="2000" b="1" i="0" u="none" strike="noStrike" cap="none" normalizeH="0" baseline="0" dirty="0" smtClean="0">
                          <a:ln>
                            <a:noFill/>
                          </a:ln>
                          <a:solidFill>
                            <a:schemeClr val="tx1"/>
                          </a:solidFill>
                          <a:effectLst/>
                          <a:latin typeface="Arial" pitchFamily="34" charset="0"/>
                          <a:ea typeface="굴림" pitchFamily="50" charset="-127"/>
                        </a:rPr>
                        <a:t> ≤10cm</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ko-KR" sz="2000" b="1" i="0" u="none" strike="noStrike" cap="none" normalizeH="0" baseline="0" dirty="0" smtClean="0">
                          <a:ln>
                            <a:noFill/>
                          </a:ln>
                          <a:solidFill>
                            <a:schemeClr val="tx1"/>
                          </a:solidFill>
                          <a:effectLst/>
                          <a:latin typeface="Arial" pitchFamily="34" charset="0"/>
                          <a:ea typeface="굴림" pitchFamily="50" charset="-127"/>
                        </a:rPr>
                        <a:t>Occlusion ≤5cm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ko-KR" sz="2000" b="1" i="0" u="none" strike="noStrike" cap="none" normalizeH="0" baseline="0" smtClean="0">
                          <a:ln>
                            <a:noFill/>
                          </a:ln>
                          <a:solidFill>
                            <a:schemeClr val="tx1"/>
                          </a:solidFill>
                          <a:effectLst/>
                          <a:latin typeface="Arial" pitchFamily="34" charset="0"/>
                          <a:ea typeface="굴림" pitchFamily="50" charset="-127"/>
                        </a:rPr>
                        <a:t>Stenosis 3-5cm</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ko-KR" sz="2000" b="1" i="0" u="none" strike="noStrike" cap="none" normalizeH="0" baseline="0" smtClean="0">
                          <a:ln>
                            <a:noFill/>
                          </a:ln>
                          <a:solidFill>
                            <a:schemeClr val="tx1"/>
                          </a:solidFill>
                          <a:effectLst/>
                          <a:latin typeface="Arial" pitchFamily="34" charset="0"/>
                          <a:ea typeface="굴림" pitchFamily="50" charset="-127"/>
                        </a:rPr>
                        <a:t>Occlusion &lt;3cm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ko-KR" sz="4000" b="1" i="0" u="none" strike="noStrike" cap="none" normalizeH="0" baseline="0" smtClean="0">
                          <a:ln>
                            <a:noFill/>
                          </a:ln>
                          <a:solidFill>
                            <a:schemeClr val="tx1"/>
                          </a:solidFill>
                          <a:effectLst/>
                          <a:latin typeface="Arial" pitchFamily="34" charset="0"/>
                          <a:ea typeface="굴림" pitchFamily="50" charset="-127"/>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ko-KR" sz="2000" b="1" i="0" u="none" strike="noStrike" cap="none" normalizeH="0" baseline="0" dirty="0" err="1" smtClean="0">
                          <a:ln>
                            <a:noFill/>
                          </a:ln>
                          <a:solidFill>
                            <a:schemeClr val="tx1"/>
                          </a:solidFill>
                          <a:effectLst/>
                          <a:latin typeface="Arial" pitchFamily="34" charset="0"/>
                          <a:ea typeface="굴림" pitchFamily="50" charset="-127"/>
                        </a:rPr>
                        <a:t>Stenosis</a:t>
                      </a:r>
                      <a:r>
                        <a:rPr kumimoji="0" lang="en-US" altLang="ko-KR" sz="2000" b="1" i="0" u="none" strike="noStrike" cap="none" normalizeH="0" baseline="0" dirty="0" smtClean="0">
                          <a:ln>
                            <a:noFill/>
                          </a:ln>
                          <a:solidFill>
                            <a:schemeClr val="tx1"/>
                          </a:solidFill>
                          <a:effectLst/>
                          <a:latin typeface="Arial" pitchFamily="34" charset="0"/>
                          <a:ea typeface="굴림" pitchFamily="50" charset="-127"/>
                        </a:rPr>
                        <a:t>/occlusion ≤15cm</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ko-KR" sz="2000" b="1" i="0" u="none" strike="noStrike" cap="none" normalizeH="0" baseline="0" dirty="0" smtClean="0">
                          <a:ln>
                            <a:noFill/>
                          </a:ln>
                          <a:solidFill>
                            <a:schemeClr val="tx1"/>
                          </a:solidFill>
                          <a:effectLst/>
                          <a:latin typeface="Arial" pitchFamily="34" charset="0"/>
                          <a:ea typeface="굴림" pitchFamily="50" charset="-127"/>
                        </a:rPr>
                        <a:t>Calcified occlusion ≤5cm</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ko-KR" sz="2000" b="1" i="0" u="none" strike="noStrike" cap="none" normalizeH="0" baseline="0" dirty="0" smtClean="0">
                          <a:ln>
                            <a:noFill/>
                          </a:ln>
                          <a:solidFill>
                            <a:schemeClr val="tx1"/>
                          </a:solidFill>
                          <a:effectLst/>
                          <a:latin typeface="Arial" pitchFamily="34" charset="0"/>
                          <a:ea typeface="굴림" pitchFamily="50" charset="-127"/>
                        </a:rPr>
                        <a:t>Single </a:t>
                      </a:r>
                      <a:r>
                        <a:rPr kumimoji="0" lang="en-US" altLang="ko-KR" sz="2000" b="1" i="0" u="none" strike="noStrike" cap="none" normalizeH="0" baseline="0" dirty="0" err="1" smtClean="0">
                          <a:ln>
                            <a:noFill/>
                          </a:ln>
                          <a:solidFill>
                            <a:schemeClr val="tx1"/>
                          </a:solidFill>
                          <a:effectLst/>
                          <a:latin typeface="Arial" pitchFamily="34" charset="0"/>
                          <a:ea typeface="굴림" pitchFamily="50" charset="-127"/>
                        </a:rPr>
                        <a:t>popliteal</a:t>
                      </a:r>
                      <a:r>
                        <a:rPr kumimoji="0" lang="en-US" altLang="ko-KR" sz="2000" b="1" i="0" u="none" strike="noStrike" cap="none" normalizeH="0" baseline="0" dirty="0" smtClean="0">
                          <a:ln>
                            <a:noFill/>
                          </a:ln>
                          <a:solidFill>
                            <a:schemeClr val="tx1"/>
                          </a:solidFill>
                          <a:effectLst/>
                          <a:latin typeface="Arial" pitchFamily="34" charset="0"/>
                          <a:ea typeface="굴림" pitchFamily="50" charset="-127"/>
                        </a:rPr>
                        <a:t> </a:t>
                      </a:r>
                      <a:r>
                        <a:rPr kumimoji="0" lang="en-US" altLang="ko-KR" sz="2000" b="1" i="0" u="none" strike="noStrike" cap="none" normalizeH="0" baseline="0" dirty="0" err="1" smtClean="0">
                          <a:ln>
                            <a:noFill/>
                          </a:ln>
                          <a:solidFill>
                            <a:schemeClr val="tx1"/>
                          </a:solidFill>
                          <a:effectLst/>
                          <a:latin typeface="Arial" pitchFamily="34" charset="0"/>
                          <a:ea typeface="굴림" pitchFamily="50" charset="-127"/>
                        </a:rPr>
                        <a:t>stenosis</a:t>
                      </a:r>
                      <a:endParaRPr kumimoji="0" lang="en-US" altLang="ko-KR" sz="2000" b="1" i="0" u="none" strike="noStrike" cap="none" normalizeH="0" baseline="0" dirty="0" smtClean="0">
                        <a:ln>
                          <a:noFill/>
                        </a:ln>
                        <a:solidFill>
                          <a:schemeClr val="tx1"/>
                        </a:solidFill>
                        <a:effectLst/>
                        <a:latin typeface="Arial" pitchFamily="34" charset="0"/>
                        <a:ea typeface="굴림" pitchFamily="50" charset="-127"/>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ko-KR" sz="2000" b="1" i="0" u="none" strike="noStrike" cap="none" normalizeH="0" baseline="0" dirty="0" smtClean="0">
                          <a:ln>
                            <a:noFill/>
                          </a:ln>
                          <a:solidFill>
                            <a:schemeClr val="tx1"/>
                          </a:solidFill>
                          <a:effectLst/>
                          <a:latin typeface="Arial" pitchFamily="34" charset="0"/>
                          <a:ea typeface="굴림" pitchFamily="50" charset="-127"/>
                        </a:rPr>
                        <a:t>Multiple lesions, each ≤5cm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48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ko-KR" sz="2000" b="1" i="0" u="none" strike="noStrike" cap="none" normalizeH="0" baseline="0" smtClean="0">
                          <a:ln>
                            <a:noFill/>
                          </a:ln>
                          <a:solidFill>
                            <a:schemeClr val="tx1"/>
                          </a:solidFill>
                          <a:effectLst/>
                          <a:latin typeface="Arial" pitchFamily="34" charset="0"/>
                          <a:ea typeface="굴림" pitchFamily="50" charset="-127"/>
                        </a:rPr>
                        <a:t>Stenosis/occlusion &gt;5cm</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ko-KR" sz="2000" b="1" i="0" u="none" strike="noStrike" cap="none" normalizeH="0" baseline="0" smtClean="0">
                          <a:ln>
                            <a:noFill/>
                          </a:ln>
                          <a:solidFill>
                            <a:schemeClr val="tx1"/>
                          </a:solidFill>
                          <a:effectLst/>
                          <a:latin typeface="Arial" pitchFamily="34" charset="0"/>
                          <a:ea typeface="굴림" pitchFamily="50" charset="-127"/>
                        </a:rPr>
                        <a:t>Multiple stenosis/occlusions 3-5cm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ko-KR" sz="4000" b="1" i="0" u="none" strike="noStrike" cap="none" normalizeH="0" baseline="0" smtClean="0">
                          <a:ln>
                            <a:noFill/>
                          </a:ln>
                          <a:solidFill>
                            <a:schemeClr val="tx1"/>
                          </a:solidFill>
                          <a:effectLst/>
                          <a:latin typeface="Arial" pitchFamily="34" charset="0"/>
                          <a:ea typeface="굴림" pitchFamily="50" charset="-127"/>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ko-KR" sz="2000" b="1" i="0" u="none" strike="noStrike" cap="none" normalizeH="0" baseline="0" dirty="0" err="1" smtClean="0">
                          <a:ln>
                            <a:noFill/>
                          </a:ln>
                          <a:solidFill>
                            <a:schemeClr val="tx1"/>
                          </a:solidFill>
                          <a:effectLst/>
                          <a:latin typeface="Arial" pitchFamily="34" charset="0"/>
                          <a:ea typeface="굴림" pitchFamily="50" charset="-127"/>
                        </a:rPr>
                        <a:t>Stenosis</a:t>
                      </a:r>
                      <a:r>
                        <a:rPr kumimoji="0" lang="en-US" altLang="ko-KR" sz="2000" b="1" i="0" u="none" strike="noStrike" cap="none" normalizeH="0" baseline="0" dirty="0" smtClean="0">
                          <a:ln>
                            <a:noFill/>
                          </a:ln>
                          <a:solidFill>
                            <a:schemeClr val="tx1"/>
                          </a:solidFill>
                          <a:effectLst/>
                          <a:latin typeface="Arial" pitchFamily="34" charset="0"/>
                          <a:ea typeface="굴림" pitchFamily="50" charset="-127"/>
                        </a:rPr>
                        <a:t>/occlusion &gt;15cm Recurrent </a:t>
                      </a:r>
                      <a:r>
                        <a:rPr kumimoji="0" lang="en-US" altLang="ko-KR" sz="2000" b="1" i="0" u="none" strike="noStrike" cap="none" normalizeH="0" baseline="0" dirty="0" err="1" smtClean="0">
                          <a:ln>
                            <a:noFill/>
                          </a:ln>
                          <a:solidFill>
                            <a:schemeClr val="tx1"/>
                          </a:solidFill>
                          <a:effectLst/>
                          <a:latin typeface="Arial" pitchFamily="34" charset="0"/>
                          <a:ea typeface="굴림" pitchFamily="50" charset="-127"/>
                        </a:rPr>
                        <a:t>restenosis</a:t>
                      </a:r>
                      <a:endParaRPr kumimoji="0" lang="en-US" altLang="ko-KR" sz="2000" b="1" i="0" u="none" strike="noStrike" cap="none" normalizeH="0" baseline="0" dirty="0" smtClean="0">
                        <a:ln>
                          <a:noFill/>
                        </a:ln>
                        <a:solidFill>
                          <a:schemeClr val="tx1"/>
                        </a:solidFill>
                        <a:effectLst/>
                        <a:latin typeface="Arial" pitchFamily="34" charset="0"/>
                        <a:ea typeface="굴림" pitchFamily="50" charset="-127"/>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48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ko-KR" sz="2000" b="1" i="0" u="none" strike="noStrike" cap="none" normalizeH="0" baseline="0" smtClean="0">
                          <a:ln>
                            <a:noFill/>
                          </a:ln>
                          <a:solidFill>
                            <a:schemeClr val="tx1"/>
                          </a:solidFill>
                          <a:effectLst/>
                          <a:latin typeface="Arial" pitchFamily="34" charset="0"/>
                          <a:ea typeface="굴림" pitchFamily="50" charset="-127"/>
                        </a:rPr>
                        <a:t>Occlusion &gt;5cm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ko-KR" sz="4000" b="1" i="0" u="none" strike="noStrike" cap="none" normalizeH="0" baseline="0" smtClean="0">
                          <a:ln>
                            <a:noFill/>
                          </a:ln>
                          <a:solidFill>
                            <a:schemeClr val="tx1"/>
                          </a:solidFill>
                          <a:effectLst/>
                          <a:latin typeface="Arial" pitchFamily="34" charset="0"/>
                          <a:ea typeface="굴림" pitchFamily="50" charset="-127"/>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ko-KR" sz="2000" b="1" i="0" u="none" strike="noStrike" cap="none" normalizeH="0" baseline="0" dirty="0" smtClean="0">
                          <a:ln>
                            <a:noFill/>
                          </a:ln>
                          <a:solidFill>
                            <a:schemeClr val="tx1"/>
                          </a:solidFill>
                          <a:effectLst/>
                          <a:latin typeface="Arial" pitchFamily="34" charset="0"/>
                          <a:ea typeface="굴림" pitchFamily="50" charset="-127"/>
                        </a:rPr>
                        <a:t>Occlusion &gt;20cm involving Pop</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ko-KR" sz="2000" b="1" i="0" u="none" strike="noStrike" cap="none" normalizeH="0" baseline="0" dirty="0" err="1" smtClean="0">
                          <a:ln>
                            <a:noFill/>
                          </a:ln>
                          <a:solidFill>
                            <a:schemeClr val="tx1"/>
                          </a:solidFill>
                          <a:effectLst/>
                          <a:latin typeface="Arial" pitchFamily="34" charset="0"/>
                          <a:ea typeface="굴림" pitchFamily="50" charset="-127"/>
                        </a:rPr>
                        <a:t>Popliteal</a:t>
                      </a:r>
                      <a:r>
                        <a:rPr kumimoji="0" lang="en-US" altLang="ko-KR" sz="2000" b="1" i="0" u="none" strike="noStrike" cap="none" normalizeH="0" baseline="0" dirty="0" smtClean="0">
                          <a:ln>
                            <a:noFill/>
                          </a:ln>
                          <a:solidFill>
                            <a:schemeClr val="tx1"/>
                          </a:solidFill>
                          <a:effectLst/>
                          <a:latin typeface="Arial" pitchFamily="34" charset="0"/>
                          <a:ea typeface="굴림" pitchFamily="50" charset="-127"/>
                        </a:rPr>
                        <a:t> occlusion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12348" name="Text Box 28"/>
          <p:cNvSpPr txBox="1">
            <a:spLocks noChangeArrowheads="1"/>
          </p:cNvSpPr>
          <p:nvPr/>
        </p:nvSpPr>
        <p:spPr bwMode="auto">
          <a:xfrm>
            <a:off x="717550" y="282575"/>
            <a:ext cx="7982570" cy="646331"/>
          </a:xfrm>
          <a:prstGeom prst="rect">
            <a:avLst/>
          </a:prstGeom>
          <a:noFill/>
          <a:ln w="9525">
            <a:noFill/>
            <a:miter lim="800000"/>
            <a:headEnd/>
            <a:tailEnd/>
          </a:ln>
          <a:effectLst/>
        </p:spPr>
        <p:txBody>
          <a:bodyPr wrap="none">
            <a:spAutoFit/>
          </a:bodyPr>
          <a:lstStyle/>
          <a:p>
            <a:pPr>
              <a:defRPr/>
            </a:pPr>
            <a:r>
              <a:rPr lang="en-US" altLang="ko-KR" sz="3600" dirty="0">
                <a:latin typeface="+mj-lt"/>
                <a:ea typeface="굴림" charset="-127"/>
                <a:cs typeface="Arial" charset="0"/>
              </a:rPr>
              <a:t>Treating more complex lesions</a:t>
            </a:r>
          </a:p>
        </p:txBody>
      </p:sp>
      <p:sp>
        <p:nvSpPr>
          <p:cNvPr id="312349" name="Line 29"/>
          <p:cNvSpPr>
            <a:spLocks noChangeShapeType="1"/>
          </p:cNvSpPr>
          <p:nvPr/>
        </p:nvSpPr>
        <p:spPr bwMode="auto">
          <a:xfrm>
            <a:off x="3429000" y="2438400"/>
            <a:ext cx="1219200" cy="0"/>
          </a:xfrm>
          <a:prstGeom prst="line">
            <a:avLst/>
          </a:prstGeom>
          <a:noFill/>
          <a:ln w="76200">
            <a:solidFill>
              <a:srgbClr val="FF0000"/>
            </a:solidFill>
            <a:round/>
            <a:headEnd/>
            <a:tailEnd type="triangle" w="med" len="med"/>
          </a:ln>
          <a:effectLst/>
        </p:spPr>
        <p:txBody>
          <a:bodyPr/>
          <a:lstStyle/>
          <a:p>
            <a:pPr>
              <a:defRPr/>
            </a:pPr>
            <a:endParaRPr lang="ko-KR" altLang="en-US">
              <a:effectLst>
                <a:outerShdw blurRad="38100" dist="38100" dir="2700000" algn="tl">
                  <a:srgbClr val="000000">
                    <a:alpha val="43137"/>
                  </a:srgbClr>
                </a:outerShdw>
              </a:effectLst>
              <a:latin typeface="Arial" charset="0"/>
            </a:endParaRPr>
          </a:p>
        </p:txBody>
      </p:sp>
      <p:sp>
        <p:nvSpPr>
          <p:cNvPr id="312350" name="Line 30"/>
          <p:cNvSpPr>
            <a:spLocks noChangeShapeType="1"/>
          </p:cNvSpPr>
          <p:nvPr/>
        </p:nvSpPr>
        <p:spPr bwMode="auto">
          <a:xfrm flipV="1">
            <a:off x="3505200" y="2819400"/>
            <a:ext cx="1143000" cy="914400"/>
          </a:xfrm>
          <a:prstGeom prst="line">
            <a:avLst/>
          </a:prstGeom>
          <a:noFill/>
          <a:ln w="76200">
            <a:solidFill>
              <a:srgbClr val="FF0000"/>
            </a:solidFill>
            <a:round/>
            <a:headEnd/>
            <a:tailEnd type="triangle" w="med" len="med"/>
          </a:ln>
          <a:effectLst/>
        </p:spPr>
        <p:txBody>
          <a:bodyPr/>
          <a:lstStyle/>
          <a:p>
            <a:pPr>
              <a:defRPr/>
            </a:pPr>
            <a:endParaRPr lang="ko-KR" altLang="en-US">
              <a:effectLst>
                <a:outerShdw blurRad="38100" dist="38100" dir="2700000" algn="tl">
                  <a:srgbClr val="000000">
                    <a:alpha val="43137"/>
                  </a:srgbClr>
                </a:outerShdw>
              </a:effectLst>
              <a:latin typeface="Arial" charset="0"/>
            </a:endParaRPr>
          </a:p>
        </p:txBody>
      </p:sp>
      <p:sp>
        <p:nvSpPr>
          <p:cNvPr id="312351" name="Line 31"/>
          <p:cNvSpPr>
            <a:spLocks noChangeShapeType="1"/>
          </p:cNvSpPr>
          <p:nvPr/>
        </p:nvSpPr>
        <p:spPr bwMode="auto">
          <a:xfrm flipV="1">
            <a:off x="3581400" y="3733800"/>
            <a:ext cx="990600" cy="1295400"/>
          </a:xfrm>
          <a:prstGeom prst="line">
            <a:avLst/>
          </a:prstGeom>
          <a:noFill/>
          <a:ln w="76200">
            <a:solidFill>
              <a:srgbClr val="FF0000"/>
            </a:solidFill>
            <a:round/>
            <a:headEnd/>
            <a:tailEnd type="triangle" w="med" len="med"/>
          </a:ln>
          <a:effectLst/>
        </p:spPr>
        <p:txBody>
          <a:bodyPr/>
          <a:lstStyle/>
          <a:p>
            <a:pPr>
              <a:defRPr/>
            </a:pPr>
            <a:endParaRPr lang="ko-KR" altLang="en-US">
              <a:effectLst>
                <a:outerShdw blurRad="38100" dist="38100" dir="2700000" algn="tl">
                  <a:srgbClr val="000000">
                    <a:alpha val="43137"/>
                  </a:srgbClr>
                </a:outerShdw>
              </a:effectLst>
              <a:latin typeface="Arial" charset="0"/>
            </a:endParaRPr>
          </a:p>
        </p:txBody>
      </p:sp>
      <p:sp>
        <p:nvSpPr>
          <p:cNvPr id="312352" name="Line 32"/>
          <p:cNvSpPr>
            <a:spLocks noChangeShapeType="1"/>
          </p:cNvSpPr>
          <p:nvPr/>
        </p:nvSpPr>
        <p:spPr bwMode="auto">
          <a:xfrm flipV="1">
            <a:off x="3581400" y="4038600"/>
            <a:ext cx="1066800" cy="2209800"/>
          </a:xfrm>
          <a:prstGeom prst="line">
            <a:avLst/>
          </a:prstGeom>
          <a:noFill/>
          <a:ln w="76200">
            <a:solidFill>
              <a:srgbClr val="FF0000"/>
            </a:solidFill>
            <a:round/>
            <a:headEnd/>
            <a:tailEnd type="triangle" w="med" len="med"/>
          </a:ln>
          <a:effectLst/>
        </p:spPr>
        <p:txBody>
          <a:bodyPr/>
          <a:lstStyle/>
          <a:p>
            <a:pPr>
              <a:defRPr/>
            </a:pPr>
            <a:endParaRPr lang="ko-KR" altLang="en-US">
              <a:effectLst>
                <a:outerShdw blurRad="38100" dist="38100" dir="2700000" algn="tl">
                  <a:srgbClr val="000000">
                    <a:alpha val="43137"/>
                  </a:srgbClr>
                </a:outerShdw>
              </a:effectLst>
              <a:latin typeface="Arial" charset="0"/>
            </a:endParaRPr>
          </a:p>
        </p:txBody>
      </p:sp>
      <p:sp>
        <p:nvSpPr>
          <p:cNvPr id="8" name="직사각형 7"/>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sz="3600" dirty="0" smtClean="0"/>
              <a:t>Result of </a:t>
            </a:r>
            <a:r>
              <a:rPr lang="en-US" altLang="ko-KR" sz="3600" dirty="0" err="1" smtClean="0"/>
              <a:t>Femoropoliteal</a:t>
            </a:r>
            <a:r>
              <a:rPr lang="en-US" altLang="ko-KR" sz="3600" dirty="0" smtClean="0"/>
              <a:t> PTA</a:t>
            </a:r>
            <a:endParaRPr lang="ko-KR" altLang="en-US" sz="3600" dirty="0"/>
          </a:p>
        </p:txBody>
      </p:sp>
      <p:pic>
        <p:nvPicPr>
          <p:cNvPr id="4" name="Picture 2"/>
          <p:cNvPicPr>
            <a:picLocks noChangeAspect="1" noChangeArrowheads="1"/>
          </p:cNvPicPr>
          <p:nvPr/>
        </p:nvPicPr>
        <p:blipFill>
          <a:blip r:embed="rId2" cstate="email"/>
          <a:srcRect/>
          <a:stretch>
            <a:fillRect/>
          </a:stretch>
        </p:blipFill>
        <p:spPr bwMode="auto">
          <a:xfrm>
            <a:off x="214313" y="1714500"/>
            <a:ext cx="8643937" cy="4535488"/>
          </a:xfrm>
          <a:prstGeom prst="rect">
            <a:avLst/>
          </a:prstGeom>
          <a:noFill/>
          <a:ln w="9525">
            <a:noFill/>
            <a:miter lim="800000"/>
            <a:headEnd/>
            <a:tailEnd/>
          </a:ln>
        </p:spPr>
      </p:pic>
      <p:sp>
        <p:nvSpPr>
          <p:cNvPr id="5" name="직사각형 4"/>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6" name="바닥글 개체 틀 5"/>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ko-K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sz="3600" dirty="0" smtClean="0"/>
              <a:t>Summary of 3 Randomized Trial</a:t>
            </a:r>
            <a:endParaRPr lang="ko-KR" altLang="en-US" sz="3600" dirty="0"/>
          </a:p>
        </p:txBody>
      </p:sp>
      <p:graphicFrame>
        <p:nvGraphicFramePr>
          <p:cNvPr id="4" name="표 3"/>
          <p:cNvGraphicFramePr>
            <a:graphicFrameLocks noGrp="1"/>
          </p:cNvGraphicFramePr>
          <p:nvPr/>
        </p:nvGraphicFramePr>
        <p:xfrm>
          <a:off x="357188" y="1988840"/>
          <a:ext cx="8434388" cy="4000502"/>
        </p:xfrm>
        <a:graphic>
          <a:graphicData uri="http://schemas.openxmlformats.org/drawingml/2006/table">
            <a:tbl>
              <a:tblPr/>
              <a:tblGrid>
                <a:gridCol w="2200627"/>
                <a:gridCol w="2120504"/>
                <a:gridCol w="2125146"/>
                <a:gridCol w="1988111"/>
              </a:tblGrid>
              <a:tr h="500063">
                <a:tc>
                  <a:txBody>
                    <a:bodyPr/>
                    <a:lstStyle/>
                    <a:p>
                      <a:pPr algn="ctr" latinLnBrk="1">
                        <a:spcAft>
                          <a:spcPts val="0"/>
                        </a:spcAft>
                      </a:pPr>
                      <a:r>
                        <a:rPr lang="en-US" sz="2000" b="1" kern="100" dirty="0">
                          <a:ln>
                            <a:noFill/>
                          </a:ln>
                          <a:solidFill>
                            <a:schemeClr val="tx1"/>
                          </a:solidFill>
                          <a:effectLst/>
                          <a:latin typeface="+mn-lt"/>
                          <a:ea typeface="맑은 고딕"/>
                          <a:cs typeface="Arial" pitchFamily="34" charset="0"/>
                        </a:rPr>
                        <a:t>Lesions</a:t>
                      </a:r>
                      <a:endParaRPr lang="ko-KR" sz="2000" b="1" kern="100" dirty="0">
                        <a:ln>
                          <a:noFill/>
                        </a:ln>
                        <a:solidFill>
                          <a:schemeClr val="tx1"/>
                        </a:solidFill>
                        <a:effectLst/>
                        <a:latin typeface="+mn-lt"/>
                        <a:ea typeface="맑은 고딕"/>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ctr" latinLnBrk="1">
                        <a:spcAft>
                          <a:spcPts val="0"/>
                        </a:spcAft>
                      </a:pPr>
                      <a:r>
                        <a:rPr lang="en-US" sz="2000" b="1" kern="100" dirty="0">
                          <a:ln>
                            <a:noFill/>
                          </a:ln>
                          <a:solidFill>
                            <a:schemeClr val="tx1"/>
                          </a:solidFill>
                          <a:effectLst/>
                          <a:latin typeface="+mn-lt"/>
                          <a:ea typeface="맑은 고딕"/>
                          <a:cs typeface="Arial" pitchFamily="34" charset="0"/>
                        </a:rPr>
                        <a:t>ABSOLUTE</a:t>
                      </a:r>
                      <a:endParaRPr lang="ko-KR" sz="2000" b="1" kern="100" dirty="0">
                        <a:ln>
                          <a:noFill/>
                        </a:ln>
                        <a:solidFill>
                          <a:schemeClr val="tx1"/>
                        </a:solidFill>
                        <a:effectLst/>
                        <a:latin typeface="+mn-lt"/>
                        <a:ea typeface="맑은 고딕"/>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ctr" latinLnBrk="1">
                        <a:spcAft>
                          <a:spcPts val="0"/>
                        </a:spcAft>
                      </a:pPr>
                      <a:r>
                        <a:rPr lang="en-US" sz="2000" b="1" kern="100" dirty="0">
                          <a:ln>
                            <a:noFill/>
                          </a:ln>
                          <a:solidFill>
                            <a:schemeClr val="tx1"/>
                          </a:solidFill>
                          <a:effectLst/>
                          <a:latin typeface="+mn-lt"/>
                          <a:ea typeface="맑은 고딕"/>
                          <a:cs typeface="Arial" pitchFamily="34" charset="0"/>
                        </a:rPr>
                        <a:t>FAST</a:t>
                      </a:r>
                      <a:endParaRPr lang="ko-KR" sz="2000" b="1" kern="100" dirty="0">
                        <a:ln>
                          <a:noFill/>
                        </a:ln>
                        <a:solidFill>
                          <a:schemeClr val="tx1"/>
                        </a:solidFill>
                        <a:effectLst/>
                        <a:latin typeface="+mn-lt"/>
                        <a:ea typeface="맑은 고딕"/>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ctr" latinLnBrk="1">
                        <a:spcAft>
                          <a:spcPts val="0"/>
                        </a:spcAft>
                      </a:pPr>
                      <a:r>
                        <a:rPr lang="en-US" sz="2000" b="1" kern="100" dirty="0">
                          <a:ln>
                            <a:noFill/>
                          </a:ln>
                          <a:solidFill>
                            <a:schemeClr val="tx1"/>
                          </a:solidFill>
                          <a:effectLst/>
                          <a:latin typeface="+mn-lt"/>
                          <a:ea typeface="맑은 고딕"/>
                          <a:cs typeface="Arial" pitchFamily="34" charset="0"/>
                        </a:rPr>
                        <a:t>RESILIENT</a:t>
                      </a:r>
                      <a:endParaRPr lang="ko-KR" sz="2000" b="1" kern="100" dirty="0">
                        <a:ln>
                          <a:noFill/>
                        </a:ln>
                        <a:solidFill>
                          <a:schemeClr val="tx1"/>
                        </a:solidFill>
                        <a:effectLst/>
                        <a:latin typeface="+mn-lt"/>
                        <a:ea typeface="맑은 고딕"/>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r>
              <a:tr h="500063">
                <a:tc>
                  <a:txBody>
                    <a:bodyPr/>
                    <a:lstStyle/>
                    <a:p>
                      <a:pPr algn="ctr" latinLnBrk="1">
                        <a:spcAft>
                          <a:spcPts val="0"/>
                        </a:spcAft>
                      </a:pPr>
                      <a:r>
                        <a:rPr lang="en-US" sz="2000" b="1" kern="100" dirty="0" smtClean="0">
                          <a:ln>
                            <a:noFill/>
                          </a:ln>
                          <a:solidFill>
                            <a:schemeClr val="tx1"/>
                          </a:solidFill>
                          <a:effectLst/>
                          <a:latin typeface="+mn-lt"/>
                          <a:ea typeface="맑은 고딕"/>
                          <a:cs typeface="Arial" pitchFamily="34" charset="0"/>
                        </a:rPr>
                        <a:t>Length</a:t>
                      </a:r>
                      <a:endParaRPr lang="ko-KR" sz="2000" b="1" kern="100" dirty="0">
                        <a:ln>
                          <a:noFill/>
                        </a:ln>
                        <a:solidFill>
                          <a:schemeClr val="tx1"/>
                        </a:solidFill>
                        <a:effectLst/>
                        <a:latin typeface="+mn-lt"/>
                        <a:ea typeface="맑은 고딕"/>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latinLnBrk="1">
                        <a:spcAft>
                          <a:spcPts val="0"/>
                        </a:spcAft>
                      </a:pPr>
                      <a:r>
                        <a:rPr lang="en-US" sz="2000" b="1" kern="100" dirty="0">
                          <a:ln>
                            <a:noFill/>
                          </a:ln>
                          <a:solidFill>
                            <a:schemeClr val="tx1"/>
                          </a:solidFill>
                          <a:effectLst/>
                          <a:latin typeface="+mn-lt"/>
                          <a:ea typeface="맑은 고딕"/>
                          <a:cs typeface="Arial" pitchFamily="34" charset="0"/>
                        </a:rPr>
                        <a:t>9.5cm</a:t>
                      </a:r>
                      <a:endParaRPr lang="ko-KR" sz="2000" b="1" kern="100" dirty="0">
                        <a:ln>
                          <a:noFill/>
                        </a:ln>
                        <a:solidFill>
                          <a:schemeClr val="tx1"/>
                        </a:solidFill>
                        <a:effectLst/>
                        <a:latin typeface="+mn-lt"/>
                        <a:ea typeface="맑은 고딕"/>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latinLnBrk="1">
                        <a:spcAft>
                          <a:spcPts val="0"/>
                        </a:spcAft>
                      </a:pPr>
                      <a:r>
                        <a:rPr lang="en-US" sz="2000" b="1" kern="100" dirty="0">
                          <a:ln>
                            <a:noFill/>
                          </a:ln>
                          <a:solidFill>
                            <a:schemeClr val="tx1"/>
                          </a:solidFill>
                          <a:effectLst/>
                          <a:latin typeface="+mn-lt"/>
                          <a:ea typeface="맑은 고딕"/>
                          <a:cs typeface="Arial" pitchFamily="34" charset="0"/>
                        </a:rPr>
                        <a:t>4.5cm</a:t>
                      </a:r>
                      <a:endParaRPr lang="ko-KR" sz="2000" b="1" kern="100" dirty="0">
                        <a:ln>
                          <a:noFill/>
                        </a:ln>
                        <a:solidFill>
                          <a:schemeClr val="tx1"/>
                        </a:solidFill>
                        <a:effectLst/>
                        <a:latin typeface="+mn-lt"/>
                        <a:ea typeface="맑은 고딕"/>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latinLnBrk="1">
                        <a:spcAft>
                          <a:spcPts val="0"/>
                        </a:spcAft>
                      </a:pPr>
                      <a:r>
                        <a:rPr lang="en-US" sz="2000" b="1" kern="100" dirty="0">
                          <a:ln>
                            <a:noFill/>
                          </a:ln>
                          <a:solidFill>
                            <a:schemeClr val="tx1"/>
                          </a:solidFill>
                          <a:effectLst/>
                          <a:latin typeface="+mn-lt"/>
                          <a:ea typeface="맑은 고딕"/>
                          <a:cs typeface="Arial" pitchFamily="34" charset="0"/>
                        </a:rPr>
                        <a:t>6.0cm</a:t>
                      </a:r>
                      <a:endParaRPr lang="ko-KR" sz="2000" b="1" kern="100" dirty="0">
                        <a:ln>
                          <a:noFill/>
                        </a:ln>
                        <a:solidFill>
                          <a:schemeClr val="tx1"/>
                        </a:solidFill>
                        <a:effectLst/>
                        <a:latin typeface="+mn-lt"/>
                        <a:ea typeface="맑은 고딕"/>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r h="1000124">
                <a:tc>
                  <a:txBody>
                    <a:bodyPr/>
                    <a:lstStyle/>
                    <a:p>
                      <a:pPr algn="ctr" latinLnBrk="1">
                        <a:spcAft>
                          <a:spcPts val="0"/>
                        </a:spcAft>
                      </a:pPr>
                      <a:r>
                        <a:rPr lang="en-US" sz="2000" b="1" kern="100" dirty="0">
                          <a:ln>
                            <a:noFill/>
                          </a:ln>
                          <a:solidFill>
                            <a:schemeClr val="tx1"/>
                          </a:solidFill>
                          <a:effectLst/>
                          <a:latin typeface="+mn-lt"/>
                          <a:ea typeface="맑은 고딕"/>
                          <a:cs typeface="Arial" pitchFamily="34" charset="0"/>
                        </a:rPr>
                        <a:t>Occlusions</a:t>
                      </a:r>
                      <a:endParaRPr lang="ko-KR" sz="2000" b="1" kern="100" dirty="0">
                        <a:ln>
                          <a:noFill/>
                        </a:ln>
                        <a:solidFill>
                          <a:schemeClr val="tx1"/>
                        </a:solidFill>
                        <a:effectLst/>
                        <a:latin typeface="+mn-lt"/>
                        <a:ea typeface="맑은 고딕"/>
                        <a:cs typeface="Arial" pitchFamily="34" charset="0"/>
                      </a:endParaRPr>
                    </a:p>
                    <a:p>
                      <a:pPr algn="ctr" latinLnBrk="1">
                        <a:spcAft>
                          <a:spcPts val="0"/>
                        </a:spcAft>
                      </a:pPr>
                      <a:r>
                        <a:rPr lang="en-US" sz="2000" b="1" kern="100" dirty="0">
                          <a:ln>
                            <a:noFill/>
                          </a:ln>
                          <a:solidFill>
                            <a:schemeClr val="tx1"/>
                          </a:solidFill>
                          <a:effectLst/>
                          <a:latin typeface="+mn-lt"/>
                          <a:ea typeface="맑은 고딕"/>
                          <a:cs typeface="Arial" pitchFamily="34" charset="0"/>
                        </a:rPr>
                        <a:t>PTA/Stent</a:t>
                      </a:r>
                      <a:endParaRPr lang="ko-KR" sz="2000" b="1" kern="100" dirty="0">
                        <a:ln>
                          <a:noFill/>
                        </a:ln>
                        <a:solidFill>
                          <a:schemeClr val="tx1"/>
                        </a:solidFill>
                        <a:effectLst/>
                        <a:latin typeface="+mn-lt"/>
                        <a:ea typeface="맑은 고딕"/>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latinLnBrk="1">
                        <a:spcAft>
                          <a:spcPts val="0"/>
                        </a:spcAft>
                      </a:pPr>
                      <a:endParaRPr lang="en-US" sz="2000" b="1" kern="100" dirty="0">
                        <a:ln>
                          <a:noFill/>
                        </a:ln>
                        <a:solidFill>
                          <a:schemeClr val="tx1"/>
                        </a:solidFill>
                        <a:effectLst/>
                        <a:latin typeface="+mn-lt"/>
                        <a:ea typeface="맑은 고딕"/>
                        <a:cs typeface="Arial" pitchFamily="34" charset="0"/>
                      </a:endParaRPr>
                    </a:p>
                    <a:p>
                      <a:pPr algn="ctr" latinLnBrk="1">
                        <a:spcAft>
                          <a:spcPts val="0"/>
                        </a:spcAft>
                      </a:pPr>
                      <a:r>
                        <a:rPr lang="en-US" sz="2000" b="1" kern="100" dirty="0">
                          <a:ln>
                            <a:noFill/>
                          </a:ln>
                          <a:solidFill>
                            <a:schemeClr val="tx1"/>
                          </a:solidFill>
                          <a:effectLst/>
                          <a:latin typeface="+mn-lt"/>
                          <a:ea typeface="맑은 고딕"/>
                          <a:cs typeface="Arial" pitchFamily="34" charset="0"/>
                        </a:rPr>
                        <a:t>32/37%</a:t>
                      </a:r>
                      <a:endParaRPr lang="ko-KR" sz="2000" b="1" kern="100" dirty="0">
                        <a:ln>
                          <a:noFill/>
                        </a:ln>
                        <a:solidFill>
                          <a:schemeClr val="tx1"/>
                        </a:solidFill>
                        <a:effectLst/>
                        <a:latin typeface="+mn-lt"/>
                        <a:ea typeface="맑은 고딕"/>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latinLnBrk="1">
                        <a:spcAft>
                          <a:spcPts val="0"/>
                        </a:spcAft>
                      </a:pPr>
                      <a:endParaRPr lang="en-US" sz="2000" b="1" kern="100" dirty="0">
                        <a:ln>
                          <a:noFill/>
                        </a:ln>
                        <a:solidFill>
                          <a:schemeClr val="tx1"/>
                        </a:solidFill>
                        <a:effectLst/>
                        <a:latin typeface="+mn-lt"/>
                        <a:ea typeface="맑은 고딕"/>
                        <a:cs typeface="Arial" pitchFamily="34" charset="0"/>
                      </a:endParaRPr>
                    </a:p>
                    <a:p>
                      <a:pPr algn="ctr" latinLnBrk="1">
                        <a:spcAft>
                          <a:spcPts val="0"/>
                        </a:spcAft>
                      </a:pPr>
                      <a:r>
                        <a:rPr lang="en-US" sz="2000" b="1" kern="100" dirty="0">
                          <a:ln>
                            <a:noFill/>
                          </a:ln>
                          <a:solidFill>
                            <a:schemeClr val="tx1"/>
                          </a:solidFill>
                          <a:effectLst/>
                          <a:latin typeface="+mn-lt"/>
                          <a:ea typeface="맑은 고딕"/>
                          <a:cs typeface="Arial" pitchFamily="34" charset="0"/>
                        </a:rPr>
                        <a:t>25/37%</a:t>
                      </a:r>
                      <a:endParaRPr lang="ko-KR" sz="2000" b="1" kern="100" dirty="0">
                        <a:ln>
                          <a:noFill/>
                        </a:ln>
                        <a:solidFill>
                          <a:schemeClr val="tx1"/>
                        </a:solidFill>
                        <a:effectLst/>
                        <a:latin typeface="+mn-lt"/>
                        <a:ea typeface="맑은 고딕"/>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latinLnBrk="1">
                        <a:spcAft>
                          <a:spcPts val="0"/>
                        </a:spcAft>
                      </a:pPr>
                      <a:endParaRPr lang="en-US" sz="2000" b="1" kern="100" dirty="0">
                        <a:ln>
                          <a:noFill/>
                        </a:ln>
                        <a:solidFill>
                          <a:schemeClr val="tx1"/>
                        </a:solidFill>
                        <a:effectLst/>
                        <a:latin typeface="+mn-lt"/>
                        <a:ea typeface="맑은 고딕"/>
                        <a:cs typeface="Arial" pitchFamily="34" charset="0"/>
                      </a:endParaRPr>
                    </a:p>
                    <a:p>
                      <a:pPr algn="ctr" latinLnBrk="1">
                        <a:spcAft>
                          <a:spcPts val="0"/>
                        </a:spcAft>
                      </a:pPr>
                      <a:r>
                        <a:rPr lang="en-US" sz="2000" b="1" kern="100" dirty="0">
                          <a:ln>
                            <a:noFill/>
                          </a:ln>
                          <a:solidFill>
                            <a:schemeClr val="tx1"/>
                          </a:solidFill>
                          <a:effectLst/>
                          <a:latin typeface="+mn-lt"/>
                          <a:ea typeface="맑은 고딕"/>
                          <a:cs typeface="Arial" pitchFamily="34" charset="0"/>
                        </a:rPr>
                        <a:t>19/17%</a:t>
                      </a:r>
                      <a:endParaRPr lang="ko-KR" sz="2000" b="1" kern="100" dirty="0">
                        <a:ln>
                          <a:noFill/>
                        </a:ln>
                        <a:solidFill>
                          <a:schemeClr val="tx1"/>
                        </a:solidFill>
                        <a:effectLst/>
                        <a:latin typeface="+mn-lt"/>
                        <a:ea typeface="맑은 고딕"/>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r h="500063">
                <a:tc>
                  <a:txBody>
                    <a:bodyPr/>
                    <a:lstStyle/>
                    <a:p>
                      <a:pPr algn="ctr" latinLnBrk="1">
                        <a:spcAft>
                          <a:spcPts val="0"/>
                        </a:spcAft>
                      </a:pPr>
                      <a:r>
                        <a:rPr lang="en-US" sz="2000" b="1" kern="100" dirty="0">
                          <a:ln>
                            <a:noFill/>
                          </a:ln>
                          <a:solidFill>
                            <a:schemeClr val="tx1"/>
                          </a:solidFill>
                          <a:effectLst/>
                          <a:latin typeface="+mn-lt"/>
                          <a:ea typeface="맑은 고딕"/>
                          <a:cs typeface="Arial" pitchFamily="34" charset="0"/>
                        </a:rPr>
                        <a:t>PTA crossover</a:t>
                      </a:r>
                      <a:endParaRPr lang="ko-KR" sz="2000" b="1" kern="100" dirty="0">
                        <a:ln>
                          <a:noFill/>
                        </a:ln>
                        <a:solidFill>
                          <a:schemeClr val="tx1"/>
                        </a:solidFill>
                        <a:effectLst/>
                        <a:latin typeface="+mn-lt"/>
                        <a:ea typeface="맑은 고딕"/>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latinLnBrk="1">
                        <a:spcAft>
                          <a:spcPts val="0"/>
                        </a:spcAft>
                      </a:pPr>
                      <a:r>
                        <a:rPr lang="en-US" sz="2000" b="1" kern="100" dirty="0">
                          <a:ln>
                            <a:noFill/>
                          </a:ln>
                          <a:solidFill>
                            <a:schemeClr val="tx1"/>
                          </a:solidFill>
                          <a:effectLst/>
                          <a:latin typeface="+mn-lt"/>
                          <a:ea typeface="맑은 고딕"/>
                          <a:cs typeface="Arial" pitchFamily="34" charset="0"/>
                        </a:rPr>
                        <a:t>32%</a:t>
                      </a:r>
                      <a:endParaRPr lang="ko-KR" sz="2000" b="1" kern="100" dirty="0">
                        <a:ln>
                          <a:noFill/>
                        </a:ln>
                        <a:solidFill>
                          <a:schemeClr val="tx1"/>
                        </a:solidFill>
                        <a:effectLst/>
                        <a:latin typeface="+mn-lt"/>
                        <a:ea typeface="맑은 고딕"/>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latinLnBrk="1">
                        <a:spcAft>
                          <a:spcPts val="0"/>
                        </a:spcAft>
                      </a:pPr>
                      <a:r>
                        <a:rPr lang="en-US" sz="2000" b="1" kern="100" dirty="0">
                          <a:ln>
                            <a:noFill/>
                          </a:ln>
                          <a:solidFill>
                            <a:schemeClr val="tx1"/>
                          </a:solidFill>
                          <a:effectLst/>
                          <a:latin typeface="+mn-lt"/>
                          <a:ea typeface="맑은 고딕"/>
                          <a:cs typeface="Arial" pitchFamily="34" charset="0"/>
                        </a:rPr>
                        <a:t>11%</a:t>
                      </a:r>
                      <a:endParaRPr lang="ko-KR" sz="2000" b="1" kern="100" dirty="0">
                        <a:ln>
                          <a:noFill/>
                        </a:ln>
                        <a:solidFill>
                          <a:schemeClr val="tx1"/>
                        </a:solidFill>
                        <a:effectLst/>
                        <a:latin typeface="+mn-lt"/>
                        <a:ea typeface="맑은 고딕"/>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latinLnBrk="1">
                        <a:spcAft>
                          <a:spcPts val="0"/>
                        </a:spcAft>
                      </a:pPr>
                      <a:r>
                        <a:rPr lang="en-US" sz="2000" b="1" kern="100" dirty="0">
                          <a:ln>
                            <a:noFill/>
                          </a:ln>
                          <a:solidFill>
                            <a:schemeClr val="tx1"/>
                          </a:solidFill>
                          <a:effectLst/>
                          <a:latin typeface="+mn-lt"/>
                          <a:ea typeface="맑은 고딕"/>
                          <a:cs typeface="Arial" pitchFamily="34" charset="0"/>
                        </a:rPr>
                        <a:t>40%</a:t>
                      </a:r>
                      <a:endParaRPr lang="ko-KR" sz="2000" b="1" kern="100" dirty="0">
                        <a:ln>
                          <a:noFill/>
                        </a:ln>
                        <a:solidFill>
                          <a:schemeClr val="tx1"/>
                        </a:solidFill>
                        <a:effectLst/>
                        <a:latin typeface="+mn-lt"/>
                        <a:ea typeface="맑은 고딕"/>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r>
              <a:tr h="500063">
                <a:tc gridSpan="4">
                  <a:txBody>
                    <a:bodyPr/>
                    <a:lstStyle/>
                    <a:p>
                      <a:pPr algn="ctr" latinLnBrk="1">
                        <a:spcAft>
                          <a:spcPts val="0"/>
                        </a:spcAft>
                      </a:pPr>
                      <a:r>
                        <a:rPr lang="en-US" sz="2000" b="1" kern="100" dirty="0">
                          <a:ln>
                            <a:noFill/>
                          </a:ln>
                          <a:solidFill>
                            <a:schemeClr val="tx1"/>
                          </a:solidFill>
                          <a:effectLst/>
                          <a:latin typeface="+mn-lt"/>
                          <a:ea typeface="맑은 고딕"/>
                          <a:cs typeface="Arial" pitchFamily="34" charset="0"/>
                        </a:rPr>
                        <a:t>12 mo primary </a:t>
                      </a:r>
                      <a:r>
                        <a:rPr lang="en-US" sz="2000" b="1" kern="100" dirty="0" err="1">
                          <a:ln>
                            <a:noFill/>
                          </a:ln>
                          <a:solidFill>
                            <a:schemeClr val="tx1"/>
                          </a:solidFill>
                          <a:effectLst/>
                          <a:latin typeface="+mn-lt"/>
                          <a:ea typeface="맑은 고딕"/>
                          <a:cs typeface="Arial" pitchFamily="34" charset="0"/>
                        </a:rPr>
                        <a:t>patentcy</a:t>
                      </a:r>
                      <a:r>
                        <a:rPr lang="en-US" sz="2000" b="1" kern="100" dirty="0">
                          <a:ln>
                            <a:noFill/>
                          </a:ln>
                          <a:solidFill>
                            <a:schemeClr val="tx1"/>
                          </a:solidFill>
                          <a:effectLst/>
                          <a:latin typeface="+mn-lt"/>
                          <a:ea typeface="맑은 고딕"/>
                          <a:cs typeface="Arial" pitchFamily="34" charset="0"/>
                        </a:rPr>
                        <a:t> rate</a:t>
                      </a:r>
                      <a:endParaRPr lang="ko-KR" sz="2000" b="1" kern="100" dirty="0">
                        <a:ln>
                          <a:noFill/>
                        </a:ln>
                        <a:solidFill>
                          <a:schemeClr val="tx1"/>
                        </a:solidFill>
                        <a:effectLst/>
                        <a:latin typeface="+mn-lt"/>
                        <a:ea typeface="맑은 고딕"/>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dirty="0"/>
                    </a:p>
                  </a:txBody>
                  <a:tcPr/>
                </a:tc>
              </a:tr>
              <a:tr h="500063">
                <a:tc>
                  <a:txBody>
                    <a:bodyPr/>
                    <a:lstStyle/>
                    <a:p>
                      <a:pPr algn="ctr" latinLnBrk="1">
                        <a:spcAft>
                          <a:spcPts val="0"/>
                        </a:spcAft>
                      </a:pPr>
                      <a:r>
                        <a:rPr lang="en-US" sz="2000" b="1" kern="100">
                          <a:ln>
                            <a:noFill/>
                          </a:ln>
                          <a:solidFill>
                            <a:schemeClr val="tx1"/>
                          </a:solidFill>
                          <a:effectLst/>
                          <a:latin typeface="+mn-lt"/>
                          <a:ea typeface="맑은 고딕"/>
                          <a:cs typeface="Arial" pitchFamily="34" charset="0"/>
                        </a:rPr>
                        <a:t>PTA</a:t>
                      </a:r>
                      <a:endParaRPr lang="ko-KR" sz="2000" b="1" kern="100">
                        <a:ln>
                          <a:noFill/>
                        </a:ln>
                        <a:solidFill>
                          <a:schemeClr val="tx1"/>
                        </a:solidFill>
                        <a:effectLst/>
                        <a:latin typeface="+mn-lt"/>
                        <a:ea typeface="맑은 고딕"/>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latinLnBrk="1">
                        <a:spcAft>
                          <a:spcPts val="0"/>
                        </a:spcAft>
                      </a:pPr>
                      <a:r>
                        <a:rPr lang="en-US" sz="2000" b="1" kern="100" dirty="0">
                          <a:ln>
                            <a:noFill/>
                          </a:ln>
                          <a:solidFill>
                            <a:schemeClr val="tx1"/>
                          </a:solidFill>
                          <a:effectLst/>
                          <a:latin typeface="+mn-lt"/>
                          <a:ea typeface="맑은 고딕"/>
                          <a:cs typeface="Arial" pitchFamily="34" charset="0"/>
                        </a:rPr>
                        <a:t>37%</a:t>
                      </a:r>
                      <a:endParaRPr lang="ko-KR" sz="2000" b="1" kern="100" dirty="0">
                        <a:ln>
                          <a:noFill/>
                        </a:ln>
                        <a:solidFill>
                          <a:schemeClr val="tx1"/>
                        </a:solidFill>
                        <a:effectLst/>
                        <a:latin typeface="+mn-lt"/>
                        <a:ea typeface="맑은 고딕"/>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latinLnBrk="1">
                        <a:spcAft>
                          <a:spcPts val="0"/>
                        </a:spcAft>
                      </a:pPr>
                      <a:r>
                        <a:rPr lang="en-US" sz="2000" b="1" kern="100" dirty="0">
                          <a:ln>
                            <a:noFill/>
                          </a:ln>
                          <a:solidFill>
                            <a:schemeClr val="tx1"/>
                          </a:solidFill>
                          <a:effectLst/>
                          <a:latin typeface="+mn-lt"/>
                          <a:ea typeface="맑은 고딕"/>
                          <a:cs typeface="Arial" pitchFamily="34" charset="0"/>
                        </a:rPr>
                        <a:t>61%</a:t>
                      </a:r>
                      <a:endParaRPr lang="ko-KR" sz="2000" b="1" kern="100" dirty="0">
                        <a:ln>
                          <a:noFill/>
                        </a:ln>
                        <a:solidFill>
                          <a:schemeClr val="tx1"/>
                        </a:solidFill>
                        <a:effectLst/>
                        <a:latin typeface="+mn-lt"/>
                        <a:ea typeface="맑은 고딕"/>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latinLnBrk="1">
                        <a:spcAft>
                          <a:spcPts val="0"/>
                        </a:spcAft>
                      </a:pPr>
                      <a:r>
                        <a:rPr lang="en-US" sz="2000" b="1" kern="100" dirty="0">
                          <a:ln>
                            <a:noFill/>
                          </a:ln>
                          <a:solidFill>
                            <a:schemeClr val="tx1"/>
                          </a:solidFill>
                          <a:effectLst/>
                          <a:latin typeface="+mn-lt"/>
                          <a:ea typeface="맑은 고딕"/>
                          <a:cs typeface="Arial" pitchFamily="34" charset="0"/>
                        </a:rPr>
                        <a:t>38%</a:t>
                      </a:r>
                      <a:endParaRPr lang="ko-KR" sz="2000" b="1" kern="100" dirty="0">
                        <a:ln>
                          <a:noFill/>
                        </a:ln>
                        <a:solidFill>
                          <a:schemeClr val="tx1"/>
                        </a:solidFill>
                        <a:effectLst/>
                        <a:latin typeface="+mn-lt"/>
                        <a:ea typeface="맑은 고딕"/>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r h="500063">
                <a:tc>
                  <a:txBody>
                    <a:bodyPr/>
                    <a:lstStyle/>
                    <a:p>
                      <a:pPr algn="ctr" latinLnBrk="1">
                        <a:spcAft>
                          <a:spcPts val="0"/>
                        </a:spcAft>
                      </a:pPr>
                      <a:r>
                        <a:rPr lang="en-US" sz="2000" b="1" kern="100" dirty="0">
                          <a:ln>
                            <a:noFill/>
                          </a:ln>
                          <a:solidFill>
                            <a:schemeClr val="tx1"/>
                          </a:solidFill>
                          <a:effectLst/>
                          <a:latin typeface="+mn-lt"/>
                          <a:ea typeface="맑은 고딕"/>
                          <a:cs typeface="Arial" pitchFamily="34" charset="0"/>
                        </a:rPr>
                        <a:t>Stent</a:t>
                      </a:r>
                      <a:endParaRPr lang="ko-KR" sz="2000" b="1" kern="100" dirty="0">
                        <a:ln>
                          <a:noFill/>
                        </a:ln>
                        <a:solidFill>
                          <a:schemeClr val="tx1"/>
                        </a:solidFill>
                        <a:effectLst/>
                        <a:latin typeface="+mn-lt"/>
                        <a:ea typeface="맑은 고딕"/>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latinLnBrk="1">
                        <a:spcAft>
                          <a:spcPts val="0"/>
                        </a:spcAft>
                      </a:pPr>
                      <a:r>
                        <a:rPr lang="en-US" sz="2000" b="1" kern="100" dirty="0">
                          <a:ln>
                            <a:noFill/>
                          </a:ln>
                          <a:solidFill>
                            <a:schemeClr val="tx1"/>
                          </a:solidFill>
                          <a:effectLst/>
                          <a:latin typeface="+mn-lt"/>
                          <a:ea typeface="맑은 고딕"/>
                          <a:cs typeface="Arial" pitchFamily="34" charset="0"/>
                        </a:rPr>
                        <a:t>63%</a:t>
                      </a:r>
                      <a:endParaRPr lang="ko-KR" sz="2000" b="1" kern="100" dirty="0">
                        <a:ln>
                          <a:noFill/>
                        </a:ln>
                        <a:solidFill>
                          <a:schemeClr val="tx1"/>
                        </a:solidFill>
                        <a:effectLst/>
                        <a:latin typeface="+mn-lt"/>
                        <a:ea typeface="맑은 고딕"/>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latinLnBrk="1">
                        <a:spcAft>
                          <a:spcPts val="0"/>
                        </a:spcAft>
                      </a:pPr>
                      <a:r>
                        <a:rPr lang="en-US" sz="2000" b="1" kern="100" dirty="0">
                          <a:ln>
                            <a:noFill/>
                          </a:ln>
                          <a:solidFill>
                            <a:schemeClr val="tx1"/>
                          </a:solidFill>
                          <a:effectLst/>
                          <a:latin typeface="+mn-lt"/>
                          <a:ea typeface="맑은 고딕"/>
                          <a:cs typeface="Arial" pitchFamily="34" charset="0"/>
                        </a:rPr>
                        <a:t>68%</a:t>
                      </a:r>
                      <a:endParaRPr lang="ko-KR" sz="2000" b="1" kern="100" dirty="0">
                        <a:ln>
                          <a:noFill/>
                        </a:ln>
                        <a:solidFill>
                          <a:schemeClr val="tx1"/>
                        </a:solidFill>
                        <a:effectLst/>
                        <a:latin typeface="+mn-lt"/>
                        <a:ea typeface="맑은 고딕"/>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latinLnBrk="1">
                        <a:spcAft>
                          <a:spcPts val="0"/>
                        </a:spcAft>
                      </a:pPr>
                      <a:r>
                        <a:rPr lang="en-US" sz="2000" b="1" kern="100" dirty="0">
                          <a:ln>
                            <a:noFill/>
                          </a:ln>
                          <a:solidFill>
                            <a:schemeClr val="tx1"/>
                          </a:solidFill>
                          <a:effectLst/>
                          <a:latin typeface="+mn-lt"/>
                          <a:ea typeface="맑은 고딕"/>
                          <a:cs typeface="Arial" pitchFamily="34" charset="0"/>
                        </a:rPr>
                        <a:t>80%</a:t>
                      </a:r>
                      <a:endParaRPr lang="ko-KR" sz="2000" b="1" kern="100" dirty="0">
                        <a:ln>
                          <a:noFill/>
                        </a:ln>
                        <a:solidFill>
                          <a:schemeClr val="tx1"/>
                        </a:solidFill>
                        <a:effectLst/>
                        <a:latin typeface="+mn-lt"/>
                        <a:ea typeface="맑은 고딕"/>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r>
            </a:tbl>
          </a:graphicData>
        </a:graphic>
      </p:graphicFrame>
      <p:sp>
        <p:nvSpPr>
          <p:cNvPr id="5" name="직사각형 4"/>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6" name="바닥글 개체 틀 5"/>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ko-K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2098" name="Rectangle 2"/>
          <p:cNvSpPr>
            <a:spLocks noGrp="1" noChangeArrowheads="1"/>
          </p:cNvSpPr>
          <p:nvPr>
            <p:ph type="title" idx="4294967295"/>
          </p:nvPr>
        </p:nvSpPr>
        <p:spPr>
          <a:xfrm>
            <a:off x="0" y="260351"/>
            <a:ext cx="9144000" cy="1008063"/>
          </a:xfrm>
        </p:spPr>
        <p:txBody>
          <a:bodyPr>
            <a:normAutofit fontScale="90000"/>
          </a:bodyPr>
          <a:lstStyle/>
          <a:p>
            <a:pPr eaLnBrk="1" hangingPunct="1">
              <a:defRPr/>
            </a:pPr>
            <a:r>
              <a:rPr lang="en-US" altLang="ko-KR" sz="3200" dirty="0"/>
              <a:t>Challenges of F-P Revascularization:</a:t>
            </a:r>
            <a:br>
              <a:rPr lang="en-US" altLang="ko-KR" sz="3200" dirty="0"/>
            </a:br>
            <a:r>
              <a:rPr lang="en-US" altLang="ko-KR" sz="3200" dirty="0">
                <a:solidFill>
                  <a:srgbClr val="FF0000"/>
                </a:solidFill>
              </a:rPr>
              <a:t>A </a:t>
            </a:r>
            <a:r>
              <a:rPr lang="en-US" altLang="ko-KR" sz="3200" dirty="0" err="1">
                <a:solidFill>
                  <a:srgbClr val="FF0000"/>
                </a:solidFill>
              </a:rPr>
              <a:t>Heterogenous</a:t>
            </a:r>
            <a:r>
              <a:rPr lang="en-US" altLang="ko-KR" sz="3200" dirty="0">
                <a:solidFill>
                  <a:srgbClr val="FF0000"/>
                </a:solidFill>
              </a:rPr>
              <a:t> Disease Entity</a:t>
            </a:r>
          </a:p>
        </p:txBody>
      </p:sp>
      <p:sp>
        <p:nvSpPr>
          <p:cNvPr id="772099" name="Rectangle 3"/>
          <p:cNvSpPr>
            <a:spLocks noGrp="1" noChangeArrowheads="1"/>
          </p:cNvSpPr>
          <p:nvPr>
            <p:ph type="body" idx="4294967295"/>
          </p:nvPr>
        </p:nvSpPr>
        <p:spPr>
          <a:xfrm>
            <a:off x="91723" y="1485900"/>
            <a:ext cx="9052277" cy="4967288"/>
          </a:xfrm>
        </p:spPr>
        <p:txBody>
          <a:bodyPr/>
          <a:lstStyle/>
          <a:p>
            <a:pPr eaLnBrk="1" hangingPunct="1">
              <a:lnSpc>
                <a:spcPct val="55000"/>
              </a:lnSpc>
              <a:buFontTx/>
              <a:buNone/>
              <a:defRPr/>
            </a:pPr>
            <a:endParaRPr lang="en-US" altLang="ko-KR" dirty="0">
              <a:effectLst>
                <a:outerShdw blurRad="38100" dist="38100" dir="2700000" algn="tl">
                  <a:srgbClr val="000000"/>
                </a:outerShdw>
              </a:effectLst>
              <a:latin typeface="Arial" pitchFamily="34" charset="0"/>
            </a:endParaRPr>
          </a:p>
          <a:p>
            <a:pPr eaLnBrk="1" hangingPunct="1">
              <a:lnSpc>
                <a:spcPct val="55000"/>
              </a:lnSpc>
              <a:defRPr/>
            </a:pPr>
            <a:r>
              <a:rPr lang="en-US" altLang="ko-KR" sz="2400" b="1" dirty="0"/>
              <a:t>Unfavorable Anatomy</a:t>
            </a:r>
          </a:p>
          <a:p>
            <a:pPr lvl="1" eaLnBrk="1" hangingPunct="1">
              <a:lnSpc>
                <a:spcPct val="90000"/>
              </a:lnSpc>
              <a:buFontTx/>
              <a:buNone/>
              <a:defRPr/>
            </a:pPr>
            <a:r>
              <a:rPr lang="en-US" altLang="ko-KR" sz="2000" dirty="0"/>
              <a:t>- Slow flow and dynamics: In-flow and run-off</a:t>
            </a:r>
          </a:p>
          <a:p>
            <a:pPr lvl="1" eaLnBrk="1" hangingPunct="1">
              <a:lnSpc>
                <a:spcPct val="90000"/>
              </a:lnSpc>
              <a:buFontTx/>
              <a:buNone/>
              <a:defRPr/>
            </a:pPr>
            <a:r>
              <a:rPr lang="en-US" altLang="ko-KR" sz="2000" dirty="0"/>
              <a:t>- Two bifurcations/articulations</a:t>
            </a:r>
          </a:p>
          <a:p>
            <a:pPr lvl="1" eaLnBrk="1" hangingPunct="1">
              <a:lnSpc>
                <a:spcPct val="90000"/>
              </a:lnSpc>
              <a:buFontTx/>
              <a:buNone/>
              <a:defRPr/>
            </a:pPr>
            <a:r>
              <a:rPr lang="en-US" altLang="ko-KR" sz="2000" dirty="0"/>
              <a:t>- Unique Vessel Forces: Flexion, compression, torsion, </a:t>
            </a:r>
            <a:r>
              <a:rPr lang="en-US" altLang="ko-KR" sz="2000" dirty="0" err="1"/>
              <a:t>pisitoning</a:t>
            </a:r>
            <a:endParaRPr lang="en-US" altLang="ko-KR" sz="2000" dirty="0"/>
          </a:p>
          <a:p>
            <a:pPr lvl="1" eaLnBrk="1" hangingPunct="1">
              <a:lnSpc>
                <a:spcPct val="90000"/>
              </a:lnSpc>
              <a:buFontTx/>
              <a:buNone/>
              <a:defRPr/>
            </a:pPr>
            <a:endParaRPr lang="en-US" altLang="ko-KR" sz="2000" dirty="0"/>
          </a:p>
          <a:p>
            <a:pPr eaLnBrk="1" hangingPunct="1">
              <a:lnSpc>
                <a:spcPct val="55000"/>
              </a:lnSpc>
              <a:defRPr/>
            </a:pPr>
            <a:r>
              <a:rPr lang="en-US" altLang="ko-KR" sz="2400" b="1" dirty="0"/>
              <a:t>Diffuse Disease</a:t>
            </a:r>
          </a:p>
          <a:p>
            <a:pPr lvl="1" eaLnBrk="1" hangingPunct="1">
              <a:lnSpc>
                <a:spcPct val="90000"/>
              </a:lnSpc>
              <a:defRPr/>
            </a:pPr>
            <a:r>
              <a:rPr lang="en-US" altLang="ko-KR" sz="2000" dirty="0"/>
              <a:t>High incidence of occlusive disease</a:t>
            </a:r>
          </a:p>
          <a:p>
            <a:pPr lvl="1" eaLnBrk="1" hangingPunct="1">
              <a:lnSpc>
                <a:spcPct val="90000"/>
              </a:lnSpc>
              <a:defRPr/>
            </a:pPr>
            <a:r>
              <a:rPr lang="en-US" altLang="ko-KR" sz="2000" dirty="0"/>
              <a:t>Complex lesion morphologies (</a:t>
            </a:r>
            <a:r>
              <a:rPr lang="en-US" altLang="ko-KR" sz="2000" dirty="0" err="1"/>
              <a:t>ostial</a:t>
            </a:r>
            <a:r>
              <a:rPr lang="en-US" altLang="ko-KR" sz="2000" dirty="0"/>
              <a:t> lesions/Ca</a:t>
            </a:r>
            <a:r>
              <a:rPr lang="en-US" altLang="ko-KR" sz="2000" baseline="30000" dirty="0"/>
              <a:t>++</a:t>
            </a:r>
            <a:r>
              <a:rPr lang="en-US" altLang="ko-KR" sz="2000" dirty="0"/>
              <a:t>)</a:t>
            </a:r>
          </a:p>
          <a:p>
            <a:pPr lvl="1" eaLnBrk="1" hangingPunct="1">
              <a:lnSpc>
                <a:spcPct val="90000"/>
              </a:lnSpc>
              <a:defRPr/>
            </a:pPr>
            <a:r>
              <a:rPr lang="en-US" altLang="ko-KR" sz="2000" dirty="0"/>
              <a:t>Competitive flow via PFA</a:t>
            </a:r>
          </a:p>
          <a:p>
            <a:pPr lvl="1" eaLnBrk="1" hangingPunct="1">
              <a:lnSpc>
                <a:spcPct val="90000"/>
              </a:lnSpc>
              <a:defRPr/>
            </a:pPr>
            <a:r>
              <a:rPr lang="en-US" altLang="ko-KR" sz="2000" dirty="0"/>
              <a:t> About  30cm long</a:t>
            </a:r>
          </a:p>
          <a:p>
            <a:pPr eaLnBrk="1" hangingPunct="1">
              <a:lnSpc>
                <a:spcPct val="110000"/>
              </a:lnSpc>
              <a:defRPr/>
            </a:pPr>
            <a:r>
              <a:rPr lang="fr-BE" altLang="ko-KR" sz="2400" b="1" dirty="0"/>
              <a:t>Relatively p</a:t>
            </a:r>
            <a:r>
              <a:rPr lang="fr-BE" sz="2400" b="1" dirty="0"/>
              <a:t>oor endovascular results</a:t>
            </a:r>
            <a:endParaRPr lang="fr-BE" altLang="ko-KR" sz="2400" b="1" dirty="0"/>
          </a:p>
          <a:p>
            <a:pPr eaLnBrk="1" hangingPunct="1">
              <a:lnSpc>
                <a:spcPct val="110000"/>
              </a:lnSpc>
              <a:buFontTx/>
              <a:buNone/>
              <a:defRPr/>
            </a:pPr>
            <a:r>
              <a:rPr lang="fr-BE" altLang="ko-KR" sz="2400" dirty="0"/>
              <a:t>             </a:t>
            </a:r>
            <a:r>
              <a:rPr lang="fr-BE" sz="2400" dirty="0"/>
              <a:t>: Bypass surgery</a:t>
            </a:r>
            <a:r>
              <a:rPr lang="fr-BE" altLang="ko-KR" sz="2400" dirty="0"/>
              <a:t> </a:t>
            </a:r>
            <a:r>
              <a:rPr lang="fr-BE" sz="2400" dirty="0"/>
              <a:t> is the Gold standard </a:t>
            </a:r>
            <a:r>
              <a:rPr lang="fr-BE" altLang="ko-KR" sz="2400" dirty="0"/>
              <a:t>?</a:t>
            </a:r>
            <a:endParaRPr lang="en-US" altLang="ko-KR" sz="2400" dirty="0"/>
          </a:p>
          <a:p>
            <a:pPr lvl="1" eaLnBrk="1" hangingPunct="1">
              <a:lnSpc>
                <a:spcPct val="55000"/>
              </a:lnSpc>
              <a:buFontTx/>
              <a:buNone/>
              <a:defRPr/>
            </a:pPr>
            <a:endParaRPr lang="en-US" altLang="ko-KR" sz="2000" dirty="0"/>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ransition>
    <p:zoom/>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381000"/>
            <a:ext cx="5791200" cy="1143000"/>
          </a:xfrm>
          <a:noFill/>
        </p:spPr>
        <p:txBody>
          <a:bodyPr>
            <a:normAutofit fontScale="90000"/>
          </a:bodyPr>
          <a:lstStyle/>
          <a:p>
            <a:r>
              <a:rPr lang="en-US" altLang="ko-KR" sz="4000" b="1" dirty="0" smtClean="0">
                <a:effectLst/>
                <a:ea typeface="굴림" pitchFamily="50" charset="-127"/>
              </a:rPr>
              <a:t>SFA: Longest Vessel in the Body</a:t>
            </a:r>
          </a:p>
        </p:txBody>
      </p:sp>
      <p:sp>
        <p:nvSpPr>
          <p:cNvPr id="118787" name="Rectangle 3"/>
          <p:cNvSpPr>
            <a:spLocks noGrp="1" noChangeArrowheads="1"/>
          </p:cNvSpPr>
          <p:nvPr>
            <p:ph type="body" idx="1"/>
          </p:nvPr>
        </p:nvSpPr>
        <p:spPr>
          <a:xfrm>
            <a:off x="228600" y="1752600"/>
            <a:ext cx="6705600" cy="5334000"/>
          </a:xfrm>
        </p:spPr>
        <p:txBody>
          <a:bodyPr/>
          <a:lstStyle/>
          <a:p>
            <a:pPr>
              <a:lnSpc>
                <a:spcPct val="90000"/>
              </a:lnSpc>
              <a:defRPr/>
            </a:pPr>
            <a:r>
              <a:rPr lang="en-US" altLang="ko-KR" sz="2800" smtClean="0">
                <a:ea typeface="굴림" charset="-127"/>
              </a:rPr>
              <a:t>Ostial involvement</a:t>
            </a:r>
          </a:p>
          <a:p>
            <a:pPr>
              <a:lnSpc>
                <a:spcPct val="90000"/>
              </a:lnSpc>
              <a:defRPr/>
            </a:pPr>
            <a:r>
              <a:rPr lang="en-US" altLang="ko-KR" sz="2800" smtClean="0">
                <a:ea typeface="굴림" charset="-127"/>
              </a:rPr>
              <a:t>Long &amp; diffuse disease </a:t>
            </a:r>
          </a:p>
          <a:p>
            <a:pPr>
              <a:lnSpc>
                <a:spcPct val="90000"/>
              </a:lnSpc>
              <a:defRPr/>
            </a:pPr>
            <a:r>
              <a:rPr lang="en-US" altLang="ko-KR" sz="2800" smtClean="0">
                <a:ea typeface="굴림" charset="-127"/>
              </a:rPr>
              <a:t>Large plaque burden</a:t>
            </a:r>
          </a:p>
          <a:p>
            <a:pPr>
              <a:lnSpc>
                <a:spcPct val="90000"/>
              </a:lnSpc>
              <a:defRPr/>
            </a:pPr>
            <a:r>
              <a:rPr lang="en-US" altLang="ko-KR" sz="2800" smtClean="0">
                <a:ea typeface="굴림" charset="-127"/>
              </a:rPr>
              <a:t>CTO with natural collateral (PFA) </a:t>
            </a:r>
            <a:r>
              <a:rPr lang="en-US" altLang="ko-KR" sz="2000" i="1" smtClean="0">
                <a:ea typeface="굴림" charset="-127"/>
              </a:rPr>
              <a:t>…..both blessing &amp; curse</a:t>
            </a:r>
          </a:p>
          <a:p>
            <a:pPr>
              <a:lnSpc>
                <a:spcPct val="90000"/>
              </a:lnSpc>
              <a:defRPr/>
            </a:pPr>
            <a:r>
              <a:rPr lang="en-US" altLang="ko-KR" sz="2800" smtClean="0">
                <a:ea typeface="굴림" charset="-127"/>
              </a:rPr>
              <a:t>Concomitant inflow &amp; outflow disease</a:t>
            </a:r>
            <a:endParaRPr lang="en-US" altLang="ko-KR" sz="2000" i="1" smtClean="0">
              <a:ea typeface="굴림" charset="-127"/>
            </a:endParaRPr>
          </a:p>
          <a:p>
            <a:pPr>
              <a:lnSpc>
                <a:spcPct val="90000"/>
              </a:lnSpc>
              <a:defRPr/>
            </a:pPr>
            <a:r>
              <a:rPr lang="en-US" altLang="ko-KR" sz="2800" smtClean="0">
                <a:ea typeface="굴림" charset="-127"/>
              </a:rPr>
              <a:t>HEAVILY calcified</a:t>
            </a:r>
          </a:p>
          <a:p>
            <a:pPr>
              <a:lnSpc>
                <a:spcPct val="90000"/>
              </a:lnSpc>
              <a:defRPr/>
            </a:pPr>
            <a:r>
              <a:rPr lang="en-US" altLang="ko-KR" sz="2800" smtClean="0">
                <a:ea typeface="굴림" charset="-127"/>
              </a:rPr>
              <a:t>Unique vessel forces </a:t>
            </a:r>
          </a:p>
          <a:p>
            <a:pPr lvl="1">
              <a:lnSpc>
                <a:spcPct val="90000"/>
              </a:lnSpc>
              <a:defRPr/>
            </a:pPr>
            <a:r>
              <a:rPr lang="en-US" altLang="ko-KR" sz="2400" smtClean="0">
                <a:ea typeface="굴림" charset="-127"/>
              </a:rPr>
              <a:t>Restenosis</a:t>
            </a:r>
          </a:p>
          <a:p>
            <a:pPr lvl="1">
              <a:lnSpc>
                <a:spcPct val="90000"/>
              </a:lnSpc>
              <a:defRPr/>
            </a:pPr>
            <a:r>
              <a:rPr lang="en-US" altLang="ko-KR" sz="2400" smtClean="0">
                <a:ea typeface="굴림" charset="-127"/>
              </a:rPr>
              <a:t>Stent fracture</a:t>
            </a:r>
          </a:p>
          <a:p>
            <a:pPr lvl="1">
              <a:lnSpc>
                <a:spcPct val="90000"/>
              </a:lnSpc>
              <a:defRPr/>
            </a:pPr>
            <a:endParaRPr lang="en-US" altLang="ko-KR" sz="2400" smtClean="0">
              <a:ea typeface="굴림" charset="-127"/>
            </a:endParaRPr>
          </a:p>
        </p:txBody>
      </p:sp>
      <p:sp>
        <p:nvSpPr>
          <p:cNvPr id="118800" name="Text Box 16"/>
          <p:cNvSpPr txBox="1">
            <a:spLocks noChangeArrowheads="1"/>
          </p:cNvSpPr>
          <p:nvPr/>
        </p:nvSpPr>
        <p:spPr bwMode="auto">
          <a:xfrm rot="-1531253">
            <a:off x="2085975" y="304800"/>
            <a:ext cx="2057400" cy="823913"/>
          </a:xfrm>
          <a:prstGeom prst="rect">
            <a:avLst/>
          </a:prstGeom>
          <a:noFill/>
          <a:ln w="9525">
            <a:noFill/>
            <a:miter lim="800000"/>
            <a:headEnd/>
            <a:tailEnd/>
          </a:ln>
          <a:effectLst/>
        </p:spPr>
        <p:txBody>
          <a:bodyPr>
            <a:spAutoFit/>
          </a:bodyPr>
          <a:lstStyle/>
          <a:p>
            <a:pPr>
              <a:defRPr/>
            </a:pPr>
            <a:r>
              <a:rPr lang="en-US" altLang="ko-KR" sz="4800">
                <a:solidFill>
                  <a:srgbClr val="CC0000"/>
                </a:solidFill>
                <a:effectLst>
                  <a:outerShdw blurRad="38100" dist="38100" dir="2700000" algn="tl">
                    <a:srgbClr val="000000"/>
                  </a:outerShdw>
                </a:effectLst>
                <a:latin typeface="Segoe Script" pitchFamily="34" charset="0"/>
                <a:ea typeface="굴림" charset="-127"/>
              </a:rPr>
              <a:t>Worst</a:t>
            </a:r>
          </a:p>
        </p:txBody>
      </p:sp>
      <p:grpSp>
        <p:nvGrpSpPr>
          <p:cNvPr id="2" name="Group 21"/>
          <p:cNvGrpSpPr>
            <a:grpSpLocks/>
          </p:cNvGrpSpPr>
          <p:nvPr/>
        </p:nvGrpSpPr>
        <p:grpSpPr bwMode="auto">
          <a:xfrm>
            <a:off x="6858000" y="0"/>
            <a:ext cx="2286000" cy="6858000"/>
            <a:chOff x="4396" y="144"/>
            <a:chExt cx="1364" cy="4176"/>
          </a:xfrm>
        </p:grpSpPr>
        <p:grpSp>
          <p:nvGrpSpPr>
            <p:cNvPr id="3" name="Group 20"/>
            <p:cNvGrpSpPr>
              <a:grpSpLocks/>
            </p:cNvGrpSpPr>
            <p:nvPr/>
          </p:nvGrpSpPr>
          <p:grpSpPr bwMode="auto">
            <a:xfrm>
              <a:off x="4396" y="144"/>
              <a:ext cx="1268" cy="3072"/>
              <a:chOff x="3303" y="816"/>
              <a:chExt cx="1268" cy="3072"/>
            </a:xfrm>
          </p:grpSpPr>
          <p:pic>
            <p:nvPicPr>
              <p:cNvPr id="4105" name="Picture 17"/>
              <p:cNvPicPr>
                <a:picLocks noChangeAspect="1" noChangeArrowheads="1"/>
              </p:cNvPicPr>
              <p:nvPr/>
            </p:nvPicPr>
            <p:blipFill>
              <a:blip r:embed="rId2" cstate="email">
                <a:lum bright="6000" contrast="18000"/>
              </a:blip>
              <a:srcRect/>
              <a:stretch>
                <a:fillRect/>
              </a:stretch>
            </p:blipFill>
            <p:spPr bwMode="auto">
              <a:xfrm>
                <a:off x="3303" y="816"/>
                <a:ext cx="1209" cy="1728"/>
              </a:xfrm>
              <a:prstGeom prst="rect">
                <a:avLst/>
              </a:prstGeom>
              <a:noFill/>
              <a:ln w="9525">
                <a:noFill/>
                <a:miter lim="800000"/>
                <a:headEnd/>
                <a:tailEnd/>
              </a:ln>
            </p:spPr>
          </p:pic>
          <p:pic>
            <p:nvPicPr>
              <p:cNvPr id="4106" name="Picture 18"/>
              <p:cNvPicPr>
                <a:picLocks noChangeAspect="1" noChangeArrowheads="1"/>
              </p:cNvPicPr>
              <p:nvPr/>
            </p:nvPicPr>
            <p:blipFill>
              <a:blip r:embed="rId3" cstate="email">
                <a:lum bright="6000" contrast="18000"/>
              </a:blip>
              <a:srcRect/>
              <a:stretch>
                <a:fillRect/>
              </a:stretch>
            </p:blipFill>
            <p:spPr bwMode="auto">
              <a:xfrm>
                <a:off x="3504" y="2160"/>
                <a:ext cx="1067" cy="1728"/>
              </a:xfrm>
              <a:prstGeom prst="rect">
                <a:avLst/>
              </a:prstGeom>
              <a:noFill/>
              <a:ln w="9525">
                <a:noFill/>
                <a:miter lim="800000"/>
                <a:headEnd/>
                <a:tailEnd/>
              </a:ln>
            </p:spPr>
          </p:pic>
        </p:grpSp>
        <p:pic>
          <p:nvPicPr>
            <p:cNvPr id="4104" name="Picture 19"/>
            <p:cNvPicPr>
              <a:picLocks noChangeAspect="1" noChangeArrowheads="1"/>
            </p:cNvPicPr>
            <p:nvPr/>
          </p:nvPicPr>
          <p:blipFill>
            <a:blip r:embed="rId4" cstate="email">
              <a:lum bright="6000" contrast="42000"/>
            </a:blip>
            <a:srcRect/>
            <a:stretch>
              <a:fillRect/>
            </a:stretch>
          </p:blipFill>
          <p:spPr bwMode="auto">
            <a:xfrm>
              <a:off x="4896" y="2900"/>
              <a:ext cx="864" cy="1420"/>
            </a:xfrm>
            <a:prstGeom prst="rect">
              <a:avLst/>
            </a:prstGeom>
            <a:noFill/>
            <a:ln w="9525">
              <a:noFill/>
              <a:miter lim="800000"/>
              <a:headEnd/>
              <a:tailEnd/>
            </a:ln>
          </p:spPr>
        </p:pic>
      </p:grpSp>
      <p:pic>
        <p:nvPicPr>
          <p:cNvPr id="4102" name="Picture 55"/>
          <p:cNvPicPr>
            <a:picLocks noChangeAspect="1" noChangeArrowheads="1"/>
          </p:cNvPicPr>
          <p:nvPr/>
        </p:nvPicPr>
        <p:blipFill>
          <a:blip r:embed="rId5" cstate="email"/>
          <a:srcRect/>
          <a:stretch>
            <a:fillRect/>
          </a:stretch>
        </p:blipFill>
        <p:spPr bwMode="auto">
          <a:xfrm>
            <a:off x="4800600" y="4619625"/>
            <a:ext cx="2895600" cy="2238375"/>
          </a:xfrm>
          <a:prstGeom prst="rect">
            <a:avLst/>
          </a:prstGeom>
          <a:noFill/>
          <a:ln w="9525">
            <a:noFill/>
            <a:miter lim="800000"/>
            <a:headEnd/>
            <a:tailEnd/>
          </a:ln>
        </p:spPr>
      </p:pic>
      <p:sp>
        <p:nvSpPr>
          <p:cNvPr id="11" name="직사각형 10"/>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12" name="바닥글 개체 틀 11"/>
          <p:cNvSpPr>
            <a:spLocks noGrp="1"/>
          </p:cNvSpPr>
          <p:nvPr>
            <p:ph type="ftr" sz="quarter" idx="11"/>
          </p:nvPr>
        </p:nvSpPr>
        <p:spPr>
          <a:xfrm>
            <a:off x="251520" y="6381328"/>
            <a:ext cx="2895600" cy="365125"/>
          </a:xfrm>
        </p:spPr>
        <p:txBody>
          <a:bodyPr/>
          <a:lstStyle/>
          <a:p>
            <a:r>
              <a:rPr lang="en-US" altLang="ko-KR" dirty="0" smtClean="0"/>
              <a:t>2012</a:t>
            </a:r>
            <a:r>
              <a:rPr lang="ko-KR" altLang="en-US" dirty="0" smtClean="0"/>
              <a:t>년 제 </a:t>
            </a:r>
            <a:r>
              <a:rPr lang="en-US" altLang="ko-KR" dirty="0" smtClean="0"/>
              <a:t>5</a:t>
            </a:r>
            <a:r>
              <a:rPr lang="ko-KR" altLang="en-US" dirty="0" smtClean="0"/>
              <a:t>차 전공의 학술세미나</a:t>
            </a:r>
            <a:endParaRPr lang="ko-KR"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18800"/>
                                        </p:tgtEl>
                                        <p:attrNameLst>
                                          <p:attrName>style.visibility</p:attrName>
                                        </p:attrNameLst>
                                      </p:cBhvr>
                                      <p:to>
                                        <p:strVal val="visible"/>
                                      </p:to>
                                    </p:set>
                                    <p:animEffect transition="in" filter="wedge">
                                      <p:cBhvr>
                                        <p:cTn id="7" dur="2000"/>
                                        <p:tgtEl>
                                          <p:spTgt spid="118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80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p:txBody>
          <a:bodyPr/>
          <a:lstStyle/>
          <a:p>
            <a:pPr>
              <a:defRPr/>
            </a:pPr>
            <a:r>
              <a:rPr lang="en-US" altLang="ko-KR" sz="4000" b="1" dirty="0" smtClean="0">
                <a:ea typeface="굴림" charset="-127"/>
              </a:rPr>
              <a:t>The Ideal SFA Lesion is Rare</a:t>
            </a:r>
          </a:p>
        </p:txBody>
      </p:sp>
      <p:pic>
        <p:nvPicPr>
          <p:cNvPr id="3075" name="Picture 3"/>
          <p:cNvPicPr>
            <a:picLocks noGrp="1" noChangeAspect="1" noChangeArrowheads="1"/>
          </p:cNvPicPr>
          <p:nvPr>
            <p:ph type="body" idx="1"/>
          </p:nvPr>
        </p:nvPicPr>
        <p:blipFill>
          <a:blip r:embed="rId2" cstate="email">
            <a:lum bright="-18000" contrast="-6000"/>
          </a:blip>
          <a:srcRect l="6329" t="13469" r="31645" b="15819"/>
          <a:stretch>
            <a:fillRect/>
          </a:stretch>
        </p:blipFill>
        <p:spPr>
          <a:xfrm>
            <a:off x="1676400" y="1600200"/>
            <a:ext cx="5486400" cy="4702175"/>
          </a:xfrm>
          <a:noFill/>
        </p:spPr>
      </p:pic>
      <p:sp>
        <p:nvSpPr>
          <p:cNvPr id="3076" name="Text Box 4"/>
          <p:cNvSpPr txBox="1">
            <a:spLocks noChangeArrowheads="1"/>
          </p:cNvSpPr>
          <p:nvPr/>
        </p:nvSpPr>
        <p:spPr bwMode="auto">
          <a:xfrm>
            <a:off x="7315200" y="4876800"/>
            <a:ext cx="1673225" cy="457200"/>
          </a:xfrm>
          <a:prstGeom prst="rect">
            <a:avLst/>
          </a:prstGeom>
          <a:noFill/>
          <a:ln w="9525">
            <a:noFill/>
            <a:miter lim="800000"/>
            <a:headEnd/>
            <a:tailEnd/>
          </a:ln>
        </p:spPr>
        <p:txBody>
          <a:bodyPr wrap="none">
            <a:spAutoFit/>
          </a:bodyPr>
          <a:lstStyle/>
          <a:p>
            <a:r>
              <a:rPr lang="en-US" altLang="ko-KR">
                <a:solidFill>
                  <a:srgbClr val="FFFF00"/>
                </a:solidFill>
                <a:ea typeface="굴림" pitchFamily="50" charset="-127"/>
                <a:cs typeface="Arial" pitchFamily="34" charset="0"/>
              </a:rPr>
              <a:t>PTA alone</a:t>
            </a:r>
          </a:p>
        </p:txBody>
      </p:sp>
      <p:sp>
        <p:nvSpPr>
          <p:cNvPr id="5" name="직사각형 4"/>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6" name="바닥글 개체 틀 5"/>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a:xfrm>
            <a:off x="457200" y="274638"/>
            <a:ext cx="8229600" cy="715962"/>
          </a:xfrm>
        </p:spPr>
        <p:txBody>
          <a:bodyPr/>
          <a:lstStyle/>
          <a:p>
            <a:pPr>
              <a:defRPr/>
            </a:pPr>
            <a:r>
              <a:rPr lang="en-US" altLang="ko-KR" sz="4000" b="1" smtClean="0">
                <a:ea typeface="굴림" charset="-127"/>
              </a:rPr>
              <a:t>Intraluminal vs. Sub-intimal</a:t>
            </a:r>
          </a:p>
        </p:txBody>
      </p:sp>
      <p:grpSp>
        <p:nvGrpSpPr>
          <p:cNvPr id="2" name="Group 3"/>
          <p:cNvGrpSpPr>
            <a:grpSpLocks/>
          </p:cNvGrpSpPr>
          <p:nvPr/>
        </p:nvGrpSpPr>
        <p:grpSpPr bwMode="auto">
          <a:xfrm>
            <a:off x="4800600" y="1143000"/>
            <a:ext cx="3859213" cy="5715000"/>
            <a:chOff x="3041" y="672"/>
            <a:chExt cx="2431" cy="3600"/>
          </a:xfrm>
        </p:grpSpPr>
        <p:pic>
          <p:nvPicPr>
            <p:cNvPr id="11271" name="Picture 4"/>
            <p:cNvPicPr>
              <a:picLocks noChangeAspect="1" noChangeArrowheads="1"/>
            </p:cNvPicPr>
            <p:nvPr/>
          </p:nvPicPr>
          <p:blipFill>
            <a:blip r:embed="rId2" cstate="email">
              <a:lum contrast="18000"/>
            </a:blip>
            <a:srcRect l="1065" t="1729" r="42969" b="4900"/>
            <a:stretch>
              <a:fillRect/>
            </a:stretch>
          </p:blipFill>
          <p:spPr bwMode="auto">
            <a:xfrm>
              <a:off x="3041" y="672"/>
              <a:ext cx="2431" cy="2496"/>
            </a:xfrm>
            <a:prstGeom prst="rect">
              <a:avLst/>
            </a:prstGeom>
            <a:noFill/>
            <a:ln w="9525">
              <a:noFill/>
              <a:miter lim="800000"/>
              <a:headEnd/>
              <a:tailEnd/>
            </a:ln>
          </p:spPr>
        </p:pic>
        <p:pic>
          <p:nvPicPr>
            <p:cNvPr id="11272" name="Picture 5"/>
            <p:cNvPicPr>
              <a:picLocks noChangeAspect="1" noChangeArrowheads="1"/>
            </p:cNvPicPr>
            <p:nvPr/>
          </p:nvPicPr>
          <p:blipFill>
            <a:blip r:embed="rId2" cstate="email">
              <a:lum bright="-6000"/>
            </a:blip>
            <a:srcRect l="58614" t="62206" r="749" b="3517"/>
            <a:stretch>
              <a:fillRect/>
            </a:stretch>
          </p:blipFill>
          <p:spPr bwMode="auto">
            <a:xfrm>
              <a:off x="3185" y="3174"/>
              <a:ext cx="2112" cy="1098"/>
            </a:xfrm>
            <a:prstGeom prst="rect">
              <a:avLst/>
            </a:prstGeom>
            <a:noFill/>
            <a:ln w="9525">
              <a:noFill/>
              <a:miter lim="800000"/>
              <a:headEnd/>
              <a:tailEnd/>
            </a:ln>
          </p:spPr>
        </p:pic>
      </p:grpSp>
      <p:pic>
        <p:nvPicPr>
          <p:cNvPr id="11268" name="Picture 6"/>
          <p:cNvPicPr>
            <a:picLocks noChangeAspect="1" noChangeArrowheads="1"/>
          </p:cNvPicPr>
          <p:nvPr/>
        </p:nvPicPr>
        <p:blipFill>
          <a:blip r:embed="rId3" cstate="email">
            <a:lum bright="-6000" contrast="6000"/>
          </a:blip>
          <a:srcRect l="58134" t="61246" r="4942" b="6329"/>
          <a:stretch>
            <a:fillRect/>
          </a:stretch>
        </p:blipFill>
        <p:spPr bwMode="auto">
          <a:xfrm>
            <a:off x="533400" y="5019675"/>
            <a:ext cx="3200400" cy="1838325"/>
          </a:xfrm>
          <a:prstGeom prst="rect">
            <a:avLst/>
          </a:prstGeom>
          <a:noFill/>
          <a:ln w="9525">
            <a:noFill/>
            <a:miter lim="800000"/>
            <a:headEnd/>
            <a:tailEnd/>
          </a:ln>
        </p:spPr>
      </p:pic>
      <p:pic>
        <p:nvPicPr>
          <p:cNvPr id="11269" name="Picture 7"/>
          <p:cNvPicPr>
            <a:picLocks noChangeAspect="1" noChangeArrowheads="1"/>
          </p:cNvPicPr>
          <p:nvPr/>
        </p:nvPicPr>
        <p:blipFill>
          <a:blip r:embed="rId3" cstate="email">
            <a:lum bright="-6000" contrast="6000"/>
          </a:blip>
          <a:srcRect l="3142" t="1913" r="45009" b="2402"/>
          <a:stretch>
            <a:fillRect/>
          </a:stretch>
        </p:blipFill>
        <p:spPr bwMode="auto">
          <a:xfrm>
            <a:off x="533400" y="1143000"/>
            <a:ext cx="3155950" cy="3810000"/>
          </a:xfrm>
          <a:prstGeom prst="rect">
            <a:avLst/>
          </a:prstGeom>
          <a:noFill/>
          <a:ln w="9525">
            <a:noFill/>
            <a:miter lim="800000"/>
            <a:headEnd/>
            <a:tailEnd/>
          </a:ln>
        </p:spPr>
      </p:pic>
      <p:sp>
        <p:nvSpPr>
          <p:cNvPr id="330760" name="AutoShape 8"/>
          <p:cNvSpPr>
            <a:spLocks noChangeArrowheads="1"/>
          </p:cNvSpPr>
          <p:nvPr/>
        </p:nvSpPr>
        <p:spPr bwMode="auto">
          <a:xfrm>
            <a:off x="3733800" y="2743200"/>
            <a:ext cx="1066800" cy="485775"/>
          </a:xfrm>
          <a:prstGeom prst="leftRightArrow">
            <a:avLst>
              <a:gd name="adj1" fmla="val 50000"/>
              <a:gd name="adj2" fmla="val 43922"/>
            </a:avLst>
          </a:prstGeom>
          <a:solidFill>
            <a:srgbClr val="FFFF00"/>
          </a:solidFill>
          <a:ln w="9525">
            <a:solidFill>
              <a:srgbClr val="FFFF00"/>
            </a:solidFill>
            <a:miter lim="800000"/>
            <a:headEnd/>
            <a:tailEnd/>
          </a:ln>
          <a:effectLst/>
        </p:spPr>
        <p:txBody>
          <a:bodyPr wrap="none" anchor="ctr"/>
          <a:lstStyle/>
          <a:p>
            <a:endParaRPr lang="ko-KR" altLang="en-US">
              <a:effectLst>
                <a:outerShdw blurRad="38100" dist="38100" dir="2700000" algn="tl">
                  <a:srgbClr val="FFFFFF"/>
                </a:outerShdw>
              </a:effectLst>
              <a:ea typeface="굴림" pitchFamily="50" charset="-127"/>
            </a:endParaRPr>
          </a:p>
        </p:txBody>
      </p:sp>
      <p:sp>
        <p:nvSpPr>
          <p:cNvPr id="9" name="직사각형 8"/>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457200"/>
            <a:ext cx="8229600" cy="1143000"/>
          </a:xfrm>
          <a:noFill/>
        </p:spPr>
        <p:txBody>
          <a:bodyPr>
            <a:normAutofit fontScale="90000"/>
          </a:bodyPr>
          <a:lstStyle/>
          <a:p>
            <a:r>
              <a:rPr lang="en-US" altLang="ko-KR" b="1" smtClean="0">
                <a:effectLst/>
                <a:ea typeface="굴림" pitchFamily="50" charset="-127"/>
              </a:rPr>
              <a:t>Standard SFA Subintimal Technique</a:t>
            </a:r>
          </a:p>
        </p:txBody>
      </p:sp>
      <p:sp>
        <p:nvSpPr>
          <p:cNvPr id="13315" name="Rectangle 3"/>
          <p:cNvSpPr>
            <a:spLocks noGrp="1" noChangeArrowheads="1"/>
          </p:cNvSpPr>
          <p:nvPr>
            <p:ph type="body" idx="1"/>
          </p:nvPr>
        </p:nvSpPr>
        <p:spPr>
          <a:noFill/>
        </p:spPr>
        <p:txBody>
          <a:bodyPr/>
          <a:lstStyle/>
          <a:p>
            <a:endParaRPr lang="ko-KR" altLang="ko-KR" smtClean="0">
              <a:effectLst/>
              <a:ea typeface="굴림" pitchFamily="50" charset="-127"/>
            </a:endParaRPr>
          </a:p>
        </p:txBody>
      </p:sp>
      <p:pic>
        <p:nvPicPr>
          <p:cNvPr id="13316" name="Picture 5"/>
          <p:cNvPicPr>
            <a:picLocks noChangeAspect="1" noChangeArrowheads="1"/>
          </p:cNvPicPr>
          <p:nvPr/>
        </p:nvPicPr>
        <p:blipFill>
          <a:blip r:embed="rId3" cstate="email"/>
          <a:srcRect/>
          <a:stretch>
            <a:fillRect/>
          </a:stretch>
        </p:blipFill>
        <p:spPr bwMode="auto">
          <a:xfrm>
            <a:off x="0" y="1981200"/>
            <a:ext cx="9144000" cy="4403725"/>
          </a:xfrm>
          <a:prstGeom prst="rect">
            <a:avLst/>
          </a:prstGeom>
          <a:noFill/>
          <a:ln w="9525">
            <a:noFill/>
            <a:miter lim="800000"/>
            <a:headEnd/>
            <a:tailEnd/>
          </a:ln>
        </p:spPr>
      </p:pic>
      <p:sp>
        <p:nvSpPr>
          <p:cNvPr id="5" name="직사각형 4"/>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6" name="바닥글 개체 틀 5"/>
          <p:cNvSpPr>
            <a:spLocks noGrp="1"/>
          </p:cNvSpPr>
          <p:nvPr>
            <p:ph type="ftr" sz="quarter" idx="11"/>
          </p:nvPr>
        </p:nvSpPr>
        <p:spPr>
          <a:xfrm>
            <a:off x="3124200" y="6448251"/>
            <a:ext cx="2895600" cy="365125"/>
          </a:xfrm>
        </p:spPr>
        <p:txBody>
          <a:bodyPr/>
          <a:lstStyle/>
          <a:p>
            <a:r>
              <a:rPr lang="en-US" altLang="ko-KR" dirty="0" smtClean="0"/>
              <a:t>2012</a:t>
            </a:r>
            <a:r>
              <a:rPr lang="ko-KR" altLang="en-US" dirty="0" smtClean="0"/>
              <a:t>년 제 </a:t>
            </a:r>
            <a:r>
              <a:rPr lang="en-US" altLang="ko-KR" dirty="0" smtClean="0"/>
              <a:t>5</a:t>
            </a:r>
            <a:r>
              <a:rPr lang="ko-KR" altLang="en-US" dirty="0" smtClean="0"/>
              <a:t>차 전공의 학술세미나</a:t>
            </a:r>
            <a:endParaRPr lang="ko-KR" altLang="en-US"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Box 2"/>
          <p:cNvSpPr txBox="1">
            <a:spLocks noChangeArrowheads="1"/>
          </p:cNvSpPr>
          <p:nvPr/>
        </p:nvSpPr>
        <p:spPr bwMode="auto">
          <a:xfrm>
            <a:off x="428625" y="142875"/>
            <a:ext cx="8286750" cy="1190625"/>
          </a:xfrm>
          <a:prstGeom prst="rect">
            <a:avLst/>
          </a:prstGeom>
          <a:noFill/>
          <a:ln w="9525">
            <a:noFill/>
            <a:miter lim="800000"/>
            <a:headEnd/>
            <a:tailEnd/>
          </a:ln>
        </p:spPr>
        <p:txBody>
          <a:bodyPr>
            <a:spAutoFit/>
          </a:bodyPr>
          <a:lstStyle/>
          <a:p>
            <a:pPr>
              <a:defRPr/>
            </a:pPr>
            <a:r>
              <a:rPr lang="en-US" altLang="ko-KR" sz="3600">
                <a:solidFill>
                  <a:srgbClr val="FA0000"/>
                </a:solidFill>
                <a:effectLst>
                  <a:outerShdw blurRad="38100" dist="38100" dir="2700000" algn="tl">
                    <a:srgbClr val="C0C0C0"/>
                  </a:outerShdw>
                </a:effectLst>
                <a:latin typeface="Arial Black" pitchFamily="34" charset="0"/>
                <a:cs typeface="Arial" pitchFamily="34" charset="0"/>
              </a:rPr>
              <a:t>Angioplasty</a:t>
            </a:r>
            <a:r>
              <a:rPr lang="en-US" altLang="ko-KR" sz="3600">
                <a:solidFill>
                  <a:srgbClr val="000000"/>
                </a:solidFill>
                <a:effectLst>
                  <a:outerShdw blurRad="38100" dist="38100" dir="2700000" algn="tl">
                    <a:srgbClr val="C0C0C0"/>
                  </a:outerShdw>
                </a:effectLst>
                <a:latin typeface="Arial Black" pitchFamily="34" charset="0"/>
                <a:cs typeface="Arial" pitchFamily="34" charset="0"/>
              </a:rPr>
              <a:t> Attempts and Immediate Failures</a:t>
            </a:r>
          </a:p>
        </p:txBody>
      </p:sp>
      <p:sp>
        <p:nvSpPr>
          <p:cNvPr id="1028" name="TextBox 3"/>
          <p:cNvSpPr txBox="1">
            <a:spLocks noChangeArrowheads="1"/>
          </p:cNvSpPr>
          <p:nvPr/>
        </p:nvSpPr>
        <p:spPr bwMode="auto">
          <a:xfrm>
            <a:off x="500063" y="1412875"/>
            <a:ext cx="8572500" cy="1323975"/>
          </a:xfrm>
          <a:prstGeom prst="rect">
            <a:avLst/>
          </a:prstGeom>
          <a:noFill/>
          <a:ln w="9525">
            <a:noFill/>
            <a:miter lim="800000"/>
            <a:headEnd/>
            <a:tailEnd/>
          </a:ln>
        </p:spPr>
        <p:txBody>
          <a:bodyPr>
            <a:spAutoFit/>
          </a:bodyPr>
          <a:lstStyle/>
          <a:p>
            <a:pPr>
              <a:buFont typeface="Arial" pitchFamily="34" charset="0"/>
              <a:buChar char="•"/>
            </a:pPr>
            <a:r>
              <a:rPr lang="en-US" altLang="ko-KR" sz="2000">
                <a:solidFill>
                  <a:srgbClr val="000000"/>
                </a:solidFill>
                <a:latin typeface="Times New Roman" pitchFamily="18" charset="0"/>
                <a:cs typeface="Times New Roman" pitchFamily="18" charset="0"/>
              </a:rPr>
              <a:t> Of the 224 patients allocated to angioplasty, 216 underwent </a:t>
            </a:r>
          </a:p>
          <a:p>
            <a:r>
              <a:rPr lang="en-US" altLang="ko-KR" sz="2000">
                <a:solidFill>
                  <a:srgbClr val="000000"/>
                </a:solidFill>
                <a:latin typeface="Times New Roman" pitchFamily="18" charset="0"/>
                <a:cs typeface="Times New Roman" pitchFamily="18" charset="0"/>
              </a:rPr>
              <a:t>   attempted angioplasty</a:t>
            </a:r>
          </a:p>
          <a:p>
            <a:pPr>
              <a:buFont typeface="Arial" pitchFamily="34" charset="0"/>
              <a:buChar char="•"/>
            </a:pPr>
            <a:r>
              <a:rPr lang="en-US" altLang="ko-KR" sz="2000">
                <a:solidFill>
                  <a:srgbClr val="000000"/>
                </a:solidFill>
                <a:latin typeface="Times New Roman" pitchFamily="18" charset="0"/>
                <a:cs typeface="Times New Roman" pitchFamily="18" charset="0"/>
              </a:rPr>
              <a:t> Of these, 43 </a:t>
            </a:r>
            <a:r>
              <a:rPr lang="en-US" altLang="ko-KR" sz="2000" u="sng">
                <a:solidFill>
                  <a:srgbClr val="000000"/>
                </a:solidFill>
                <a:latin typeface="Times New Roman" pitchFamily="18" charset="0"/>
                <a:cs typeface="Times New Roman" pitchFamily="18" charset="0"/>
              </a:rPr>
              <a:t>(</a:t>
            </a:r>
            <a:r>
              <a:rPr lang="en-US" altLang="ko-KR" sz="2000" u="sng">
                <a:solidFill>
                  <a:srgbClr val="FA0000"/>
                </a:solidFill>
                <a:latin typeface="Times New Roman" pitchFamily="18" charset="0"/>
                <a:cs typeface="Times New Roman" pitchFamily="18" charset="0"/>
              </a:rPr>
              <a:t>20%) </a:t>
            </a:r>
            <a:r>
              <a:rPr lang="en-US" altLang="ko-KR" sz="2000" u="sng">
                <a:solidFill>
                  <a:srgbClr val="000000"/>
                </a:solidFill>
                <a:latin typeface="Times New Roman" pitchFamily="18" charset="0"/>
                <a:cs typeface="Times New Roman" pitchFamily="18" charset="0"/>
              </a:rPr>
              <a:t>of attempted angioplaty patients were considered </a:t>
            </a:r>
            <a:r>
              <a:rPr lang="en-US" altLang="ko-KR" sz="2000" u="sng">
                <a:solidFill>
                  <a:srgbClr val="FA0000"/>
                </a:solidFill>
                <a:latin typeface="Times New Roman" pitchFamily="18" charset="0"/>
                <a:cs typeface="Times New Roman" pitchFamily="18" charset="0"/>
              </a:rPr>
              <a:t>immediate failures</a:t>
            </a:r>
            <a:endParaRPr lang="ko-KR" altLang="en-US" sz="2000" u="sng">
              <a:solidFill>
                <a:srgbClr val="FA0000"/>
              </a:solidFill>
              <a:latin typeface="Times New Roman" pitchFamily="18" charset="0"/>
              <a:cs typeface="Times New Roman" pitchFamily="18" charset="0"/>
            </a:endParaRPr>
          </a:p>
        </p:txBody>
      </p:sp>
      <p:graphicFrame>
        <p:nvGraphicFramePr>
          <p:cNvPr id="1026" name="차트 4"/>
          <p:cNvGraphicFramePr>
            <a:graphicFrameLocks/>
          </p:cNvGraphicFramePr>
          <p:nvPr/>
        </p:nvGraphicFramePr>
        <p:xfrm>
          <a:off x="642938" y="2714625"/>
          <a:ext cx="7858125" cy="3857625"/>
        </p:xfrm>
        <a:graphic>
          <a:graphicData uri="http://schemas.openxmlformats.org/presentationml/2006/ole">
            <p:oleObj spid="_x0000_s72706" r:id="rId5" imgW="8144962" imgH="4419983" progId="Excel.Sheet.8">
              <p:embed/>
            </p:oleObj>
          </a:graphicData>
        </a:graphic>
      </p:graphicFrame>
      <p:sp>
        <p:nvSpPr>
          <p:cNvPr id="1029" name="직사각형 15"/>
          <p:cNvSpPr>
            <a:spLocks noChangeArrowheads="1"/>
          </p:cNvSpPr>
          <p:nvPr/>
        </p:nvSpPr>
        <p:spPr bwMode="auto">
          <a:xfrm>
            <a:off x="6850063" y="6381750"/>
            <a:ext cx="2108200" cy="276225"/>
          </a:xfrm>
          <a:prstGeom prst="rect">
            <a:avLst/>
          </a:prstGeom>
          <a:solidFill>
            <a:srgbClr val="00B0F0"/>
          </a:solidFill>
          <a:ln w="9525">
            <a:noFill/>
            <a:miter lim="800000"/>
            <a:headEnd/>
            <a:tailEnd/>
          </a:ln>
        </p:spPr>
        <p:txBody>
          <a:bodyPr>
            <a:spAutoFit/>
          </a:bodyPr>
          <a:lstStyle/>
          <a:p>
            <a:r>
              <a:rPr lang="en-US" altLang="ko-KR" sz="1200">
                <a:cs typeface="Arial" pitchFamily="34" charset="0"/>
              </a:rPr>
              <a:t>Lancet 2005;366:1925-34</a:t>
            </a:r>
            <a:endParaRPr lang="ko-KR" altLang="en-US" sz="1200">
              <a:cs typeface="Arial" pitchFamily="34" charset="0"/>
            </a:endParaRPr>
          </a:p>
        </p:txBody>
      </p:sp>
      <p:sp>
        <p:nvSpPr>
          <p:cNvPr id="9" name="직사각형 8"/>
          <p:cNvSpPr/>
          <p:nvPr/>
        </p:nvSpPr>
        <p:spPr>
          <a:xfrm>
            <a:off x="4714875" y="3500438"/>
            <a:ext cx="4000500" cy="642937"/>
          </a:xfrm>
          <a:prstGeom prst="rect">
            <a:avLst/>
          </a:prstGeom>
          <a:solidFill>
            <a:srgbClr val="FFFF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0" name="직사각형 9"/>
          <p:cNvSpPr/>
          <p:nvPr/>
        </p:nvSpPr>
        <p:spPr>
          <a:xfrm>
            <a:off x="2643188" y="5357813"/>
            <a:ext cx="1000125" cy="714375"/>
          </a:xfrm>
          <a:prstGeom prst="rect">
            <a:avLst/>
          </a:prstGeom>
          <a:solidFill>
            <a:srgbClr val="FFFF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2" name="직사각형 8"/>
          <p:cNvSpPr/>
          <p:nvPr/>
        </p:nvSpPr>
        <p:spPr>
          <a:xfrm>
            <a:off x="4684713" y="2870200"/>
            <a:ext cx="4000500" cy="642938"/>
          </a:xfrm>
          <a:prstGeom prst="rect">
            <a:avLst/>
          </a:prstGeom>
          <a:solidFill>
            <a:srgbClr val="FFFF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3" name="직사각형 8"/>
          <p:cNvSpPr/>
          <p:nvPr/>
        </p:nvSpPr>
        <p:spPr>
          <a:xfrm>
            <a:off x="3317875" y="3652838"/>
            <a:ext cx="1020763" cy="585787"/>
          </a:xfrm>
          <a:prstGeom prst="rect">
            <a:avLst/>
          </a:prstGeom>
          <a:solidFill>
            <a:srgbClr val="FFFF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1" name="제목 1"/>
          <p:cNvSpPr txBox="1">
            <a:spLocks/>
          </p:cNvSpPr>
          <p:nvPr/>
        </p:nvSpPr>
        <p:spPr bwMode="auto">
          <a:xfrm>
            <a:off x="474663" y="5713413"/>
            <a:ext cx="8477250" cy="914400"/>
          </a:xfrm>
          <a:prstGeom prst="rect">
            <a:avLst/>
          </a:prstGeom>
          <a:solidFill>
            <a:srgbClr val="00FF00"/>
          </a:solidFill>
          <a:ln w="9525">
            <a:noFill/>
            <a:miter lim="800000"/>
            <a:headEnd/>
            <a:tailEnd/>
          </a:ln>
        </p:spPr>
        <p:txBody>
          <a:bodyPr anchor="ctr"/>
          <a:lstStyle/>
          <a:p>
            <a:pPr algn="ctr">
              <a:defRPr/>
            </a:pPr>
            <a:r>
              <a:rPr kumimoji="0" lang="en-US" altLang="ko-KR" sz="1600" dirty="0" err="1">
                <a:latin typeface="Arial Black" pitchFamily="34" charset="0"/>
                <a:cs typeface="+mj-cs"/>
              </a:rPr>
              <a:t>Nowdays</a:t>
            </a:r>
            <a:r>
              <a:rPr kumimoji="0" lang="en-US" altLang="ko-KR" sz="1600" dirty="0">
                <a:latin typeface="Arial Black" pitchFamily="34" charset="0"/>
                <a:cs typeface="+mj-cs"/>
              </a:rPr>
              <a:t>, there have been </a:t>
            </a:r>
            <a:r>
              <a:rPr kumimoji="0" lang="en-US" altLang="ko-KR" sz="1600" u="sng" dirty="0">
                <a:latin typeface="Arial Black" pitchFamily="34" charset="0"/>
                <a:cs typeface="+mj-cs"/>
              </a:rPr>
              <a:t>a lot of improvements in techniques and devices. </a:t>
            </a:r>
          </a:p>
          <a:p>
            <a:pPr algn="ctr">
              <a:defRPr/>
            </a:pPr>
            <a:r>
              <a:rPr kumimoji="0" lang="en-US" altLang="ko-KR" sz="1600" dirty="0">
                <a:latin typeface="Arial Black" pitchFamily="34" charset="0"/>
                <a:cs typeface="+mj-cs"/>
              </a:rPr>
              <a:t>However, the </a:t>
            </a:r>
            <a:r>
              <a:rPr kumimoji="0" lang="en-US" altLang="ko-KR" sz="1600" u="sng" dirty="0">
                <a:solidFill>
                  <a:schemeClr val="tx2">
                    <a:lumMod val="75000"/>
                  </a:schemeClr>
                </a:solidFill>
                <a:latin typeface="Arial Black" pitchFamily="34" charset="0"/>
                <a:cs typeface="+mj-cs"/>
              </a:rPr>
              <a:t>failure of re-entry has always been a problem</a:t>
            </a:r>
            <a:r>
              <a:rPr kumimoji="0" lang="en-US" altLang="ko-KR" sz="1600" dirty="0">
                <a:latin typeface="Arial Black" pitchFamily="34" charset="0"/>
                <a:cs typeface="+mj-cs"/>
              </a:rPr>
              <a:t>.</a:t>
            </a:r>
            <a:endParaRPr kumimoji="0" lang="ko-KR" altLang="en-US" sz="1600" dirty="0">
              <a:latin typeface="Arial Black" pitchFamily="34" charset="0"/>
              <a:cs typeface="+mj-cs"/>
            </a:endParaRPr>
          </a:p>
        </p:txBody>
      </p:sp>
      <p:sp>
        <p:nvSpPr>
          <p:cNvPr id="12" name="직사각형 11"/>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Tree>
    <p:custDataLst>
      <p:tags r:id="rId2"/>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p:cNvPicPr>
            <a:picLocks noChangeAspect="1" noChangeArrowheads="1"/>
          </p:cNvPicPr>
          <p:nvPr/>
        </p:nvPicPr>
        <p:blipFill>
          <a:blip r:embed="rId3" cstate="email"/>
          <a:srcRect/>
          <a:stretch>
            <a:fillRect/>
          </a:stretch>
        </p:blipFill>
        <p:spPr bwMode="auto">
          <a:xfrm>
            <a:off x="251520" y="836885"/>
            <a:ext cx="4184650" cy="5832475"/>
          </a:xfrm>
          <a:prstGeom prst="rect">
            <a:avLst/>
          </a:prstGeom>
          <a:noFill/>
          <a:ln w="9525">
            <a:noFill/>
            <a:miter lim="800000"/>
            <a:headEnd/>
            <a:tailEnd/>
          </a:ln>
        </p:spPr>
      </p:pic>
      <p:sp>
        <p:nvSpPr>
          <p:cNvPr id="70659" name="Text Box 6"/>
          <p:cNvSpPr txBox="1">
            <a:spLocks noChangeArrowheads="1"/>
          </p:cNvSpPr>
          <p:nvPr/>
        </p:nvSpPr>
        <p:spPr bwMode="auto">
          <a:xfrm>
            <a:off x="5724128" y="6634224"/>
            <a:ext cx="3325812" cy="179152"/>
          </a:xfrm>
          <a:prstGeom prst="rect">
            <a:avLst/>
          </a:prstGeom>
          <a:solidFill>
            <a:schemeClr val="bg2"/>
          </a:solidFill>
          <a:ln w="9525">
            <a:noFill/>
            <a:miter lim="800000"/>
            <a:headEnd/>
            <a:tailEnd/>
          </a:ln>
        </p:spPr>
        <p:txBody>
          <a:bodyPr lIns="0" tIns="0" rIns="0" bIns="0">
            <a:spAutoFit/>
          </a:bodyPr>
          <a:lstStyle/>
          <a:p>
            <a:pPr algn="r" eaLnBrk="0" latinLnBrk="0" hangingPunct="0">
              <a:lnSpc>
                <a:spcPct val="9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altLang="ko-KR" sz="1200" dirty="0">
                <a:latin typeface="+mn-lt"/>
              </a:rPr>
              <a:t>Rogers, J. H. et al. Circulation 2007;116:2072-2085</a:t>
            </a:r>
          </a:p>
        </p:txBody>
      </p:sp>
      <p:sp>
        <p:nvSpPr>
          <p:cNvPr id="70660" name="Text Box 7"/>
          <p:cNvSpPr txBox="1">
            <a:spLocks noChangeArrowheads="1"/>
          </p:cNvSpPr>
          <p:nvPr/>
        </p:nvSpPr>
        <p:spPr bwMode="auto">
          <a:xfrm>
            <a:off x="179388" y="188913"/>
            <a:ext cx="8783637" cy="715962"/>
          </a:xfrm>
          <a:prstGeom prst="rect">
            <a:avLst/>
          </a:prstGeom>
          <a:noFill/>
          <a:ln w="9525">
            <a:noFill/>
            <a:miter lim="800000"/>
            <a:headEnd/>
            <a:tailEnd/>
          </a:ln>
        </p:spPr>
        <p:txBody>
          <a:bodyPr lIns="0" tIns="0" rIns="0" bIns="0" anchor="ctr" anchorCtr="1">
            <a:spAutoFit/>
          </a:bodyPr>
          <a:lstStyle/>
          <a:p>
            <a:pPr algn="ctr" eaLnBrk="0" latinLnBrk="0" hangingPunct="0">
              <a:lnSpc>
                <a:spcPct val="9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ko-KR" sz="2400" dirty="0">
                <a:latin typeface="Arial Black" pitchFamily="34" charset="0"/>
              </a:rPr>
              <a:t>N</a:t>
            </a:r>
            <a:r>
              <a:rPr kumimoji="0" lang="en-GB" altLang="ko-KR" sz="2400" dirty="0" err="1">
                <a:latin typeface="Arial Black" pitchFamily="34" charset="0"/>
              </a:rPr>
              <a:t>ew</a:t>
            </a:r>
            <a:r>
              <a:rPr kumimoji="0" lang="en-GB" altLang="ko-KR" sz="2400" dirty="0">
                <a:latin typeface="Arial Black" pitchFamily="34" charset="0"/>
              </a:rPr>
              <a:t> technologies for lower extremity revascularization</a:t>
            </a:r>
          </a:p>
        </p:txBody>
      </p:sp>
      <p:sp>
        <p:nvSpPr>
          <p:cNvPr id="9" name="Rectangle 5"/>
          <p:cNvSpPr>
            <a:spLocks noChangeArrowheads="1"/>
          </p:cNvSpPr>
          <p:nvPr/>
        </p:nvSpPr>
        <p:spPr bwMode="auto">
          <a:xfrm>
            <a:off x="4716016" y="1124744"/>
            <a:ext cx="4176712" cy="4911725"/>
          </a:xfrm>
          <a:prstGeom prst="rect">
            <a:avLst/>
          </a:prstGeom>
          <a:noFill/>
          <a:ln w="9525">
            <a:noFill/>
            <a:miter lim="800000"/>
            <a:headEnd/>
            <a:tailEnd/>
          </a:ln>
        </p:spPr>
        <p:txBody>
          <a:bodyPr>
            <a:spAutoFit/>
          </a:bodyPr>
          <a:lstStyle>
            <a:defPPr>
              <a:defRPr lang="ko-KR"/>
            </a:defPPr>
            <a:lvl1pPr algn="l" rtl="0" fontAlgn="base" latinLnBrk="1">
              <a:spcBef>
                <a:spcPct val="0"/>
              </a:spcBef>
              <a:spcAft>
                <a:spcPct val="0"/>
              </a:spcAft>
              <a:defRPr kumimoji="1" sz="2400" b="1" kern="1200">
                <a:solidFill>
                  <a:schemeClr val="tx1"/>
                </a:solidFill>
                <a:latin typeface="Arial" charset="0"/>
                <a:ea typeface="굴림" charset="-127"/>
                <a:cs typeface="+mn-cs"/>
              </a:defRPr>
            </a:lvl1pPr>
            <a:lvl2pPr marL="457200" algn="l" rtl="0" fontAlgn="base" latinLnBrk="1">
              <a:spcBef>
                <a:spcPct val="0"/>
              </a:spcBef>
              <a:spcAft>
                <a:spcPct val="0"/>
              </a:spcAft>
              <a:defRPr kumimoji="1" sz="2400" b="1" kern="1200">
                <a:solidFill>
                  <a:schemeClr val="tx1"/>
                </a:solidFill>
                <a:latin typeface="Arial" charset="0"/>
                <a:ea typeface="굴림" charset="-127"/>
                <a:cs typeface="+mn-cs"/>
              </a:defRPr>
            </a:lvl2pPr>
            <a:lvl3pPr marL="914400" algn="l" rtl="0" fontAlgn="base" latinLnBrk="1">
              <a:spcBef>
                <a:spcPct val="0"/>
              </a:spcBef>
              <a:spcAft>
                <a:spcPct val="0"/>
              </a:spcAft>
              <a:defRPr kumimoji="1" sz="2400" b="1" kern="1200">
                <a:solidFill>
                  <a:schemeClr val="tx1"/>
                </a:solidFill>
                <a:latin typeface="Arial" charset="0"/>
                <a:ea typeface="굴림" charset="-127"/>
                <a:cs typeface="+mn-cs"/>
              </a:defRPr>
            </a:lvl3pPr>
            <a:lvl4pPr marL="1371600" algn="l" rtl="0" fontAlgn="base" latinLnBrk="1">
              <a:spcBef>
                <a:spcPct val="0"/>
              </a:spcBef>
              <a:spcAft>
                <a:spcPct val="0"/>
              </a:spcAft>
              <a:defRPr kumimoji="1" sz="2400" b="1" kern="1200">
                <a:solidFill>
                  <a:schemeClr val="tx1"/>
                </a:solidFill>
                <a:latin typeface="Arial" charset="0"/>
                <a:ea typeface="굴림" charset="-127"/>
                <a:cs typeface="+mn-cs"/>
              </a:defRPr>
            </a:lvl4pPr>
            <a:lvl5pPr marL="1828800" algn="l" rtl="0" fontAlgn="base" latinLnBrk="1">
              <a:spcBef>
                <a:spcPct val="0"/>
              </a:spcBef>
              <a:spcAft>
                <a:spcPct val="0"/>
              </a:spcAft>
              <a:defRPr kumimoji="1" sz="2400" b="1" kern="1200">
                <a:solidFill>
                  <a:schemeClr val="tx1"/>
                </a:solidFill>
                <a:latin typeface="Arial" charset="0"/>
                <a:ea typeface="굴림" charset="-127"/>
                <a:cs typeface="+mn-cs"/>
              </a:defRPr>
            </a:lvl5pPr>
            <a:lvl6pPr marL="2286000" algn="l" defTabSz="914400" rtl="0" eaLnBrk="1" latinLnBrk="1" hangingPunct="1">
              <a:defRPr kumimoji="1" sz="2400" b="1" kern="1200">
                <a:solidFill>
                  <a:schemeClr val="tx1"/>
                </a:solidFill>
                <a:latin typeface="Arial" charset="0"/>
                <a:ea typeface="굴림" charset="-127"/>
                <a:cs typeface="+mn-cs"/>
              </a:defRPr>
            </a:lvl6pPr>
            <a:lvl7pPr marL="2743200" algn="l" defTabSz="914400" rtl="0" eaLnBrk="1" latinLnBrk="1" hangingPunct="1">
              <a:defRPr kumimoji="1" sz="2400" b="1" kern="1200">
                <a:solidFill>
                  <a:schemeClr val="tx1"/>
                </a:solidFill>
                <a:latin typeface="Arial" charset="0"/>
                <a:ea typeface="굴림" charset="-127"/>
                <a:cs typeface="+mn-cs"/>
              </a:defRPr>
            </a:lvl7pPr>
            <a:lvl8pPr marL="3200400" algn="l" defTabSz="914400" rtl="0" eaLnBrk="1" latinLnBrk="1" hangingPunct="1">
              <a:defRPr kumimoji="1" sz="2400" b="1" kern="1200">
                <a:solidFill>
                  <a:schemeClr val="tx1"/>
                </a:solidFill>
                <a:latin typeface="Arial" charset="0"/>
                <a:ea typeface="굴림" charset="-127"/>
                <a:cs typeface="+mn-cs"/>
              </a:defRPr>
            </a:lvl8pPr>
            <a:lvl9pPr marL="3657600" algn="l" defTabSz="914400" rtl="0" eaLnBrk="1" latinLnBrk="1" hangingPunct="1">
              <a:defRPr kumimoji="1" sz="2400" b="1" kern="1200">
                <a:solidFill>
                  <a:schemeClr val="tx1"/>
                </a:solidFill>
                <a:latin typeface="Arial" charset="0"/>
                <a:ea typeface="굴림" charset="-127"/>
                <a:cs typeface="+mn-cs"/>
              </a:defRPr>
            </a:lvl9pPr>
          </a:lstStyle>
          <a:p>
            <a:pPr>
              <a:lnSpc>
                <a:spcPct val="110000"/>
              </a:lnSpc>
              <a:buFontTx/>
              <a:buChar char="•"/>
            </a:pPr>
            <a:r>
              <a:rPr lang="en-US" altLang="ko-KR" b="0" dirty="0">
                <a:latin typeface="+mn-lt"/>
              </a:rPr>
              <a:t> Drugs</a:t>
            </a:r>
          </a:p>
          <a:p>
            <a:pPr>
              <a:lnSpc>
                <a:spcPct val="110000"/>
              </a:lnSpc>
            </a:pPr>
            <a:r>
              <a:rPr lang="en-US" altLang="ko-KR" b="0" dirty="0">
                <a:latin typeface="+mn-lt"/>
              </a:rPr>
              <a:t>• </a:t>
            </a:r>
            <a:r>
              <a:rPr lang="en-US" altLang="ko-KR" b="0" dirty="0" err="1">
                <a:latin typeface="+mn-lt"/>
              </a:rPr>
              <a:t>Subintimal</a:t>
            </a:r>
            <a:r>
              <a:rPr lang="en-US" altLang="ko-KR" b="0" dirty="0">
                <a:latin typeface="+mn-lt"/>
              </a:rPr>
              <a:t> Angioplasty</a:t>
            </a:r>
          </a:p>
          <a:p>
            <a:pPr>
              <a:lnSpc>
                <a:spcPct val="110000"/>
              </a:lnSpc>
            </a:pPr>
            <a:r>
              <a:rPr lang="en-US" altLang="ko-KR" b="0" dirty="0">
                <a:latin typeface="+mn-lt"/>
              </a:rPr>
              <a:t>• Bare Stents</a:t>
            </a:r>
          </a:p>
          <a:p>
            <a:pPr>
              <a:lnSpc>
                <a:spcPct val="110000"/>
              </a:lnSpc>
            </a:pPr>
            <a:r>
              <a:rPr lang="en-US" altLang="ko-KR" b="0" dirty="0">
                <a:latin typeface="+mn-lt"/>
              </a:rPr>
              <a:t>• Covered stents</a:t>
            </a:r>
          </a:p>
          <a:p>
            <a:pPr>
              <a:lnSpc>
                <a:spcPct val="110000"/>
              </a:lnSpc>
            </a:pPr>
            <a:r>
              <a:rPr lang="en-US" altLang="ko-KR" b="0" dirty="0">
                <a:latin typeface="+mn-lt"/>
              </a:rPr>
              <a:t>• Drug eluting Stents</a:t>
            </a:r>
          </a:p>
          <a:p>
            <a:pPr>
              <a:lnSpc>
                <a:spcPct val="110000"/>
              </a:lnSpc>
            </a:pPr>
            <a:r>
              <a:rPr lang="en-US" altLang="ko-KR" b="0" dirty="0">
                <a:latin typeface="+mn-lt"/>
              </a:rPr>
              <a:t>• Drug eluting balloon</a:t>
            </a:r>
          </a:p>
          <a:p>
            <a:pPr>
              <a:lnSpc>
                <a:spcPct val="110000"/>
              </a:lnSpc>
            </a:pPr>
            <a:r>
              <a:rPr lang="en-US" altLang="ko-KR" b="0" dirty="0">
                <a:latin typeface="+mn-lt"/>
              </a:rPr>
              <a:t>• </a:t>
            </a:r>
            <a:r>
              <a:rPr lang="en-US" altLang="ko-KR" b="0" dirty="0" err="1">
                <a:latin typeface="+mn-lt"/>
              </a:rPr>
              <a:t>Bioabsorbable</a:t>
            </a:r>
            <a:r>
              <a:rPr lang="en-US" altLang="ko-KR" b="0" dirty="0">
                <a:latin typeface="+mn-lt"/>
              </a:rPr>
              <a:t> Stents</a:t>
            </a:r>
          </a:p>
          <a:p>
            <a:pPr>
              <a:lnSpc>
                <a:spcPct val="110000"/>
              </a:lnSpc>
            </a:pPr>
            <a:r>
              <a:rPr lang="en-US" altLang="ko-KR" b="0" dirty="0">
                <a:latin typeface="+mn-lt"/>
              </a:rPr>
              <a:t>• </a:t>
            </a:r>
            <a:r>
              <a:rPr lang="en-US" altLang="ko-KR" b="0" dirty="0" err="1">
                <a:latin typeface="+mn-lt"/>
              </a:rPr>
              <a:t>Brachytherapy</a:t>
            </a:r>
            <a:endParaRPr lang="en-US" altLang="ko-KR" b="0" dirty="0">
              <a:latin typeface="+mn-lt"/>
            </a:endParaRPr>
          </a:p>
          <a:p>
            <a:pPr>
              <a:lnSpc>
                <a:spcPct val="110000"/>
              </a:lnSpc>
            </a:pPr>
            <a:r>
              <a:rPr lang="en-US" altLang="ko-KR" b="0" dirty="0">
                <a:latin typeface="+mn-lt"/>
              </a:rPr>
              <a:t>• </a:t>
            </a:r>
            <a:r>
              <a:rPr lang="en-US" altLang="ko-KR" b="0" dirty="0" err="1">
                <a:latin typeface="+mn-lt"/>
              </a:rPr>
              <a:t>Cryoplasty</a:t>
            </a:r>
            <a:endParaRPr lang="en-US" altLang="ko-KR" b="0" dirty="0">
              <a:latin typeface="+mn-lt"/>
            </a:endParaRPr>
          </a:p>
          <a:p>
            <a:pPr>
              <a:lnSpc>
                <a:spcPct val="110000"/>
              </a:lnSpc>
            </a:pPr>
            <a:r>
              <a:rPr lang="en-US" altLang="ko-KR" b="0" dirty="0">
                <a:latin typeface="+mn-lt"/>
              </a:rPr>
              <a:t>• Cutting balloon</a:t>
            </a:r>
          </a:p>
          <a:p>
            <a:pPr>
              <a:lnSpc>
                <a:spcPct val="110000"/>
              </a:lnSpc>
            </a:pPr>
            <a:r>
              <a:rPr lang="en-US" altLang="ko-KR" b="0" dirty="0">
                <a:latin typeface="+mn-lt"/>
              </a:rPr>
              <a:t>• Photodynamic therapy</a:t>
            </a:r>
          </a:p>
          <a:p>
            <a:pPr>
              <a:lnSpc>
                <a:spcPct val="110000"/>
              </a:lnSpc>
            </a:pPr>
            <a:r>
              <a:rPr lang="en-US" altLang="ko-KR" b="0" dirty="0">
                <a:latin typeface="+mn-lt"/>
              </a:rPr>
              <a:t>• </a:t>
            </a:r>
            <a:r>
              <a:rPr lang="en-US" altLang="ko-KR" b="0" dirty="0" err="1">
                <a:latin typeface="+mn-lt"/>
              </a:rPr>
              <a:t>Debulking</a:t>
            </a:r>
            <a:r>
              <a:rPr lang="en-US" altLang="ko-KR" b="0" dirty="0">
                <a:latin typeface="+mn-lt"/>
              </a:rPr>
              <a:t> -</a:t>
            </a:r>
            <a:r>
              <a:rPr lang="en-US" altLang="ko-KR" b="0" dirty="0" err="1">
                <a:latin typeface="+mn-lt"/>
              </a:rPr>
              <a:t>artherectomy</a:t>
            </a:r>
            <a:endParaRPr lang="ko-KR" altLang="en-US" b="0" dirty="0">
              <a:latin typeface="+mn-lt"/>
            </a:endParaRPr>
          </a:p>
        </p:txBody>
      </p:sp>
      <p:sp>
        <p:nvSpPr>
          <p:cNvPr id="6" name="직사각형 5"/>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Tree>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PVD is </a:t>
            </a:r>
            <a:r>
              <a:rPr lang="en-US" altLang="ko-KR" dirty="0" smtClean="0">
                <a:solidFill>
                  <a:srgbClr val="FF0000"/>
                </a:solidFill>
              </a:rPr>
              <a:t>not Benign</a:t>
            </a:r>
            <a:r>
              <a:rPr lang="en-US" altLang="ko-KR" dirty="0" smtClean="0"/>
              <a:t>!!!</a:t>
            </a:r>
            <a:endParaRPr lang="ko-KR" altLang="en-US" dirty="0"/>
          </a:p>
        </p:txBody>
      </p:sp>
      <p:sp>
        <p:nvSpPr>
          <p:cNvPr id="3" name="내용 개체 틀 2"/>
          <p:cNvSpPr>
            <a:spLocks noGrp="1"/>
          </p:cNvSpPr>
          <p:nvPr>
            <p:ph idx="1"/>
          </p:nvPr>
        </p:nvSpPr>
        <p:spPr/>
        <p:txBody>
          <a:bodyPr>
            <a:normAutofit fontScale="77500" lnSpcReduction="20000"/>
          </a:bodyPr>
          <a:lstStyle/>
          <a:p>
            <a:r>
              <a:rPr lang="en-US" altLang="ko-KR" dirty="0" smtClean="0"/>
              <a:t>The diffuse nature and high association of PVD with </a:t>
            </a:r>
            <a:r>
              <a:rPr lang="en-US" altLang="ko-KR" b="1" u="sng" dirty="0" smtClean="0">
                <a:solidFill>
                  <a:srgbClr val="FF0000"/>
                </a:solidFill>
              </a:rPr>
              <a:t>other medical conditions (</a:t>
            </a:r>
            <a:r>
              <a:rPr lang="en-US" altLang="ko-KR" b="1" u="sng" dirty="0" err="1" smtClean="0">
                <a:solidFill>
                  <a:srgbClr val="FF0000"/>
                </a:solidFill>
              </a:rPr>
              <a:t>ie</a:t>
            </a:r>
            <a:r>
              <a:rPr lang="en-US" altLang="ko-KR" b="1" u="sng" dirty="0" smtClean="0">
                <a:solidFill>
                  <a:srgbClr val="FF0000"/>
                </a:solidFill>
              </a:rPr>
              <a:t>, diabetes, renal disease, coronary disease, wound care)</a:t>
            </a:r>
            <a:r>
              <a:rPr lang="en-US" altLang="ko-KR" b="1" dirty="0" smtClean="0"/>
              <a:t> </a:t>
            </a:r>
            <a:r>
              <a:rPr lang="en-US" altLang="ko-KR" dirty="0" smtClean="0"/>
              <a:t>demand </a:t>
            </a:r>
            <a:r>
              <a:rPr lang="en-US" altLang="ko-KR" b="1" u="sng" dirty="0" smtClean="0">
                <a:solidFill>
                  <a:schemeClr val="tx2">
                    <a:lumMod val="75000"/>
                  </a:schemeClr>
                </a:solidFill>
              </a:rPr>
              <a:t>a multidisciplinary approach t</a:t>
            </a:r>
            <a:r>
              <a:rPr lang="en-US" altLang="ko-KR" dirty="0" smtClean="0"/>
              <a:t>oward patient care at a PVD center of excellence. </a:t>
            </a:r>
          </a:p>
          <a:p>
            <a:endParaRPr lang="en-US" altLang="ko-KR" dirty="0" smtClean="0"/>
          </a:p>
          <a:p>
            <a:r>
              <a:rPr lang="en-US" altLang="ko-KR" dirty="0" smtClean="0"/>
              <a:t>Every patient with PVD needs a multidisciplinary work-up and needs treatment. </a:t>
            </a:r>
          </a:p>
          <a:p>
            <a:endParaRPr lang="en-US" altLang="ko-KR" dirty="0" smtClean="0"/>
          </a:p>
          <a:p>
            <a:r>
              <a:rPr lang="en-US" altLang="ko-KR" dirty="0" smtClean="0"/>
              <a:t>This treatment may be as simple </a:t>
            </a:r>
            <a:r>
              <a:rPr lang="en-US" altLang="ko-KR" u="sng" dirty="0" smtClean="0"/>
              <a:t>as </a:t>
            </a:r>
            <a:r>
              <a:rPr lang="en-US" altLang="ko-KR" i="1" u="sng" dirty="0" smtClean="0">
                <a:solidFill>
                  <a:schemeClr val="tx2">
                    <a:lumMod val="75000"/>
                  </a:schemeClr>
                </a:solidFill>
              </a:rPr>
              <a:t>risk factor modification </a:t>
            </a:r>
            <a:r>
              <a:rPr lang="en-US" altLang="ko-KR" dirty="0" smtClean="0"/>
              <a:t>and </a:t>
            </a:r>
            <a:r>
              <a:rPr lang="en-US" altLang="ko-KR" i="1" u="sng" dirty="0" smtClean="0">
                <a:solidFill>
                  <a:schemeClr val="tx2">
                    <a:lumMod val="75000"/>
                  </a:schemeClr>
                </a:solidFill>
              </a:rPr>
              <a:t>follow- up</a:t>
            </a:r>
            <a:r>
              <a:rPr lang="en-US" altLang="ko-KR" u="sng" dirty="0" smtClean="0"/>
              <a:t>, </a:t>
            </a:r>
            <a:r>
              <a:rPr lang="en-US" altLang="ko-KR" i="1" u="sng" dirty="0" smtClean="0">
                <a:solidFill>
                  <a:schemeClr val="tx2">
                    <a:lumMod val="75000"/>
                  </a:schemeClr>
                </a:solidFill>
              </a:rPr>
              <a:t>medications</a:t>
            </a:r>
            <a:r>
              <a:rPr lang="en-US" altLang="ko-KR" dirty="0" smtClean="0"/>
              <a:t>, or </a:t>
            </a:r>
            <a:r>
              <a:rPr lang="en-US" altLang="ko-KR" i="1" u="sng" dirty="0" smtClean="0">
                <a:solidFill>
                  <a:schemeClr val="tx2">
                    <a:lumMod val="75000"/>
                  </a:schemeClr>
                </a:solidFill>
              </a:rPr>
              <a:t>complex treatments requiring interventional or surgical treatment.</a:t>
            </a:r>
            <a:endParaRPr lang="ko-KR" altLang="en-US" i="1" u="sng" dirty="0">
              <a:solidFill>
                <a:schemeClr val="tx2">
                  <a:lumMod val="75000"/>
                </a:schemeClr>
              </a:solidFill>
            </a:endParaRPr>
          </a:p>
        </p:txBody>
      </p:sp>
      <p:sp>
        <p:nvSpPr>
          <p:cNvPr id="4" name="직사각형 3"/>
          <p:cNvSpPr/>
          <p:nvPr/>
        </p:nvSpPr>
        <p:spPr>
          <a:xfrm>
            <a:off x="539552" y="6093296"/>
            <a:ext cx="8136904" cy="523220"/>
          </a:xfrm>
          <a:prstGeom prst="rect">
            <a:avLst/>
          </a:prstGeom>
          <a:solidFill>
            <a:schemeClr val="accent6">
              <a:lumMod val="40000"/>
              <a:lumOff val="60000"/>
            </a:schemeClr>
          </a:solidFill>
        </p:spPr>
        <p:txBody>
          <a:bodyPr wrap="square">
            <a:spAutoFit/>
          </a:bodyPr>
          <a:lstStyle/>
          <a:p>
            <a:r>
              <a:rPr lang="en-US" altLang="ko-KR" sz="1400" dirty="0" smtClean="0"/>
              <a:t>Establishing </a:t>
            </a:r>
            <a:r>
              <a:rPr lang="en-US" altLang="ko-KR" sz="1400" dirty="0" err="1" smtClean="0"/>
              <a:t>aPeripheral</a:t>
            </a:r>
            <a:r>
              <a:rPr lang="en-US" altLang="ko-KR" sz="1400" dirty="0" smtClean="0"/>
              <a:t> </a:t>
            </a:r>
            <a:r>
              <a:rPr lang="en-US" altLang="ko-KR" sz="1400" dirty="0" err="1" smtClean="0"/>
              <a:t>VascularCenter</a:t>
            </a:r>
            <a:r>
              <a:rPr lang="en-US" altLang="ko-KR" sz="1400" dirty="0" smtClean="0"/>
              <a:t> of Excellence. DAVID E. ALLIE, MD; CHRIS J. HEBERT, RT, R-CIS; AND CRAIG M. WALKER, MD. FEBRUARY 2005 I ENDOVASCULAR TODAY I 41</a:t>
            </a:r>
            <a:endParaRPr lang="en-US" altLang="ko-KR" sz="1400" dirty="0"/>
          </a:p>
        </p:txBody>
      </p:sp>
      <p:sp>
        <p:nvSpPr>
          <p:cNvPr id="5" name="직사각형 4"/>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6" name="바닥글 개체 틀 5"/>
          <p:cNvSpPr>
            <a:spLocks noGrp="1"/>
          </p:cNvSpPr>
          <p:nvPr>
            <p:ph type="ftr" sz="quarter" idx="11"/>
          </p:nvPr>
        </p:nvSpPr>
        <p:spPr>
          <a:xfrm>
            <a:off x="3124200" y="6520259"/>
            <a:ext cx="2895600" cy="365125"/>
          </a:xfrm>
        </p:spPr>
        <p:txBody>
          <a:bodyPr/>
          <a:lstStyle/>
          <a:p>
            <a:r>
              <a:rPr lang="en-US" altLang="ko-KR" dirty="0" smtClean="0"/>
              <a:t>2012</a:t>
            </a:r>
            <a:r>
              <a:rPr lang="ko-KR" altLang="en-US" dirty="0" smtClean="0"/>
              <a:t>년 제 </a:t>
            </a:r>
            <a:r>
              <a:rPr lang="en-US" altLang="ko-KR" dirty="0" smtClean="0"/>
              <a:t>5</a:t>
            </a:r>
            <a:r>
              <a:rPr lang="ko-KR" altLang="en-US" dirty="0" smtClean="0"/>
              <a:t>차 전공의 학술세미나</a:t>
            </a:r>
            <a:endParaRPr lang="ko-KR" alt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4294967295"/>
          </p:nvPr>
        </p:nvSpPr>
        <p:spPr>
          <a:xfrm>
            <a:off x="381000" y="304800"/>
            <a:ext cx="8477250" cy="914400"/>
          </a:xfrm>
          <a:solidFill>
            <a:srgbClr val="00FF00"/>
          </a:solidFill>
        </p:spPr>
        <p:txBody>
          <a:bodyPr>
            <a:normAutofit fontScale="90000"/>
          </a:bodyPr>
          <a:lstStyle/>
          <a:p>
            <a:pPr eaLnBrk="1" hangingPunct="1">
              <a:defRPr/>
            </a:pPr>
            <a:r>
              <a:rPr lang="en-US" altLang="ko-KR" sz="3600" dirty="0" smtClean="0">
                <a:solidFill>
                  <a:srgbClr val="000000"/>
                </a:solidFill>
                <a:effectLst>
                  <a:outerShdw blurRad="38100" dist="38100" dir="2700000" algn="tl">
                    <a:srgbClr val="C0C0C0"/>
                  </a:outerShdw>
                </a:effectLst>
                <a:latin typeface="Arial Black" pitchFamily="34" charset="0"/>
                <a:ea typeface="굴림" pitchFamily="50" charset="-127"/>
              </a:rPr>
              <a:t>To solve </a:t>
            </a:r>
            <a:r>
              <a:rPr lang="en-US" altLang="ko-KR" sz="3600" dirty="0" smtClean="0">
                <a:solidFill>
                  <a:srgbClr val="FA0000"/>
                </a:solidFill>
                <a:effectLst>
                  <a:outerShdw blurRad="38100" dist="38100" dir="2700000" algn="tl">
                    <a:srgbClr val="C0C0C0"/>
                  </a:outerShdw>
                </a:effectLst>
                <a:latin typeface="Arial Black" pitchFamily="34" charset="0"/>
                <a:ea typeface="굴림" pitchFamily="50" charset="-127"/>
              </a:rPr>
              <a:t>passage or reentry problems</a:t>
            </a:r>
            <a:endParaRPr lang="ko-KR" altLang="en-US" sz="3600" dirty="0" smtClean="0">
              <a:solidFill>
                <a:srgbClr val="FA0000"/>
              </a:solidFill>
              <a:latin typeface="Arial Black" pitchFamily="34" charset="0"/>
              <a:ea typeface="굴림" pitchFamily="50" charset="-127"/>
            </a:endParaRPr>
          </a:p>
        </p:txBody>
      </p:sp>
      <p:sp>
        <p:nvSpPr>
          <p:cNvPr id="4099" name="내용 개체 틀 2"/>
          <p:cNvSpPr>
            <a:spLocks noGrp="1"/>
          </p:cNvSpPr>
          <p:nvPr>
            <p:ph idx="4294967295"/>
          </p:nvPr>
        </p:nvSpPr>
        <p:spPr>
          <a:xfrm>
            <a:off x="685800" y="1484313"/>
            <a:ext cx="8172450" cy="5159375"/>
          </a:xfrm>
        </p:spPr>
        <p:txBody>
          <a:bodyPr/>
          <a:lstStyle/>
          <a:p>
            <a:pPr marL="514350" indent="-514350" eaLnBrk="1" hangingPunct="1">
              <a:lnSpc>
                <a:spcPct val="150000"/>
              </a:lnSpc>
              <a:buFontTx/>
              <a:buAutoNum type="arabicPeriod"/>
            </a:pPr>
            <a:r>
              <a:rPr lang="en-US" altLang="ko-KR" b="1" i="1" u="sng" smtClean="0">
                <a:solidFill>
                  <a:srgbClr val="FA0000"/>
                </a:solidFill>
                <a:latin typeface="Times New Roman" pitchFamily="18" charset="0"/>
                <a:ea typeface="굴림" pitchFamily="50" charset="-127"/>
                <a:cs typeface="Times New Roman" pitchFamily="18" charset="0"/>
              </a:rPr>
              <a:t>Reentry catheter</a:t>
            </a:r>
          </a:p>
          <a:p>
            <a:pPr marL="514350" indent="-514350" eaLnBrk="1" hangingPunct="1">
              <a:lnSpc>
                <a:spcPct val="150000"/>
              </a:lnSpc>
              <a:buFontTx/>
              <a:buAutoNum type="arabicPeriod"/>
            </a:pPr>
            <a:r>
              <a:rPr lang="en-US" altLang="ko-KR" b="1" smtClean="0">
                <a:solidFill>
                  <a:srgbClr val="000000"/>
                </a:solidFill>
                <a:latin typeface="Times New Roman" pitchFamily="18" charset="0"/>
                <a:ea typeface="굴림" pitchFamily="50" charset="-127"/>
                <a:cs typeface="Times New Roman" pitchFamily="18" charset="0"/>
              </a:rPr>
              <a:t>Retrograde approach</a:t>
            </a:r>
          </a:p>
          <a:p>
            <a:pPr marL="514350" indent="-514350" eaLnBrk="1" hangingPunct="1">
              <a:lnSpc>
                <a:spcPct val="150000"/>
              </a:lnSpc>
              <a:buFontTx/>
              <a:buAutoNum type="arabicPeriod"/>
            </a:pPr>
            <a:r>
              <a:rPr lang="en-US" altLang="ko-KR" b="1" smtClean="0">
                <a:solidFill>
                  <a:srgbClr val="000000"/>
                </a:solidFill>
                <a:latin typeface="Times New Roman" pitchFamily="18" charset="0"/>
                <a:ea typeface="굴림" pitchFamily="50" charset="-127"/>
                <a:cs typeface="Times New Roman" pitchFamily="18" charset="0"/>
              </a:rPr>
              <a:t>Bypass surgery</a:t>
            </a:r>
          </a:p>
          <a:p>
            <a:pPr marL="514350" indent="-514350" eaLnBrk="1" hangingPunct="1"/>
            <a:endParaRPr lang="ko-KR" altLang="en-US" smtClean="0">
              <a:ea typeface="굴림" pitchFamily="50" charset="-127"/>
              <a:cs typeface="Times New Roman" pitchFamily="18" charset="0"/>
            </a:endParaRPr>
          </a:p>
        </p:txBody>
      </p:sp>
      <p:sp>
        <p:nvSpPr>
          <p:cNvPr id="4100" name="TextBox 3"/>
          <p:cNvSpPr txBox="1">
            <a:spLocks noChangeArrowheads="1"/>
          </p:cNvSpPr>
          <p:nvPr/>
        </p:nvSpPr>
        <p:spPr bwMode="auto">
          <a:xfrm>
            <a:off x="1928813" y="2500313"/>
            <a:ext cx="184150" cy="923925"/>
          </a:xfrm>
          <a:prstGeom prst="rect">
            <a:avLst/>
          </a:prstGeom>
          <a:noFill/>
          <a:ln w="9525">
            <a:noFill/>
            <a:miter lim="800000"/>
            <a:headEnd/>
            <a:tailEnd/>
          </a:ln>
        </p:spPr>
        <p:txBody>
          <a:bodyPr wrap="none">
            <a:spAutoFit/>
          </a:bodyPr>
          <a:lstStyle/>
          <a:p>
            <a:endParaRPr lang="ko-KR" altLang="en-US" sz="5400">
              <a:solidFill>
                <a:srgbClr val="000000"/>
              </a:solidFill>
              <a:latin typeface="Verdana" pitchFamily="34" charset="0"/>
            </a:endParaRPr>
          </a:p>
        </p:txBody>
      </p:sp>
      <p:sp>
        <p:nvSpPr>
          <p:cNvPr id="4101" name="TextBox 5"/>
          <p:cNvSpPr txBox="1">
            <a:spLocks noChangeArrowheads="1"/>
          </p:cNvSpPr>
          <p:nvPr/>
        </p:nvSpPr>
        <p:spPr bwMode="auto">
          <a:xfrm>
            <a:off x="1160463" y="4500563"/>
            <a:ext cx="185737" cy="923925"/>
          </a:xfrm>
          <a:prstGeom prst="rect">
            <a:avLst/>
          </a:prstGeom>
          <a:noFill/>
          <a:ln w="9525">
            <a:noFill/>
            <a:miter lim="800000"/>
            <a:headEnd/>
            <a:tailEnd/>
          </a:ln>
        </p:spPr>
        <p:txBody>
          <a:bodyPr wrap="none">
            <a:spAutoFit/>
          </a:bodyPr>
          <a:lstStyle/>
          <a:p>
            <a:pPr algn="ctr"/>
            <a:endParaRPr lang="ko-KR" altLang="en-US" sz="5400">
              <a:solidFill>
                <a:srgbClr val="000000"/>
              </a:solidFill>
              <a:latin typeface="Verdana" pitchFamily="34" charset="0"/>
            </a:endParaRPr>
          </a:p>
        </p:txBody>
      </p:sp>
      <p:sp>
        <p:nvSpPr>
          <p:cNvPr id="6" name="직사각형 5"/>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7" name="바닥글 개체 틀 6"/>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ransition advClick="0"/>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285720" y="142852"/>
            <a:ext cx="8686800" cy="914400"/>
          </a:xfrm>
        </p:spPr>
        <p:txBody>
          <a:bodyPr/>
          <a:lstStyle/>
          <a:p>
            <a:r>
              <a:rPr lang="en-US" altLang="ko-KR" sz="2400" dirty="0" smtClean="0">
                <a:ea typeface="Tahoma" pitchFamily="34" charset="0"/>
                <a:cs typeface="Tahoma" pitchFamily="34" charset="0"/>
              </a:rPr>
              <a:t>Currently available device for </a:t>
            </a:r>
            <a:r>
              <a:rPr lang="en-US" altLang="ko-KR" sz="2400" dirty="0" err="1" smtClean="0">
                <a:ea typeface="Tahoma" pitchFamily="34" charset="0"/>
                <a:cs typeface="Tahoma" pitchFamily="34" charset="0"/>
              </a:rPr>
              <a:t>recanalization</a:t>
            </a:r>
            <a:endParaRPr lang="ko-KR" altLang="en-US" sz="2400" dirty="0">
              <a:cs typeface="Tahoma" pitchFamily="34" charset="0"/>
            </a:endParaRPr>
          </a:p>
        </p:txBody>
      </p:sp>
      <p:sp>
        <p:nvSpPr>
          <p:cNvPr id="3" name="내용 개체 틀 2"/>
          <p:cNvSpPr>
            <a:spLocks noGrp="1"/>
          </p:cNvSpPr>
          <p:nvPr>
            <p:ph sz="half" idx="1"/>
          </p:nvPr>
        </p:nvSpPr>
        <p:spPr>
          <a:xfrm>
            <a:off x="285720" y="1214422"/>
            <a:ext cx="4038600" cy="5643578"/>
          </a:xfrm>
        </p:spPr>
        <p:txBody>
          <a:bodyPr>
            <a:normAutofit fontScale="92500" lnSpcReduction="10000"/>
          </a:bodyPr>
          <a:lstStyle/>
          <a:p>
            <a:pPr>
              <a:buNone/>
            </a:pPr>
            <a:r>
              <a:rPr lang="en-US" altLang="ko-KR" sz="3200" b="1" dirty="0" smtClean="0">
                <a:ea typeface="Tahoma" pitchFamily="34" charset="0"/>
                <a:cs typeface="Tahoma" pitchFamily="34" charset="0"/>
              </a:rPr>
              <a:t>Advantages</a:t>
            </a:r>
          </a:p>
          <a:p>
            <a:pPr marL="582930" indent="-514350">
              <a:buNone/>
            </a:pPr>
            <a:r>
              <a:rPr lang="en-US" altLang="ko-KR" dirty="0" smtClean="0">
                <a:ea typeface="Tahoma" pitchFamily="34" charset="0"/>
                <a:cs typeface="Tahoma" pitchFamily="34" charset="0"/>
              </a:rPr>
              <a:t>a. Time saving</a:t>
            </a:r>
          </a:p>
          <a:p>
            <a:pPr marL="582930" indent="-514350">
              <a:buNone/>
            </a:pPr>
            <a:r>
              <a:rPr lang="en-US" altLang="ko-KR" dirty="0" smtClean="0">
                <a:ea typeface="Tahoma" pitchFamily="34" charset="0"/>
                <a:cs typeface="Tahoma" pitchFamily="34" charset="0"/>
              </a:rPr>
              <a:t>b. Decrease radiation </a:t>
            </a:r>
          </a:p>
          <a:p>
            <a:pPr>
              <a:buNone/>
            </a:pPr>
            <a:r>
              <a:rPr lang="en-US" altLang="ko-KR" dirty="0" smtClean="0">
                <a:ea typeface="Tahoma" pitchFamily="34" charset="0"/>
                <a:cs typeface="Tahoma" pitchFamily="34" charset="0"/>
              </a:rPr>
              <a:t>c. Controlled reentry</a:t>
            </a:r>
          </a:p>
          <a:p>
            <a:pPr>
              <a:buNone/>
            </a:pPr>
            <a:r>
              <a:rPr lang="en-US" altLang="ko-KR" dirty="0" smtClean="0">
                <a:ea typeface="Tahoma" pitchFamily="34" charset="0"/>
                <a:cs typeface="Tahoma" pitchFamily="34" charset="0"/>
              </a:rPr>
              <a:t>d. Safe </a:t>
            </a:r>
            <a:r>
              <a:rPr lang="en-US" altLang="ko-KR" dirty="0" err="1" smtClean="0">
                <a:ea typeface="Tahoma" pitchFamily="34" charset="0"/>
                <a:cs typeface="Tahoma" pitchFamily="34" charset="0"/>
              </a:rPr>
              <a:t>recanalization</a:t>
            </a:r>
            <a:endParaRPr lang="en-US" altLang="ko-KR" dirty="0" smtClean="0">
              <a:ea typeface="Tahoma" pitchFamily="34" charset="0"/>
              <a:cs typeface="Tahoma" pitchFamily="34" charset="0"/>
            </a:endParaRPr>
          </a:p>
          <a:p>
            <a:pPr>
              <a:buNone/>
            </a:pPr>
            <a:endParaRPr lang="en-US" altLang="ko-KR" sz="3200" dirty="0" smtClean="0">
              <a:solidFill>
                <a:srgbClr val="92D050"/>
              </a:solidFill>
              <a:ea typeface="Tahoma" pitchFamily="34" charset="0"/>
              <a:cs typeface="Tahoma" pitchFamily="34" charset="0"/>
            </a:endParaRPr>
          </a:p>
          <a:p>
            <a:pPr>
              <a:buNone/>
            </a:pPr>
            <a:r>
              <a:rPr lang="en-US" altLang="ko-KR" sz="3200" b="1" dirty="0" smtClean="0">
                <a:ea typeface="Tahoma" pitchFamily="34" charset="0"/>
                <a:cs typeface="Tahoma" pitchFamily="34" charset="0"/>
              </a:rPr>
              <a:t>Disadvantages</a:t>
            </a:r>
          </a:p>
          <a:p>
            <a:pPr marL="582930" indent="-514350">
              <a:buNone/>
            </a:pPr>
            <a:r>
              <a:rPr lang="en-US" altLang="ko-KR" dirty="0" smtClean="0">
                <a:ea typeface="Tahoma" pitchFamily="34" charset="0"/>
                <a:cs typeface="Tahoma" pitchFamily="34" charset="0"/>
              </a:rPr>
              <a:t>a. cost problem</a:t>
            </a:r>
          </a:p>
          <a:p>
            <a:pPr marL="582930" indent="-514350">
              <a:buNone/>
            </a:pPr>
            <a:r>
              <a:rPr lang="en-US" altLang="ko-KR" dirty="0" smtClean="0">
                <a:ea typeface="Tahoma" pitchFamily="34" charset="0"/>
                <a:cs typeface="Tahoma" pitchFamily="34" charset="0"/>
              </a:rPr>
              <a:t>b. require experience</a:t>
            </a:r>
          </a:p>
          <a:p>
            <a:pPr marL="582930" indent="-514350">
              <a:buAutoNum type="alphaUcPeriod"/>
            </a:pPr>
            <a:endParaRPr lang="en-US" altLang="ko-KR" dirty="0" smtClean="0">
              <a:ea typeface="Tahoma" pitchFamily="34" charset="0"/>
              <a:cs typeface="Tahoma" pitchFamily="34" charset="0"/>
            </a:endParaRPr>
          </a:p>
          <a:p>
            <a:pPr>
              <a:buClr>
                <a:srgbClr val="FF0000"/>
              </a:buClr>
              <a:buFont typeface="Arial" pitchFamily="34" charset="0"/>
              <a:buChar char="•"/>
            </a:pPr>
            <a:r>
              <a:rPr lang="en-US" altLang="ko-KR" dirty="0" smtClean="0">
                <a:ea typeface="Tahoma" pitchFamily="34" charset="0"/>
                <a:cs typeface="Tahoma" pitchFamily="34" charset="0"/>
              </a:rPr>
              <a:t>But unnecessary in almost all of the cases </a:t>
            </a:r>
          </a:p>
        </p:txBody>
      </p:sp>
      <p:sp>
        <p:nvSpPr>
          <p:cNvPr id="7" name="텍스트 개체 틀 6"/>
          <p:cNvSpPr>
            <a:spLocks noGrp="1"/>
          </p:cNvSpPr>
          <p:nvPr>
            <p:ph sz="half" idx="2"/>
          </p:nvPr>
        </p:nvSpPr>
        <p:spPr>
          <a:xfrm>
            <a:off x="4143372" y="1071546"/>
            <a:ext cx="5000628" cy="5786453"/>
          </a:xfrm>
        </p:spPr>
        <p:txBody>
          <a:bodyPr>
            <a:normAutofit fontScale="92500" lnSpcReduction="10000"/>
          </a:bodyPr>
          <a:lstStyle/>
          <a:p>
            <a:pPr>
              <a:buClr>
                <a:srgbClr val="FFC000"/>
              </a:buClr>
              <a:buFont typeface="Wingdings" pitchFamily="2" charset="2"/>
              <a:buChar char="v"/>
            </a:pPr>
            <a:r>
              <a:rPr lang="en-US" altLang="ko-KR" sz="2400" dirty="0" smtClean="0">
                <a:latin typeface="Tahoma" pitchFamily="34" charset="0"/>
                <a:ea typeface="Tahoma" pitchFamily="34" charset="0"/>
                <a:cs typeface="Tahoma" pitchFamily="34" charset="0"/>
              </a:rPr>
              <a:t>Outback LTD reentry catheter, Pioneer cath.</a:t>
            </a:r>
          </a:p>
          <a:p>
            <a:endParaRPr lang="en-US" altLang="ko-KR" dirty="0" smtClean="0">
              <a:latin typeface="Tahoma" pitchFamily="34" charset="0"/>
              <a:ea typeface="Tahoma" pitchFamily="34" charset="0"/>
              <a:cs typeface="Tahoma" pitchFamily="34" charset="0"/>
            </a:endParaRPr>
          </a:p>
          <a:p>
            <a:endParaRPr lang="en-US" altLang="ko-KR" dirty="0" smtClean="0">
              <a:latin typeface="Tahoma" pitchFamily="34" charset="0"/>
              <a:ea typeface="Tahoma" pitchFamily="34" charset="0"/>
              <a:cs typeface="Tahoma" pitchFamily="34" charset="0"/>
            </a:endParaRPr>
          </a:p>
          <a:p>
            <a:endParaRPr lang="en-US" altLang="ko-KR" dirty="0" smtClean="0">
              <a:latin typeface="Tahoma" pitchFamily="34" charset="0"/>
              <a:ea typeface="Tahoma" pitchFamily="34" charset="0"/>
              <a:cs typeface="Tahoma" pitchFamily="34" charset="0"/>
            </a:endParaRPr>
          </a:p>
          <a:p>
            <a:endParaRPr lang="en-US" altLang="ko-KR" dirty="0" smtClean="0">
              <a:latin typeface="Tahoma" pitchFamily="34" charset="0"/>
              <a:ea typeface="Tahoma" pitchFamily="34" charset="0"/>
              <a:cs typeface="Tahoma" pitchFamily="34" charset="0"/>
            </a:endParaRPr>
          </a:p>
          <a:p>
            <a:endParaRPr lang="en-US" altLang="ko-KR" dirty="0" smtClean="0">
              <a:latin typeface="Tahoma" pitchFamily="34" charset="0"/>
              <a:ea typeface="Tahoma" pitchFamily="34" charset="0"/>
              <a:cs typeface="Tahoma" pitchFamily="34" charset="0"/>
            </a:endParaRPr>
          </a:p>
          <a:p>
            <a:endParaRPr lang="en-US" altLang="ko-KR" dirty="0" smtClean="0">
              <a:latin typeface="Tahoma" pitchFamily="34" charset="0"/>
              <a:ea typeface="Tahoma" pitchFamily="34" charset="0"/>
              <a:cs typeface="Tahoma" pitchFamily="34" charset="0"/>
            </a:endParaRPr>
          </a:p>
          <a:p>
            <a:pPr>
              <a:buClr>
                <a:srgbClr val="FFC000"/>
              </a:buClr>
              <a:buFont typeface="Wingdings" pitchFamily="2" charset="2"/>
              <a:buChar char="v"/>
            </a:pPr>
            <a:r>
              <a:rPr lang="en-US" altLang="ko-KR" dirty="0" smtClean="0">
                <a:latin typeface="Tahoma" pitchFamily="34" charset="0"/>
                <a:ea typeface="Tahoma" pitchFamily="34" charset="0"/>
                <a:cs typeface="Tahoma" pitchFamily="34" charset="0"/>
              </a:rPr>
              <a:t>Frontrunner device</a:t>
            </a:r>
            <a:endParaRPr lang="ko-KR" altLang="en-US" dirty="0" smtClean="0">
              <a:latin typeface="Tahoma" pitchFamily="34" charset="0"/>
              <a:cs typeface="Tahoma" pitchFamily="34" charset="0"/>
            </a:endParaRPr>
          </a:p>
          <a:p>
            <a:endParaRPr lang="ko-KR" altLang="en-US" dirty="0"/>
          </a:p>
        </p:txBody>
      </p:sp>
      <p:pic>
        <p:nvPicPr>
          <p:cNvPr id="9" name="Picture 3"/>
          <p:cNvPicPr>
            <a:picLocks noChangeAspect="1" noChangeArrowheads="1"/>
          </p:cNvPicPr>
          <p:nvPr/>
        </p:nvPicPr>
        <p:blipFill>
          <a:blip r:embed="rId2" cstate="email"/>
          <a:srcRect/>
          <a:stretch>
            <a:fillRect/>
          </a:stretch>
        </p:blipFill>
        <p:spPr>
          <a:xfrm>
            <a:off x="4357686" y="1857364"/>
            <a:ext cx="2143108" cy="2535508"/>
          </a:xfrm>
          <a:prstGeom prst="rect">
            <a:avLst/>
          </a:prstGeom>
        </p:spPr>
      </p:pic>
      <p:pic>
        <p:nvPicPr>
          <p:cNvPr id="10" name="Picture 3"/>
          <p:cNvPicPr>
            <a:picLocks noChangeAspect="1" noChangeArrowheads="1"/>
          </p:cNvPicPr>
          <p:nvPr/>
        </p:nvPicPr>
        <p:blipFill>
          <a:blip r:embed="rId3" cstate="email"/>
          <a:srcRect/>
          <a:stretch>
            <a:fillRect/>
          </a:stretch>
        </p:blipFill>
        <p:spPr>
          <a:xfrm>
            <a:off x="6563695" y="1857364"/>
            <a:ext cx="2437461" cy="1143008"/>
          </a:xfrm>
          <a:prstGeom prst="rect">
            <a:avLst/>
          </a:prstGeom>
        </p:spPr>
      </p:pic>
      <p:pic>
        <p:nvPicPr>
          <p:cNvPr id="11" name="Picture 6"/>
          <p:cNvPicPr>
            <a:picLocks noChangeAspect="1" noChangeArrowheads="1"/>
          </p:cNvPicPr>
          <p:nvPr/>
        </p:nvPicPr>
        <p:blipFill>
          <a:blip r:embed="rId4" cstate="email"/>
          <a:srcRect/>
          <a:stretch>
            <a:fillRect/>
          </a:stretch>
        </p:blipFill>
        <p:spPr bwMode="auto">
          <a:xfrm>
            <a:off x="6572264" y="3000371"/>
            <a:ext cx="2428892" cy="1382879"/>
          </a:xfrm>
          <a:prstGeom prst="rect">
            <a:avLst/>
          </a:prstGeom>
          <a:noFill/>
          <a:ln w="9525">
            <a:noFill/>
            <a:miter lim="800000"/>
            <a:headEnd/>
            <a:tailEnd/>
          </a:ln>
          <a:effectLst/>
        </p:spPr>
      </p:pic>
      <p:pic>
        <p:nvPicPr>
          <p:cNvPr id="28674" name="Picture 2" descr="http://www.cathlabdigest.com/files/imagecache/normal/photos/frontrunner3.jpg"/>
          <p:cNvPicPr>
            <a:picLocks noChangeAspect="1" noChangeArrowheads="1"/>
          </p:cNvPicPr>
          <p:nvPr/>
        </p:nvPicPr>
        <p:blipFill>
          <a:blip r:embed="rId5" cstate="email"/>
          <a:srcRect/>
          <a:stretch>
            <a:fillRect/>
          </a:stretch>
        </p:blipFill>
        <p:spPr bwMode="auto">
          <a:xfrm>
            <a:off x="4429124" y="4914901"/>
            <a:ext cx="2571736" cy="1943099"/>
          </a:xfrm>
          <a:prstGeom prst="rect">
            <a:avLst/>
          </a:prstGeom>
          <a:noFill/>
        </p:spPr>
      </p:pic>
      <p:sp>
        <p:nvSpPr>
          <p:cNvPr id="12" name="직사각형 11"/>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6" cstate="email"/>
          <a:srcRect/>
          <a:stretch>
            <a:fillRect/>
          </a:stretch>
        </p:blipFill>
        <p:spPr bwMode="auto">
          <a:xfrm>
            <a:off x="0" y="609600"/>
            <a:ext cx="4068417" cy="2179894"/>
          </a:xfrm>
          <a:prstGeom prst="rect">
            <a:avLst/>
          </a:prstGeom>
          <a:noFill/>
          <a:ln w="9525">
            <a:noFill/>
            <a:miter lim="800000"/>
            <a:headEnd/>
            <a:tailEnd/>
          </a:ln>
        </p:spPr>
      </p:pic>
      <p:grpSp>
        <p:nvGrpSpPr>
          <p:cNvPr id="2" name="그룹 44"/>
          <p:cNvGrpSpPr>
            <a:grpSpLocks/>
          </p:cNvGrpSpPr>
          <p:nvPr/>
        </p:nvGrpSpPr>
        <p:grpSpPr bwMode="auto">
          <a:xfrm>
            <a:off x="0" y="4002157"/>
            <a:ext cx="3525078" cy="2160104"/>
            <a:chOff x="1951894" y="3301358"/>
            <a:chExt cx="6998677" cy="3328044"/>
          </a:xfrm>
        </p:grpSpPr>
        <p:grpSp>
          <p:nvGrpSpPr>
            <p:cNvPr id="3" name="그룹 3"/>
            <p:cNvGrpSpPr>
              <a:grpSpLocks/>
            </p:cNvGrpSpPr>
            <p:nvPr/>
          </p:nvGrpSpPr>
          <p:grpSpPr bwMode="auto">
            <a:xfrm>
              <a:off x="2431095" y="3301358"/>
              <a:ext cx="6310313" cy="1739900"/>
              <a:chOff x="785813" y="1193800"/>
              <a:chExt cx="6310312" cy="1739900"/>
            </a:xfrm>
          </p:grpSpPr>
          <p:pic>
            <p:nvPicPr>
              <p:cNvPr id="5141" name="Picture 2"/>
              <p:cNvPicPr>
                <a:picLocks noChangeAspect="1" noChangeArrowheads="1"/>
              </p:cNvPicPr>
              <p:nvPr/>
            </p:nvPicPr>
            <p:blipFill>
              <a:blip r:embed="rId7" cstate="email"/>
              <a:srcRect/>
              <a:stretch>
                <a:fillRect/>
              </a:stretch>
            </p:blipFill>
            <p:spPr bwMode="auto">
              <a:xfrm>
                <a:off x="785813" y="2428875"/>
                <a:ext cx="2438400" cy="495300"/>
              </a:xfrm>
              <a:prstGeom prst="rect">
                <a:avLst/>
              </a:prstGeom>
              <a:noFill/>
              <a:ln w="9525">
                <a:noFill/>
                <a:miter lim="800000"/>
                <a:headEnd/>
                <a:tailEnd/>
              </a:ln>
            </p:spPr>
          </p:pic>
          <p:pic>
            <p:nvPicPr>
              <p:cNvPr id="5142" name="Picture 3"/>
              <p:cNvPicPr>
                <a:picLocks noChangeAspect="1" noChangeArrowheads="1"/>
              </p:cNvPicPr>
              <p:nvPr/>
            </p:nvPicPr>
            <p:blipFill>
              <a:blip r:embed="rId8" cstate="email"/>
              <a:srcRect/>
              <a:stretch>
                <a:fillRect/>
              </a:stretch>
            </p:blipFill>
            <p:spPr bwMode="auto">
              <a:xfrm>
                <a:off x="4714875" y="2428875"/>
                <a:ext cx="2381250" cy="504825"/>
              </a:xfrm>
              <a:prstGeom prst="rect">
                <a:avLst/>
              </a:prstGeom>
              <a:noFill/>
              <a:ln w="9525">
                <a:noFill/>
                <a:miter lim="800000"/>
                <a:headEnd/>
                <a:tailEnd/>
              </a:ln>
            </p:spPr>
          </p:pic>
          <p:sp>
            <p:nvSpPr>
              <p:cNvPr id="7" name="원호 6"/>
              <p:cNvSpPr/>
              <p:nvPr/>
            </p:nvSpPr>
            <p:spPr>
              <a:xfrm rot="19864967" flipV="1">
                <a:off x="1086007" y="1193800"/>
                <a:ext cx="1325446" cy="1286124"/>
              </a:xfrm>
              <a:prstGeom prst="arc">
                <a:avLst>
                  <a:gd name="adj1" fmla="val 13856878"/>
                  <a:gd name="adj2" fmla="val 20083565"/>
                </a:avLst>
              </a:prstGeom>
              <a:ln w="508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kumimoji="0" lang="ko-KR" altLang="en-US"/>
              </a:p>
            </p:txBody>
          </p:sp>
        </p:grpSp>
        <p:grpSp>
          <p:nvGrpSpPr>
            <p:cNvPr id="4" name="그룹 28"/>
            <p:cNvGrpSpPr>
              <a:grpSpLocks noChangeAspect="1"/>
            </p:cNvGrpSpPr>
            <p:nvPr/>
          </p:nvGrpSpPr>
          <p:grpSpPr bwMode="auto">
            <a:xfrm>
              <a:off x="2672860" y="5155223"/>
              <a:ext cx="1807893" cy="1080000"/>
              <a:chOff x="2778368" y="3537439"/>
              <a:chExt cx="5146431" cy="3074377"/>
            </a:xfrm>
          </p:grpSpPr>
          <p:sp>
            <p:nvSpPr>
              <p:cNvPr id="30" name="정육면체 29"/>
              <p:cNvSpPr/>
              <p:nvPr/>
            </p:nvSpPr>
            <p:spPr>
              <a:xfrm>
                <a:off x="2777503" y="5749656"/>
                <a:ext cx="4256573" cy="863307"/>
              </a:xfrm>
              <a:prstGeom prst="cube">
                <a:avLst>
                  <a:gd name="adj" fmla="val 7602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grpSp>
            <p:nvGrpSpPr>
              <p:cNvPr id="5" name="그룹 10"/>
              <p:cNvGrpSpPr>
                <a:grpSpLocks/>
              </p:cNvGrpSpPr>
              <p:nvPr/>
            </p:nvGrpSpPr>
            <p:grpSpPr bwMode="auto">
              <a:xfrm>
                <a:off x="6043247" y="3537439"/>
                <a:ext cx="1881552" cy="3050930"/>
                <a:chOff x="6119448" y="360486"/>
                <a:chExt cx="1881552" cy="3050930"/>
              </a:xfrm>
            </p:grpSpPr>
            <p:sp>
              <p:nvSpPr>
                <p:cNvPr id="32" name="원통 31"/>
                <p:cNvSpPr/>
                <p:nvPr/>
              </p:nvSpPr>
              <p:spPr>
                <a:xfrm rot="16200000" flipV="1">
                  <a:off x="5535099" y="948055"/>
                  <a:ext cx="3050947" cy="1879762"/>
                </a:xfrm>
                <a:prstGeom prst="can">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33" name="타원 32"/>
                <p:cNvSpPr/>
                <p:nvPr/>
              </p:nvSpPr>
              <p:spPr>
                <a:xfrm>
                  <a:off x="7191612" y="615578"/>
                  <a:ext cx="704911" cy="24995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grpSp>
        </p:grpSp>
        <p:grpSp>
          <p:nvGrpSpPr>
            <p:cNvPr id="6" name="그룹 33"/>
            <p:cNvGrpSpPr>
              <a:grpSpLocks noChangeAspect="1"/>
            </p:cNvGrpSpPr>
            <p:nvPr/>
          </p:nvGrpSpPr>
          <p:grpSpPr bwMode="auto">
            <a:xfrm>
              <a:off x="7425811" y="5319346"/>
              <a:ext cx="1419250" cy="1080000"/>
              <a:chOff x="3991710" y="378070"/>
              <a:chExt cx="4009290" cy="3050930"/>
            </a:xfrm>
          </p:grpSpPr>
          <p:sp>
            <p:nvSpPr>
              <p:cNvPr id="35" name="정육면체 34"/>
              <p:cNvSpPr/>
              <p:nvPr/>
            </p:nvSpPr>
            <p:spPr>
              <a:xfrm>
                <a:off x="3991710" y="1336430"/>
                <a:ext cx="3323492" cy="1230923"/>
              </a:xfrm>
              <a:prstGeom prst="cube">
                <a:avLst>
                  <a:gd name="adj" fmla="val 9615"/>
                </a:avLst>
              </a:prstGeom>
              <a:solidFill>
                <a:schemeClr val="accent1"/>
              </a:solidFill>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grpSp>
            <p:nvGrpSpPr>
              <p:cNvPr id="8" name="그룹 10"/>
              <p:cNvGrpSpPr>
                <a:grpSpLocks/>
              </p:cNvGrpSpPr>
              <p:nvPr/>
            </p:nvGrpSpPr>
            <p:grpSpPr bwMode="auto">
              <a:xfrm>
                <a:off x="6119448" y="378070"/>
                <a:ext cx="1881552" cy="3050930"/>
                <a:chOff x="6119448" y="360486"/>
                <a:chExt cx="1881552" cy="3050930"/>
              </a:xfrm>
            </p:grpSpPr>
            <p:sp>
              <p:nvSpPr>
                <p:cNvPr id="37" name="원통 36"/>
                <p:cNvSpPr/>
                <p:nvPr/>
              </p:nvSpPr>
              <p:spPr>
                <a:xfrm rot="16200000" flipV="1">
                  <a:off x="5536366" y="944181"/>
                  <a:ext cx="3050108" cy="1883363"/>
                </a:xfrm>
                <a:prstGeom prst="can">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38" name="타원 37"/>
                <p:cNvSpPr/>
                <p:nvPr/>
              </p:nvSpPr>
              <p:spPr>
                <a:xfrm>
                  <a:off x="7191461" y="616480"/>
                  <a:ext cx="704020" cy="2493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grpSp>
        </p:grpSp>
        <p:grpSp>
          <p:nvGrpSpPr>
            <p:cNvPr id="9" name="그룹 38"/>
            <p:cNvGrpSpPr>
              <a:grpSpLocks noChangeAspect="1"/>
            </p:cNvGrpSpPr>
            <p:nvPr/>
          </p:nvGrpSpPr>
          <p:grpSpPr bwMode="auto">
            <a:xfrm>
              <a:off x="5521570" y="5301761"/>
              <a:ext cx="1792737" cy="1080000"/>
              <a:chOff x="2936633" y="378070"/>
              <a:chExt cx="5064367" cy="3050930"/>
            </a:xfrm>
          </p:grpSpPr>
          <p:sp>
            <p:nvSpPr>
              <p:cNvPr id="40" name="정육면체 39"/>
              <p:cNvSpPr/>
              <p:nvPr/>
            </p:nvSpPr>
            <p:spPr>
              <a:xfrm>
                <a:off x="2936633" y="1354015"/>
                <a:ext cx="3323492" cy="1230923"/>
              </a:xfrm>
              <a:prstGeom prst="cube">
                <a:avLst>
                  <a:gd name="adj" fmla="val 9615"/>
                </a:avLst>
              </a:prstGeom>
              <a:solidFill>
                <a:schemeClr val="accent1"/>
              </a:solidFill>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grpSp>
            <p:nvGrpSpPr>
              <p:cNvPr id="10" name="그룹 10"/>
              <p:cNvGrpSpPr>
                <a:grpSpLocks/>
              </p:cNvGrpSpPr>
              <p:nvPr/>
            </p:nvGrpSpPr>
            <p:grpSpPr bwMode="auto">
              <a:xfrm>
                <a:off x="6119448" y="378070"/>
                <a:ext cx="1881552" cy="3050930"/>
                <a:chOff x="6119448" y="360486"/>
                <a:chExt cx="1881552" cy="3050930"/>
              </a:xfrm>
            </p:grpSpPr>
            <p:sp>
              <p:nvSpPr>
                <p:cNvPr id="42" name="원통 41"/>
                <p:cNvSpPr/>
                <p:nvPr/>
              </p:nvSpPr>
              <p:spPr>
                <a:xfrm rot="16200000" flipV="1">
                  <a:off x="5535642" y="946764"/>
                  <a:ext cx="3050108" cy="1878874"/>
                </a:xfrm>
                <a:prstGeom prst="can">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43" name="타원 42"/>
                <p:cNvSpPr/>
                <p:nvPr/>
              </p:nvSpPr>
              <p:spPr>
                <a:xfrm>
                  <a:off x="7192979" y="616817"/>
                  <a:ext cx="704019" cy="2493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grpSp>
        </p:grpSp>
        <p:sp>
          <p:nvSpPr>
            <p:cNvPr id="44" name="직사각형 43"/>
            <p:cNvSpPr/>
            <p:nvPr/>
          </p:nvSpPr>
          <p:spPr>
            <a:xfrm>
              <a:off x="1951894" y="3798341"/>
              <a:ext cx="6998677" cy="283106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grpSp>
      <p:pic>
        <p:nvPicPr>
          <p:cNvPr id="26" name="CTO Technologies.wmv">
            <a:hlinkClick r:id="" action="ppaction://media"/>
          </p:cNvPr>
          <p:cNvPicPr>
            <a:picLocks noRot="1" noChangeAspect="1"/>
          </p:cNvPicPr>
          <p:nvPr>
            <a:videoFile r:link="rId1"/>
          </p:nvPr>
        </p:nvPicPr>
        <p:blipFill>
          <a:blip r:embed="rId9" cstate="email"/>
          <a:stretch>
            <a:fillRect/>
          </a:stretch>
        </p:blipFill>
        <p:spPr>
          <a:xfrm>
            <a:off x="4058477" y="178904"/>
            <a:ext cx="4799637" cy="3306417"/>
          </a:xfrm>
          <a:prstGeom prst="rect">
            <a:avLst/>
          </a:prstGeom>
        </p:spPr>
      </p:pic>
      <p:pic>
        <p:nvPicPr>
          <p:cNvPr id="27" name="hand-technique.wmv">
            <a:hlinkClick r:id="" action="ppaction://media"/>
          </p:cNvPr>
          <p:cNvPicPr>
            <a:picLocks noRot="1" noChangeAspect="1"/>
          </p:cNvPicPr>
          <p:nvPr>
            <a:videoFile r:link="rId2"/>
          </p:nvPr>
        </p:nvPicPr>
        <p:blipFill>
          <a:blip r:embed="rId10" cstate="email"/>
          <a:stretch>
            <a:fillRect/>
          </a:stretch>
        </p:blipFill>
        <p:spPr>
          <a:xfrm>
            <a:off x="3674168" y="4376531"/>
            <a:ext cx="2700000" cy="1800000"/>
          </a:xfrm>
          <a:prstGeom prst="rect">
            <a:avLst/>
          </a:prstGeom>
        </p:spPr>
      </p:pic>
      <p:pic>
        <p:nvPicPr>
          <p:cNvPr id="28" name="wire-technique.wmv">
            <a:hlinkClick r:id="" action="ppaction://media"/>
          </p:cNvPr>
          <p:cNvPicPr>
            <a:picLocks noRot="1" noChangeAspect="1"/>
          </p:cNvPicPr>
          <p:nvPr>
            <a:videoFile r:link="rId3"/>
          </p:nvPr>
        </p:nvPicPr>
        <p:blipFill>
          <a:blip r:embed="rId11" cstate="email"/>
          <a:stretch>
            <a:fillRect/>
          </a:stretch>
        </p:blipFill>
        <p:spPr>
          <a:xfrm>
            <a:off x="6444000" y="4376531"/>
            <a:ext cx="2700000" cy="1800000"/>
          </a:xfrm>
          <a:prstGeom prst="rect">
            <a:avLst/>
          </a:prstGeom>
        </p:spPr>
      </p:pic>
      <p:sp>
        <p:nvSpPr>
          <p:cNvPr id="29" name="직사각형 28"/>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31" name="바닥글 개체 틀 30"/>
          <p:cNvSpPr>
            <a:spLocks noGrp="1"/>
          </p:cNvSpPr>
          <p:nvPr>
            <p:ph type="ftr" sz="quarter" idx="11"/>
          </p:nvPr>
        </p:nvSpPr>
        <p:spPr/>
        <p:txBody>
          <a:bodyPr/>
          <a:lstStyle/>
          <a:p>
            <a:r>
              <a:rPr lang="en-US" altLang="ko-KR" smtClean="0"/>
              <a:t>2012</a:t>
            </a:r>
            <a:r>
              <a:rPr lang="ko-KR" altLang="en-US" smtClean="0"/>
              <a:t>년 제 </a:t>
            </a:r>
            <a:r>
              <a:rPr lang="en-US" altLang="ko-KR" smtClean="0"/>
              <a:t>5</a:t>
            </a:r>
            <a:r>
              <a:rPr lang="ko-KR" altLang="en-US" smtClean="0"/>
              <a:t>차 전공의 학술세미나</a:t>
            </a:r>
            <a:endParaRPr lang="ko-KR" altLang="en-US"/>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6"/>
                                        </p:tgtEl>
                                      </p:cBhvr>
                                    </p:cmd>
                                  </p:childTnLst>
                                </p:cTn>
                              </p:par>
                              <p:par>
                                <p:cTn id="7" presetID="1" presetClass="mediacall" presetSubtype="0" fill="hold" nodeType="withEffect">
                                  <p:stCondLst>
                                    <p:cond delay="0"/>
                                  </p:stCondLst>
                                  <p:childTnLst>
                                    <p:cmd type="call" cmd="playFrom(0.0)">
                                      <p:cBhvr>
                                        <p:cTn id="8" dur="1" fill="hold"/>
                                        <p:tgtEl>
                                          <p:spTgt spid="27"/>
                                        </p:tgtEl>
                                      </p:cBhvr>
                                    </p:cmd>
                                  </p:childTnLst>
                                </p:cTn>
                              </p:par>
                              <p:par>
                                <p:cTn id="9" presetID="1" presetClass="mediacall" presetSubtype="0" fill="hold" nodeType="withEffect">
                                  <p:stCondLst>
                                    <p:cond delay="0"/>
                                  </p:stCondLst>
                                  <p:childTnLst>
                                    <p:cmd type="call" cmd="playFrom(0.0)">
                                      <p:cBhvr>
                                        <p:cTn id="10"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repeatCount="indefinite" fill="hold" display="0">
                  <p:stCondLst>
                    <p:cond delay="indefinite"/>
                  </p:stCondLst>
                  <p:endCondLst>
                    <p:cond evt="onPrev" delay="0">
                      <p:tgtEl>
                        <p:sldTgt/>
                      </p:tgtEl>
                    </p:cond>
                  </p:endCondLst>
                </p:cTn>
                <p:tgtEl>
                  <p:spTgt spid="26"/>
                </p:tgtEl>
              </p:cMediaNode>
            </p:video>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6"/>
                                        </p:tgtEl>
                                      </p:cBhvr>
                                    </p:cmd>
                                  </p:childTnLst>
                                </p:cTn>
                              </p:par>
                            </p:childTnLst>
                          </p:cTn>
                        </p:par>
                      </p:childTnLst>
                    </p:cTn>
                  </p:par>
                </p:childTnLst>
              </p:cTn>
              <p:nextCondLst>
                <p:cond evt="onClick" delay="0">
                  <p:tgtEl>
                    <p:spTgt spid="26"/>
                  </p:tgtEl>
                </p:cond>
              </p:nextCondLst>
            </p:seq>
            <p:video>
              <p:cMediaNode>
                <p:cTn id="17" repeatCount="indefinite" fill="hold" display="0">
                  <p:stCondLst>
                    <p:cond delay="indefinite"/>
                  </p:stCondLst>
                  <p:endCondLst>
                    <p:cond evt="onPrev" delay="0">
                      <p:tgtEl>
                        <p:sldTgt/>
                      </p:tgtEl>
                    </p:cond>
                  </p:endCondLst>
                </p:cTn>
                <p:tgtEl>
                  <p:spTgt spid="27"/>
                </p:tgtEl>
              </p:cMediaNode>
            </p:video>
            <p:seq concurrent="1" nextAc="seek">
              <p:cTn id="18" restart="whenNotActive" fill="hold" evtFilter="cancelBubble" nodeType="interactiveSeq">
                <p:stCondLst>
                  <p:cond evt="onClick" delay="0">
                    <p:tgtEl>
                      <p:spTgt spid="2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7"/>
                                        </p:tgtEl>
                                      </p:cBhvr>
                                    </p:cmd>
                                  </p:childTnLst>
                                </p:cTn>
                              </p:par>
                            </p:childTnLst>
                          </p:cTn>
                        </p:par>
                      </p:childTnLst>
                    </p:cTn>
                  </p:par>
                </p:childTnLst>
              </p:cTn>
              <p:nextCondLst>
                <p:cond evt="onClick" delay="0">
                  <p:tgtEl>
                    <p:spTgt spid="27"/>
                  </p:tgtEl>
                </p:cond>
              </p:nextCondLst>
            </p:seq>
            <p:video>
              <p:cMediaNode>
                <p:cTn id="23" repeatCount="indefinite" fill="hold" display="0">
                  <p:stCondLst>
                    <p:cond delay="indefinite"/>
                  </p:stCondLst>
                  <p:endCondLst>
                    <p:cond evt="onPrev" delay="0">
                      <p:tgtEl>
                        <p:sldTgt/>
                      </p:tgtEl>
                    </p:cond>
                  </p:endCondLst>
                </p:cTn>
                <p:tgtEl>
                  <p:spTgt spid="28"/>
                </p:tgtEl>
              </p:cMediaNode>
            </p:video>
            <p:seq concurrent="1" nextAc="seek">
              <p:cTn id="24" restart="whenNotActive" fill="hold" evtFilter="cancelBubble" nodeType="interactiveSeq">
                <p:stCondLst>
                  <p:cond evt="onClick" delay="0">
                    <p:tgtEl>
                      <p:spTgt spid="28"/>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28"/>
                                        </p:tgtEl>
                                      </p:cBhvr>
                                    </p:cmd>
                                  </p:childTnLst>
                                </p:cTn>
                              </p:par>
                            </p:childTnLst>
                          </p:cTn>
                        </p:par>
                      </p:childTnLst>
                    </p:cTn>
                  </p:par>
                </p:childTnLst>
              </p:cTn>
              <p:nextCondLst>
                <p:cond evt="onClick" delay="0">
                  <p:tgtEl>
                    <p:spTgt spid="28"/>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6082" name="Rectangle 2"/>
          <p:cNvSpPr>
            <a:spLocks noGrp="1" noChangeArrowheads="1"/>
          </p:cNvSpPr>
          <p:nvPr>
            <p:ph type="title" idx="4294967295"/>
          </p:nvPr>
        </p:nvSpPr>
        <p:spPr>
          <a:xfrm>
            <a:off x="3347864" y="1412776"/>
            <a:ext cx="4680520" cy="432048"/>
          </a:xfrm>
        </p:spPr>
        <p:txBody>
          <a:bodyPr>
            <a:normAutofit fontScale="90000"/>
          </a:bodyPr>
          <a:lstStyle/>
          <a:p>
            <a:pPr eaLnBrk="1" hangingPunct="1">
              <a:defRPr/>
            </a:pPr>
            <a:r>
              <a:rPr lang="fr-BE" altLang="ko-KR" sz="2800" dirty="0" smtClean="0"/>
              <a:t>Main issues</a:t>
            </a:r>
            <a:endParaRPr lang="en-US" altLang="ko-KR" sz="2800" dirty="0" smtClean="0"/>
          </a:p>
        </p:txBody>
      </p:sp>
      <p:sp>
        <p:nvSpPr>
          <p:cNvPr id="80899" name="Rectangle 3"/>
          <p:cNvSpPr>
            <a:spLocks noGrp="1" noChangeArrowheads="1"/>
          </p:cNvSpPr>
          <p:nvPr>
            <p:ph type="body" idx="4294967295"/>
          </p:nvPr>
        </p:nvSpPr>
        <p:spPr>
          <a:xfrm>
            <a:off x="5790657" y="2348086"/>
            <a:ext cx="3173831" cy="3601194"/>
          </a:xfrm>
          <a:ln w="25400">
            <a:solidFill>
              <a:schemeClr val="tx2">
                <a:lumMod val="60000"/>
                <a:lumOff val="40000"/>
              </a:schemeClr>
            </a:solidFill>
          </a:ln>
        </p:spPr>
        <p:txBody>
          <a:bodyPr/>
          <a:lstStyle/>
          <a:p>
            <a:pPr eaLnBrk="1" hangingPunct="1"/>
            <a:r>
              <a:rPr lang="en-US" altLang="ko-KR" sz="2000" dirty="0" smtClean="0">
                <a:solidFill>
                  <a:srgbClr val="FF0000"/>
                </a:solidFill>
                <a:ea typeface="맑은 고딕" pitchFamily="50" charset="-127"/>
              </a:rPr>
              <a:t>Few</a:t>
            </a:r>
            <a:r>
              <a:rPr lang="fr-BE" altLang="ko-KR" sz="2000" b="0" dirty="0" smtClean="0">
                <a:ea typeface="맑은 고딕" pitchFamily="50" charset="-127"/>
              </a:rPr>
              <a:t> randomized study</a:t>
            </a:r>
          </a:p>
          <a:p>
            <a:pPr eaLnBrk="1" hangingPunct="1"/>
            <a:r>
              <a:rPr lang="fr-BE" altLang="ko-KR" sz="2000" b="0" dirty="0" smtClean="0">
                <a:ea typeface="맑은 고딕" pitchFamily="50" charset="-127"/>
              </a:rPr>
              <a:t>Not good long term results</a:t>
            </a:r>
          </a:p>
          <a:p>
            <a:pPr eaLnBrk="1" hangingPunct="1"/>
            <a:r>
              <a:rPr lang="fr-BE" altLang="ko-KR" sz="2000" b="0" dirty="0" smtClean="0">
                <a:ea typeface="맑은 고딕" pitchFamily="50" charset="-127"/>
              </a:rPr>
              <a:t>No especially designed stent</a:t>
            </a:r>
          </a:p>
          <a:p>
            <a:pPr eaLnBrk="1" hangingPunct="1">
              <a:buFontTx/>
              <a:buNone/>
            </a:pPr>
            <a:r>
              <a:rPr lang="en-US" altLang="ko-KR" sz="2000" b="0" dirty="0" smtClean="0">
                <a:ea typeface="맑은 고딕" pitchFamily="50" charset="-127"/>
              </a:rPr>
              <a:t>  	- 95% PTA, </a:t>
            </a:r>
            <a:endParaRPr lang="en-US" altLang="ko-KR" sz="2000" dirty="0" smtClean="0">
              <a:ea typeface="맑은 고딕" pitchFamily="50" charset="-127"/>
            </a:endParaRPr>
          </a:p>
          <a:p>
            <a:pPr eaLnBrk="1" hangingPunct="1">
              <a:buFontTx/>
              <a:buNone/>
            </a:pPr>
            <a:r>
              <a:rPr lang="en-US" altLang="ko-KR" sz="2000" b="0" dirty="0" smtClean="0">
                <a:ea typeface="맑은 고딕" pitchFamily="50" charset="-127"/>
              </a:rPr>
              <a:t>	- 35% Stent, </a:t>
            </a:r>
          </a:p>
          <a:p>
            <a:pPr eaLnBrk="1" hangingPunct="1">
              <a:buFontTx/>
              <a:buNone/>
            </a:pPr>
            <a:r>
              <a:rPr lang="en-US" altLang="ko-KR" sz="2000" dirty="0" smtClean="0">
                <a:ea typeface="맑은 고딕" pitchFamily="50" charset="-127"/>
              </a:rPr>
              <a:t>	- </a:t>
            </a:r>
            <a:r>
              <a:rPr lang="en-US" altLang="ko-KR" sz="2000" b="0" dirty="0" smtClean="0">
                <a:ea typeface="맑은 고딕" pitchFamily="50" charset="-127"/>
              </a:rPr>
              <a:t>30% </a:t>
            </a:r>
            <a:r>
              <a:rPr lang="en-US" altLang="ko-KR" sz="2000" b="0" dirty="0" err="1" smtClean="0">
                <a:ea typeface="맑은 고딕" pitchFamily="50" charset="-127"/>
              </a:rPr>
              <a:t>thrombolysis</a:t>
            </a:r>
            <a:endParaRPr lang="en-US" altLang="ko-KR" sz="2000" b="0" dirty="0" smtClean="0">
              <a:ea typeface="맑은 고딕" pitchFamily="50" charset="-127"/>
            </a:endParaRPr>
          </a:p>
          <a:p>
            <a:pPr eaLnBrk="1" hangingPunct="1"/>
            <a:r>
              <a:rPr lang="en-US" altLang="ko-KR" sz="2000" b="0" dirty="0" smtClean="0">
                <a:ea typeface="맑은 고딕" pitchFamily="50" charset="-127"/>
              </a:rPr>
              <a:t> </a:t>
            </a:r>
            <a:r>
              <a:rPr lang="en-US" altLang="ko-KR" sz="2000" b="0" dirty="0" err="1" smtClean="0">
                <a:ea typeface="맑은 고딕" pitchFamily="50" charset="-127"/>
              </a:rPr>
              <a:t>Savy</a:t>
            </a:r>
            <a:r>
              <a:rPr lang="en-US" altLang="ko-KR" sz="2000" b="0" dirty="0" smtClean="0">
                <a:ea typeface="맑은 고딕" pitchFamily="50" charset="-127"/>
              </a:rPr>
              <a:t> balloon, long balloon</a:t>
            </a:r>
          </a:p>
        </p:txBody>
      </p:sp>
      <p:sp>
        <p:nvSpPr>
          <p:cNvPr id="1326084" name="Rectangle 4"/>
          <p:cNvSpPr>
            <a:spLocks noChangeArrowheads="1"/>
          </p:cNvSpPr>
          <p:nvPr/>
        </p:nvSpPr>
        <p:spPr bwMode="auto">
          <a:xfrm>
            <a:off x="2771086" y="2348880"/>
            <a:ext cx="2953042" cy="4176464"/>
          </a:xfrm>
          <a:prstGeom prst="rect">
            <a:avLst/>
          </a:prstGeom>
          <a:noFill/>
          <a:ln w="25400">
            <a:solidFill>
              <a:schemeClr val="tx2">
                <a:lumMod val="60000"/>
                <a:lumOff val="40000"/>
              </a:schemeClr>
            </a:solidFill>
            <a:miter lim="800000"/>
            <a:headEnd/>
            <a:tailEnd/>
          </a:ln>
          <a:effectLst/>
        </p:spPr>
        <p:txBody>
          <a:bodyPr/>
          <a:lstStyle/>
          <a:p>
            <a:pPr marL="342900" indent="-342900">
              <a:lnSpc>
                <a:spcPct val="110000"/>
              </a:lnSpc>
              <a:spcBef>
                <a:spcPct val="20000"/>
              </a:spcBef>
              <a:buFontTx/>
              <a:buChar char="•"/>
              <a:defRPr/>
            </a:pPr>
            <a:r>
              <a:rPr lang="fr-BE" altLang="ko-KR" sz="1600" dirty="0" smtClean="0">
                <a:solidFill>
                  <a:srgbClr val="FF0000"/>
                </a:solidFill>
                <a:latin typeface="+mn-lt"/>
                <a:ea typeface="맑은 고딕" pitchFamily="50" charset="-127"/>
              </a:rPr>
              <a:t>Not Un</a:t>
            </a:r>
            <a:r>
              <a:rPr lang="fr-BE" altLang="ko-KR" sz="1600" dirty="0" smtClean="0">
                <a:latin typeface="+mn-lt"/>
                <a:ea typeface="맑은 고딕" pitchFamily="50" charset="-127"/>
              </a:rPr>
              <a:t>common</a:t>
            </a:r>
          </a:p>
          <a:p>
            <a:pPr marL="342900" indent="-342900">
              <a:lnSpc>
                <a:spcPct val="110000"/>
              </a:lnSpc>
              <a:spcBef>
                <a:spcPct val="20000"/>
              </a:spcBef>
              <a:buFontTx/>
              <a:buChar char="•"/>
              <a:defRPr/>
            </a:pPr>
            <a:r>
              <a:rPr lang="fr-BE" altLang="ko-KR" sz="1600" dirty="0" smtClean="0">
                <a:solidFill>
                  <a:srgbClr val="FF0000"/>
                </a:solidFill>
                <a:latin typeface="+mn-lt"/>
                <a:ea typeface="맑은 고딕" pitchFamily="50" charset="-127"/>
              </a:rPr>
              <a:t>DM </a:t>
            </a:r>
            <a:r>
              <a:rPr lang="en-US" altLang="ko-KR" sz="1600" dirty="0" smtClean="0">
                <a:solidFill>
                  <a:srgbClr val="FF0000"/>
                </a:solidFill>
                <a:latin typeface="+mn-lt"/>
                <a:ea typeface="맑은 고딕" pitchFamily="50" charset="-127"/>
              </a:rPr>
              <a:t>Occlusive Disease </a:t>
            </a:r>
            <a:r>
              <a:rPr lang="en-US" altLang="ko-KR" sz="1600" dirty="0" smtClean="0">
                <a:latin typeface="+mn-lt"/>
                <a:ea typeface="맑은 고딕" pitchFamily="50" charset="-127"/>
              </a:rPr>
              <a:t>is more common in BTK</a:t>
            </a:r>
          </a:p>
          <a:p>
            <a:pPr marL="342900" indent="-342900">
              <a:lnSpc>
                <a:spcPct val="110000"/>
              </a:lnSpc>
              <a:spcBef>
                <a:spcPct val="20000"/>
              </a:spcBef>
              <a:buFontTx/>
              <a:buChar char="•"/>
              <a:defRPr/>
            </a:pPr>
            <a:r>
              <a:rPr lang="en-US" altLang="ko-KR" sz="1600" dirty="0" smtClean="0">
                <a:latin typeface="+mn-lt"/>
                <a:ea typeface="맑은 고딕" pitchFamily="50" charset="-127"/>
              </a:rPr>
              <a:t>Occlusion more common than </a:t>
            </a:r>
            <a:r>
              <a:rPr lang="en-US" altLang="ko-KR" sz="1600" dirty="0" err="1" smtClean="0">
                <a:latin typeface="+mn-lt"/>
                <a:ea typeface="맑은 고딕" pitchFamily="50" charset="-127"/>
              </a:rPr>
              <a:t>stenoses</a:t>
            </a:r>
            <a:r>
              <a:rPr lang="en-US" altLang="ko-KR" sz="1600" dirty="0" smtClean="0">
                <a:latin typeface="+mn-lt"/>
                <a:ea typeface="맑은 고딕" pitchFamily="50" charset="-127"/>
              </a:rPr>
              <a:t>: 2/3</a:t>
            </a:r>
            <a:endParaRPr lang="fr-BE" altLang="ko-KR" sz="1600" dirty="0" smtClean="0">
              <a:latin typeface="+mn-lt"/>
              <a:ea typeface="맑은 고딕" pitchFamily="50" charset="-127"/>
            </a:endParaRPr>
          </a:p>
          <a:p>
            <a:pPr marL="342900" indent="-342900">
              <a:lnSpc>
                <a:spcPct val="110000"/>
              </a:lnSpc>
              <a:spcBef>
                <a:spcPct val="20000"/>
              </a:spcBef>
              <a:buFontTx/>
              <a:buChar char="•"/>
              <a:defRPr/>
            </a:pPr>
            <a:r>
              <a:rPr lang="fr-BE" altLang="ko-KR" sz="1600" dirty="0" smtClean="0">
                <a:solidFill>
                  <a:srgbClr val="FF0000"/>
                </a:solidFill>
                <a:latin typeface="+mn-lt"/>
                <a:ea typeface="맑은 고딕" pitchFamily="50" charset="-127"/>
              </a:rPr>
              <a:t>Critical Limb Ischemia </a:t>
            </a:r>
            <a:r>
              <a:rPr lang="fr-BE" altLang="ko-KR" sz="1600" dirty="0" smtClean="0">
                <a:latin typeface="+mn-lt"/>
                <a:ea typeface="맑은 고딕" pitchFamily="50" charset="-127"/>
              </a:rPr>
              <a:t>&gt; claudication</a:t>
            </a:r>
          </a:p>
          <a:p>
            <a:pPr marL="342900" indent="-342900">
              <a:lnSpc>
                <a:spcPct val="110000"/>
              </a:lnSpc>
              <a:spcBef>
                <a:spcPct val="20000"/>
              </a:spcBef>
              <a:buFontTx/>
              <a:buChar char="•"/>
              <a:defRPr/>
            </a:pPr>
            <a:r>
              <a:rPr lang="fr-BE" altLang="ko-KR" sz="1600" dirty="0" smtClean="0">
                <a:latin typeface="+mn-lt"/>
                <a:ea typeface="맑은 고딕" pitchFamily="50" charset="-127"/>
              </a:rPr>
              <a:t>Multilevel obstruction</a:t>
            </a:r>
          </a:p>
          <a:p>
            <a:pPr marL="342900" indent="-342900">
              <a:lnSpc>
                <a:spcPct val="110000"/>
              </a:lnSpc>
              <a:spcBef>
                <a:spcPct val="20000"/>
              </a:spcBef>
              <a:buFontTx/>
              <a:buChar char="•"/>
              <a:defRPr/>
            </a:pPr>
            <a:r>
              <a:rPr lang="fr-BE" altLang="ko-KR" sz="1600" dirty="0" smtClean="0">
                <a:latin typeface="+mn-lt"/>
                <a:ea typeface="맑은 고딕" pitchFamily="50" charset="-127"/>
              </a:rPr>
              <a:t>Need distal bypass surgery/major amputation</a:t>
            </a:r>
          </a:p>
          <a:p>
            <a:pPr marL="342900" indent="-342900">
              <a:lnSpc>
                <a:spcPct val="110000"/>
              </a:lnSpc>
              <a:spcBef>
                <a:spcPct val="20000"/>
              </a:spcBef>
              <a:buFontTx/>
              <a:buChar char="•"/>
              <a:defRPr/>
            </a:pPr>
            <a:r>
              <a:rPr lang="fr-BE" altLang="ko-KR" sz="1600" dirty="0" smtClean="0">
                <a:latin typeface="+mn-lt"/>
                <a:ea typeface="맑은 고딕" pitchFamily="50" charset="-127"/>
              </a:rPr>
              <a:t>Poor prognosis</a:t>
            </a:r>
          </a:p>
          <a:p>
            <a:pPr marL="342900" indent="-342900">
              <a:lnSpc>
                <a:spcPct val="110000"/>
              </a:lnSpc>
              <a:spcBef>
                <a:spcPct val="20000"/>
              </a:spcBef>
              <a:buFontTx/>
              <a:buChar char="•"/>
              <a:defRPr/>
            </a:pPr>
            <a:r>
              <a:rPr lang="fr-BE" altLang="ko-KR" sz="1600" dirty="0" smtClean="0">
                <a:latin typeface="+mn-lt"/>
                <a:ea typeface="맑은 고딕" pitchFamily="50" charset="-127"/>
              </a:rPr>
              <a:t>Low </a:t>
            </a:r>
            <a:r>
              <a:rPr lang="fr-BE" altLang="ko-KR" sz="1600" dirty="0">
                <a:latin typeface="+mn-lt"/>
                <a:ea typeface="맑은 고딕" pitchFamily="50" charset="-127"/>
              </a:rPr>
              <a:t>flow </a:t>
            </a:r>
            <a:r>
              <a:rPr lang="fr-BE" altLang="ko-KR" sz="1600" dirty="0" smtClean="0">
                <a:latin typeface="+mn-lt"/>
                <a:ea typeface="맑은 고딕" pitchFamily="50" charset="-127"/>
              </a:rPr>
              <a:t>arteries</a:t>
            </a:r>
            <a:endParaRPr lang="fr-BE" altLang="ko-KR" sz="1600" dirty="0">
              <a:latin typeface="+mn-lt"/>
              <a:ea typeface="맑은 고딕" pitchFamily="50" charset="-127"/>
            </a:endParaRPr>
          </a:p>
          <a:p>
            <a:pPr marL="342900" indent="-342900">
              <a:lnSpc>
                <a:spcPct val="110000"/>
              </a:lnSpc>
              <a:spcBef>
                <a:spcPct val="20000"/>
              </a:spcBef>
              <a:buFontTx/>
              <a:buChar char="•"/>
              <a:defRPr/>
            </a:pPr>
            <a:r>
              <a:rPr lang="fr-BE" altLang="ko-KR" sz="1600" dirty="0">
                <a:solidFill>
                  <a:srgbClr val="FF0000"/>
                </a:solidFill>
                <a:latin typeface="+mn-lt"/>
                <a:ea typeface="맑은 고딕" pitchFamily="50" charset="-127"/>
              </a:rPr>
              <a:t>Long segment </a:t>
            </a:r>
            <a:r>
              <a:rPr lang="fr-BE" altLang="ko-KR" sz="1600" dirty="0" smtClean="0">
                <a:solidFill>
                  <a:srgbClr val="FF0000"/>
                </a:solidFill>
                <a:latin typeface="+mn-lt"/>
                <a:ea typeface="맑은 고딕" pitchFamily="50" charset="-127"/>
              </a:rPr>
              <a:t>disease: 50% &gt;10cm</a:t>
            </a:r>
            <a:endParaRPr lang="en-US" altLang="ko-KR" sz="1600" dirty="0">
              <a:solidFill>
                <a:srgbClr val="FF0000"/>
              </a:solidFill>
              <a:latin typeface="+mn-lt"/>
              <a:ea typeface="맑은 고딕" pitchFamily="50" charset="-127"/>
            </a:endParaRPr>
          </a:p>
        </p:txBody>
      </p:sp>
      <p:sp>
        <p:nvSpPr>
          <p:cNvPr id="1325058" name="Rectangle 2"/>
          <p:cNvSpPr>
            <a:spLocks noChangeArrowheads="1"/>
          </p:cNvSpPr>
          <p:nvPr/>
        </p:nvSpPr>
        <p:spPr bwMode="auto">
          <a:xfrm>
            <a:off x="467544" y="0"/>
            <a:ext cx="8173156" cy="1143000"/>
          </a:xfrm>
          <a:prstGeom prst="rect">
            <a:avLst/>
          </a:prstGeom>
          <a:noFill/>
          <a:ln w="9525">
            <a:noFill/>
            <a:miter lim="800000"/>
            <a:headEnd/>
            <a:tailEnd/>
          </a:ln>
        </p:spPr>
        <p:txBody>
          <a:bodyPr anchor="ctr"/>
          <a:lstStyle/>
          <a:p>
            <a:pPr algn="ctr">
              <a:defRPr/>
            </a:pPr>
            <a:r>
              <a:rPr lang="fr-BE" altLang="ko-KR" sz="3600" b="1" dirty="0">
                <a:latin typeface="+mj-lt"/>
              </a:rPr>
              <a:t>BTK / Infrapopliteal arteries</a:t>
            </a:r>
            <a:endParaRPr lang="en-US" altLang="ko-KR" sz="3600" b="1" dirty="0">
              <a:latin typeface="+mj-lt"/>
            </a:endParaRPr>
          </a:p>
        </p:txBody>
      </p:sp>
      <p:sp>
        <p:nvSpPr>
          <p:cNvPr id="1325059" name="Rectangle 3"/>
          <p:cNvSpPr>
            <a:spLocks noChangeArrowheads="1"/>
          </p:cNvSpPr>
          <p:nvPr/>
        </p:nvSpPr>
        <p:spPr bwMode="auto">
          <a:xfrm>
            <a:off x="2267744" y="1052736"/>
            <a:ext cx="6480720" cy="360040"/>
          </a:xfrm>
          <a:prstGeom prst="rect">
            <a:avLst/>
          </a:prstGeom>
          <a:noFill/>
          <a:ln w="28575">
            <a:solidFill>
              <a:srgbClr val="FF0000"/>
            </a:solidFill>
            <a:miter lim="800000"/>
            <a:headEnd/>
            <a:tailEnd/>
          </a:ln>
        </p:spPr>
        <p:txBody>
          <a:bodyPr/>
          <a:lstStyle/>
          <a:p>
            <a:pPr marL="342900" indent="-342900">
              <a:spcBef>
                <a:spcPct val="20000"/>
              </a:spcBef>
              <a:buFontTx/>
              <a:buChar char="•"/>
              <a:defRPr/>
            </a:pPr>
            <a:r>
              <a:rPr lang="fr-BE" altLang="ko-KR" dirty="0">
                <a:latin typeface="+mn-lt"/>
              </a:rPr>
              <a:t>Popliteal, and Trifurcation (tibial &amp; peroneal</a:t>
            </a:r>
            <a:r>
              <a:rPr lang="fr-BE" altLang="ko-KR" dirty="0" smtClean="0">
                <a:latin typeface="+mn-lt"/>
              </a:rPr>
              <a:t>):  2-4mm</a:t>
            </a:r>
            <a:endParaRPr lang="en-US" altLang="ko-KR" dirty="0">
              <a:latin typeface="+mn-lt"/>
            </a:endParaRPr>
          </a:p>
        </p:txBody>
      </p:sp>
      <p:pic>
        <p:nvPicPr>
          <p:cNvPr id="8" name="Picture 6" descr="http://www.bartleby.com/107/Images/large/image551.gif">
            <a:hlinkClick r:id="rId2"/>
          </p:cNvPr>
          <p:cNvPicPr>
            <a:picLocks noChangeAspect="1" noChangeArrowheads="1"/>
          </p:cNvPicPr>
          <p:nvPr/>
        </p:nvPicPr>
        <p:blipFill>
          <a:blip r:embed="rId3" cstate="email"/>
          <a:srcRect/>
          <a:stretch>
            <a:fillRect/>
          </a:stretch>
        </p:blipFill>
        <p:spPr bwMode="auto">
          <a:xfrm>
            <a:off x="0" y="1124744"/>
            <a:ext cx="1730136" cy="5661248"/>
          </a:xfrm>
          <a:prstGeom prst="rect">
            <a:avLst/>
          </a:prstGeom>
          <a:noFill/>
          <a:ln w="9525">
            <a:solidFill>
              <a:schemeClr val="bg2"/>
            </a:solidFill>
            <a:miter lim="800000"/>
            <a:headEnd/>
            <a:tailEnd/>
          </a:ln>
        </p:spPr>
      </p:pic>
      <p:pic>
        <p:nvPicPr>
          <p:cNvPr id="9" name="Picture 1028" descr="D:\Popliteal artery.bmp"/>
          <p:cNvPicPr>
            <a:picLocks noChangeAspect="1" noChangeArrowheads="1"/>
          </p:cNvPicPr>
          <p:nvPr/>
        </p:nvPicPr>
        <p:blipFill>
          <a:blip r:embed="rId4" cstate="email"/>
          <a:srcRect/>
          <a:stretch>
            <a:fillRect/>
          </a:stretch>
        </p:blipFill>
        <p:spPr bwMode="auto">
          <a:xfrm>
            <a:off x="1475656" y="2282369"/>
            <a:ext cx="1080120" cy="1362655"/>
          </a:xfrm>
          <a:prstGeom prst="rect">
            <a:avLst/>
          </a:prstGeom>
          <a:noFill/>
          <a:ln w="9525">
            <a:noFill/>
            <a:miter lim="800000"/>
            <a:headEnd/>
            <a:tailEnd/>
          </a:ln>
        </p:spPr>
      </p:pic>
      <p:sp>
        <p:nvSpPr>
          <p:cNvPr id="10" name="직사각형 9"/>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ASO </a:t>
            </a:r>
            <a:r>
              <a:rPr lang="en-US" altLang="ko-KR" dirty="0" err="1" smtClean="0"/>
              <a:t>vs</a:t>
            </a:r>
            <a:r>
              <a:rPr lang="en-US" altLang="ko-KR" dirty="0" smtClean="0"/>
              <a:t> DM</a:t>
            </a:r>
            <a:endParaRPr lang="ko-KR" altLang="en-US" dirty="0"/>
          </a:p>
        </p:txBody>
      </p:sp>
      <p:graphicFrame>
        <p:nvGraphicFramePr>
          <p:cNvPr id="4" name="Group 2"/>
          <p:cNvGraphicFramePr>
            <a:graphicFrameLocks noGrp="1"/>
          </p:cNvGraphicFramePr>
          <p:nvPr/>
        </p:nvGraphicFramePr>
        <p:xfrm>
          <a:off x="609600" y="1524728"/>
          <a:ext cx="8001000" cy="4352544"/>
        </p:xfrm>
        <a:graphic>
          <a:graphicData uri="http://schemas.openxmlformats.org/drawingml/2006/table">
            <a:tbl>
              <a:tblPr/>
              <a:tblGrid>
                <a:gridCol w="1858963"/>
                <a:gridCol w="3070225"/>
                <a:gridCol w="3071812"/>
              </a:tblGrid>
              <a:tr h="685800">
                <a:tc>
                  <a:txBody>
                    <a:bodyPr/>
                    <a:lstStyle/>
                    <a:p>
                      <a:pPr marL="0" marR="0" lvl="0" indent="0" algn="just" defTabSz="914400" rtl="0" eaLnBrk="1" fontAlgn="base" latinLnBrk="1" hangingPunct="1">
                        <a:lnSpc>
                          <a:spcPct val="100000"/>
                        </a:lnSpc>
                        <a:spcBef>
                          <a:spcPct val="20000"/>
                        </a:spcBef>
                        <a:spcAft>
                          <a:spcPct val="0"/>
                        </a:spcAft>
                        <a:buClr>
                          <a:schemeClr val="tx1"/>
                        </a:buClr>
                        <a:buSzPct val="75000"/>
                        <a:buFont typeface="Wingdings" pitchFamily="2" charset="2"/>
                        <a:buNone/>
                        <a:tabLst/>
                      </a:pPr>
                      <a:r>
                        <a:rPr kumimoji="1" lang="ko-KR" altLang="en-US" sz="1800" b="1" i="0" u="none" strike="noStrike" cap="none" normalizeH="0" baseline="0" dirty="0" smtClean="0">
                          <a:ln>
                            <a:noFill/>
                          </a:ln>
                          <a:solidFill>
                            <a:srgbClr val="000000"/>
                          </a:solidFill>
                          <a:effectLst/>
                          <a:latin typeface="바탕" pitchFamily="18" charset="-127"/>
                          <a:ea typeface="바탕" pitchFamily="18" charset="-127"/>
                        </a:rPr>
                        <a:t>특징 </a:t>
                      </a:r>
                    </a:p>
                    <a:p>
                      <a:pPr marL="0" marR="0" lvl="0" indent="0" algn="l" defTabSz="914400" rtl="0" eaLnBrk="1" fontAlgn="base" latinLnBrk="1" hangingPunct="1">
                        <a:lnSpc>
                          <a:spcPct val="100000"/>
                        </a:lnSpc>
                        <a:spcBef>
                          <a:spcPct val="20000"/>
                        </a:spcBef>
                        <a:spcAft>
                          <a:spcPct val="0"/>
                        </a:spcAft>
                        <a:buClr>
                          <a:schemeClr val="tx1"/>
                        </a:buClr>
                        <a:buSzPct val="75000"/>
                        <a:buFont typeface="Wingdings" pitchFamily="2" charset="2"/>
                        <a:buNone/>
                        <a:tabLst/>
                      </a:pPr>
                      <a:endParaRPr kumimoji="1" lang="en-US" altLang="ko-KR" sz="1800" b="1" i="0" u="none" strike="noStrike" cap="none" normalizeH="0" baseline="0" dirty="0" smtClean="0">
                        <a:ln>
                          <a:noFill/>
                        </a:ln>
                        <a:solidFill>
                          <a:schemeClr val="tx1"/>
                        </a:solidFill>
                        <a:effectLst/>
                        <a:latin typeface="굴림" pitchFamily="50" charset="-127"/>
                        <a:ea typeface="굴림" pitchFamily="50" charset="-127"/>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1" hangingPunct="1">
                        <a:lnSpc>
                          <a:spcPct val="100000"/>
                        </a:lnSpc>
                        <a:spcBef>
                          <a:spcPct val="20000"/>
                        </a:spcBef>
                        <a:spcAft>
                          <a:spcPct val="0"/>
                        </a:spcAft>
                        <a:buClr>
                          <a:schemeClr val="tx1"/>
                        </a:buClr>
                        <a:buSzPct val="75000"/>
                        <a:buFont typeface="Wingdings" pitchFamily="2" charset="2"/>
                        <a:buNone/>
                        <a:tabLst/>
                      </a:pPr>
                      <a:r>
                        <a:rPr kumimoji="1" lang="ko-KR" altLang="en-US" sz="1800" b="1" i="0" u="none" strike="noStrike" cap="none" normalizeH="0" baseline="0" smtClean="0">
                          <a:ln>
                            <a:noFill/>
                          </a:ln>
                          <a:solidFill>
                            <a:srgbClr val="000000"/>
                          </a:solidFill>
                          <a:effectLst/>
                          <a:latin typeface="바탕" pitchFamily="18" charset="-127"/>
                          <a:ea typeface="바탕" pitchFamily="18" charset="-127"/>
                        </a:rPr>
                        <a:t>신경병성 족부 궤양</a:t>
                      </a:r>
                    </a:p>
                    <a:p>
                      <a:pPr marL="0" marR="0" lvl="0" indent="0" algn="just" defTabSz="914400" rtl="0" eaLnBrk="1" fontAlgn="base" latinLnBrk="1" hangingPunct="1">
                        <a:lnSpc>
                          <a:spcPct val="100000"/>
                        </a:lnSpc>
                        <a:spcBef>
                          <a:spcPct val="20000"/>
                        </a:spcBef>
                        <a:spcAft>
                          <a:spcPct val="0"/>
                        </a:spcAft>
                        <a:buClr>
                          <a:schemeClr val="tx1"/>
                        </a:buClr>
                        <a:buSzPct val="75000"/>
                        <a:buFont typeface="Wingdings" pitchFamily="2" charset="2"/>
                        <a:buNone/>
                        <a:tabLst/>
                      </a:pPr>
                      <a:r>
                        <a:rPr kumimoji="1" lang="en-US" altLang="ko-KR" sz="1800" b="1" i="0" u="none" strike="noStrike" cap="none" normalizeH="0" baseline="0" smtClean="0">
                          <a:ln>
                            <a:noFill/>
                          </a:ln>
                          <a:solidFill>
                            <a:srgbClr val="000000"/>
                          </a:solidFill>
                          <a:effectLst/>
                          <a:latin typeface="바탕" pitchFamily="18" charset="-127"/>
                          <a:ea typeface="바탕" pitchFamily="18" charset="-127"/>
                        </a:rPr>
                        <a:t>(neuropathic ulcer)</a:t>
                      </a:r>
                      <a:endParaRPr kumimoji="1" lang="en-US" altLang="ko-KR" sz="1800" b="1" i="0" u="none" strike="noStrike" cap="none" normalizeH="0" baseline="0" smtClean="0">
                        <a:ln>
                          <a:noFill/>
                        </a:ln>
                        <a:solidFill>
                          <a:schemeClr val="tx1"/>
                        </a:solidFill>
                        <a:effectLst/>
                        <a:latin typeface="굴림" pitchFamily="50" charset="-127"/>
                        <a:ea typeface="굴림" pitchFamily="50" charset="-127"/>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1" hangingPunct="1">
                        <a:lnSpc>
                          <a:spcPct val="100000"/>
                        </a:lnSpc>
                        <a:spcBef>
                          <a:spcPct val="20000"/>
                        </a:spcBef>
                        <a:spcAft>
                          <a:spcPct val="0"/>
                        </a:spcAft>
                        <a:buClr>
                          <a:schemeClr val="tx1"/>
                        </a:buClr>
                        <a:buSzPct val="75000"/>
                        <a:buFont typeface="Wingdings" pitchFamily="2" charset="2"/>
                        <a:buNone/>
                        <a:tabLst/>
                      </a:pPr>
                      <a:r>
                        <a:rPr kumimoji="1" lang="ko-KR" altLang="en-US" sz="1800" b="1" i="0" u="none" strike="noStrike" cap="none" normalizeH="0" baseline="0" smtClean="0">
                          <a:ln>
                            <a:noFill/>
                          </a:ln>
                          <a:solidFill>
                            <a:srgbClr val="000000"/>
                          </a:solidFill>
                          <a:effectLst/>
                          <a:latin typeface="바탕" pitchFamily="18" charset="-127"/>
                          <a:ea typeface="바탕" pitchFamily="18" charset="-127"/>
                        </a:rPr>
                        <a:t>허혈성</a:t>
                      </a:r>
                      <a:r>
                        <a:rPr kumimoji="1" lang="en-US" altLang="ko-KR" sz="1800" b="1" i="0" u="none" strike="noStrike" cap="none" normalizeH="0" baseline="0" smtClean="0">
                          <a:ln>
                            <a:noFill/>
                          </a:ln>
                          <a:solidFill>
                            <a:srgbClr val="000000"/>
                          </a:solidFill>
                          <a:effectLst/>
                          <a:latin typeface="바탕" pitchFamily="18" charset="-127"/>
                          <a:ea typeface="바탕" pitchFamily="18" charset="-127"/>
                        </a:rPr>
                        <a:t>-</a:t>
                      </a:r>
                      <a:r>
                        <a:rPr kumimoji="1" lang="ko-KR" altLang="en-US" sz="1800" b="1" i="0" u="none" strike="noStrike" cap="none" normalizeH="0" baseline="0" smtClean="0">
                          <a:ln>
                            <a:noFill/>
                          </a:ln>
                          <a:solidFill>
                            <a:srgbClr val="000000"/>
                          </a:solidFill>
                          <a:effectLst/>
                          <a:latin typeface="바탕" pitchFamily="18" charset="-127"/>
                          <a:ea typeface="바탕" pitchFamily="18" charset="-127"/>
                        </a:rPr>
                        <a:t>신경병성 족부궤양 </a:t>
                      </a:r>
                      <a:r>
                        <a:rPr kumimoji="1" lang="en-US" altLang="ko-KR" sz="1800" b="1" i="0" u="none" strike="noStrike" cap="none" normalizeH="0" baseline="0" smtClean="0">
                          <a:ln>
                            <a:noFill/>
                          </a:ln>
                          <a:solidFill>
                            <a:srgbClr val="000000"/>
                          </a:solidFill>
                          <a:effectLst/>
                          <a:latin typeface="바탕" pitchFamily="18" charset="-127"/>
                          <a:ea typeface="바탕" pitchFamily="18" charset="-127"/>
                        </a:rPr>
                        <a:t>(neuro-ischemic ulcer)</a:t>
                      </a:r>
                      <a:endParaRPr kumimoji="1" lang="en-US" altLang="ko-KR" sz="1800" b="1" i="0" u="none" strike="noStrike" cap="none" normalizeH="0" baseline="0" smtClean="0">
                        <a:ln>
                          <a:noFill/>
                        </a:ln>
                        <a:solidFill>
                          <a:schemeClr val="tx1"/>
                        </a:solidFill>
                        <a:effectLst/>
                        <a:latin typeface="굴림" pitchFamily="50" charset="-127"/>
                        <a:ea typeface="굴림" pitchFamily="50" charset="-127"/>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32000">
                <a:tc>
                  <a:txBody>
                    <a:bodyPr/>
                    <a:lstStyle/>
                    <a:p>
                      <a:pPr marL="0" marR="0" lvl="0" indent="0" algn="just" defTabSz="914400" rtl="0" eaLnBrk="1" fontAlgn="base" latinLnBrk="1" hangingPunct="1">
                        <a:lnSpc>
                          <a:spcPct val="100000"/>
                        </a:lnSpc>
                        <a:spcBef>
                          <a:spcPct val="20000"/>
                        </a:spcBef>
                        <a:spcAft>
                          <a:spcPct val="0"/>
                        </a:spcAft>
                        <a:buClr>
                          <a:schemeClr val="tx1"/>
                        </a:buClr>
                        <a:buSzPct val="75000"/>
                        <a:buFont typeface="Wingdings" pitchFamily="2" charset="2"/>
                        <a:buNone/>
                        <a:tabLst/>
                      </a:pPr>
                      <a:r>
                        <a:rPr kumimoji="1" lang="ko-KR" altLang="en-US" sz="1800" b="1" i="0" u="none" strike="noStrike" cap="none" normalizeH="0" baseline="0" smtClean="0">
                          <a:ln>
                            <a:noFill/>
                          </a:ln>
                          <a:solidFill>
                            <a:srgbClr val="000000"/>
                          </a:solidFill>
                          <a:effectLst/>
                          <a:latin typeface="바탕" pitchFamily="18" charset="-127"/>
                          <a:ea typeface="바탕" pitchFamily="18" charset="-127"/>
                        </a:rPr>
                        <a:t>통증</a:t>
                      </a:r>
                    </a:p>
                    <a:p>
                      <a:pPr marL="0" marR="0" lvl="0" indent="0" algn="just" defTabSz="914400" rtl="0" eaLnBrk="1" fontAlgn="base" latinLnBrk="1" hangingPunct="1">
                        <a:lnSpc>
                          <a:spcPct val="100000"/>
                        </a:lnSpc>
                        <a:spcBef>
                          <a:spcPct val="20000"/>
                        </a:spcBef>
                        <a:spcAft>
                          <a:spcPct val="0"/>
                        </a:spcAft>
                        <a:buClr>
                          <a:schemeClr val="tx1"/>
                        </a:buClr>
                        <a:buSzPct val="75000"/>
                        <a:buFont typeface="Wingdings" pitchFamily="2" charset="2"/>
                        <a:buNone/>
                        <a:tabLst/>
                      </a:pPr>
                      <a:r>
                        <a:rPr kumimoji="1" lang="ko-KR" altLang="en-US" sz="1800" b="1" i="0" u="none" strike="noStrike" cap="none" normalizeH="0" baseline="0" smtClean="0">
                          <a:ln>
                            <a:noFill/>
                          </a:ln>
                          <a:solidFill>
                            <a:srgbClr val="000000"/>
                          </a:solidFill>
                          <a:effectLst/>
                          <a:latin typeface="바탕" pitchFamily="18" charset="-127"/>
                          <a:ea typeface="바탕" pitchFamily="18" charset="-127"/>
                        </a:rPr>
                        <a:t>동맥 맥박</a:t>
                      </a:r>
                    </a:p>
                    <a:p>
                      <a:pPr marL="0" marR="0" lvl="0" indent="0" algn="just" defTabSz="914400" rtl="0" eaLnBrk="1" fontAlgn="base" latinLnBrk="1" hangingPunct="1">
                        <a:lnSpc>
                          <a:spcPct val="100000"/>
                        </a:lnSpc>
                        <a:spcBef>
                          <a:spcPct val="20000"/>
                        </a:spcBef>
                        <a:spcAft>
                          <a:spcPct val="0"/>
                        </a:spcAft>
                        <a:buClr>
                          <a:schemeClr val="tx1"/>
                        </a:buClr>
                        <a:buSzPct val="75000"/>
                        <a:buFont typeface="Wingdings" pitchFamily="2" charset="2"/>
                        <a:buNone/>
                        <a:tabLst/>
                      </a:pPr>
                      <a:r>
                        <a:rPr kumimoji="1" lang="ko-KR" altLang="en-US" sz="1800" b="1" i="0" u="none" strike="noStrike" cap="none" normalizeH="0" baseline="0" smtClean="0">
                          <a:ln>
                            <a:noFill/>
                          </a:ln>
                          <a:solidFill>
                            <a:srgbClr val="000000"/>
                          </a:solidFill>
                          <a:effectLst/>
                          <a:latin typeface="바탕" pitchFamily="18" charset="-127"/>
                          <a:ea typeface="바탕" pitchFamily="18" charset="-127"/>
                        </a:rPr>
                        <a:t>궤양의 모양</a:t>
                      </a:r>
                    </a:p>
                    <a:p>
                      <a:pPr marL="0" marR="0" lvl="0" indent="0" algn="just" defTabSz="914400" rtl="0" eaLnBrk="1" fontAlgn="base" latinLnBrk="1" hangingPunct="1">
                        <a:lnSpc>
                          <a:spcPct val="100000"/>
                        </a:lnSpc>
                        <a:spcBef>
                          <a:spcPct val="20000"/>
                        </a:spcBef>
                        <a:spcAft>
                          <a:spcPct val="0"/>
                        </a:spcAft>
                        <a:buClr>
                          <a:schemeClr val="tx1"/>
                        </a:buClr>
                        <a:buSzPct val="75000"/>
                        <a:buFont typeface="Wingdings" pitchFamily="2" charset="2"/>
                        <a:buNone/>
                        <a:tabLst/>
                      </a:pPr>
                      <a:r>
                        <a:rPr kumimoji="1" lang="ko-KR" altLang="en-US" sz="1800" b="1" i="0" u="none" strike="noStrike" cap="none" normalizeH="0" baseline="0" smtClean="0">
                          <a:ln>
                            <a:noFill/>
                          </a:ln>
                          <a:solidFill>
                            <a:srgbClr val="000000"/>
                          </a:solidFill>
                          <a:effectLst/>
                          <a:latin typeface="바탕" pitchFamily="18" charset="-127"/>
                          <a:ea typeface="바탕" pitchFamily="18" charset="-127"/>
                        </a:rPr>
                        <a:t>궤양의 위치</a:t>
                      </a:r>
                    </a:p>
                    <a:p>
                      <a:pPr marL="0" marR="0" lvl="0" indent="0" algn="just" defTabSz="914400" rtl="0" eaLnBrk="1" fontAlgn="base" latinLnBrk="1" hangingPunct="1">
                        <a:lnSpc>
                          <a:spcPct val="100000"/>
                        </a:lnSpc>
                        <a:spcBef>
                          <a:spcPct val="20000"/>
                        </a:spcBef>
                        <a:spcAft>
                          <a:spcPct val="0"/>
                        </a:spcAft>
                        <a:buClr>
                          <a:schemeClr val="tx1"/>
                        </a:buClr>
                        <a:buSzPct val="75000"/>
                        <a:buFont typeface="Wingdings" pitchFamily="2" charset="2"/>
                        <a:buNone/>
                        <a:tabLst/>
                      </a:pPr>
                      <a:r>
                        <a:rPr kumimoji="1" lang="ko-KR" altLang="en-US" sz="1800" b="1" i="0" u="none" strike="noStrike" cap="none" normalizeH="0" baseline="0" smtClean="0">
                          <a:ln>
                            <a:noFill/>
                          </a:ln>
                          <a:solidFill>
                            <a:srgbClr val="000000"/>
                          </a:solidFill>
                          <a:effectLst/>
                          <a:latin typeface="바탕" pitchFamily="18" charset="-127"/>
                          <a:ea typeface="바탕" pitchFamily="18" charset="-127"/>
                        </a:rPr>
                        <a:t>피부 경결</a:t>
                      </a:r>
                    </a:p>
                    <a:p>
                      <a:pPr marL="0" marR="0" lvl="0" indent="0" algn="just" defTabSz="914400" rtl="0" eaLnBrk="1" fontAlgn="base" latinLnBrk="1" hangingPunct="1">
                        <a:lnSpc>
                          <a:spcPct val="100000"/>
                        </a:lnSpc>
                        <a:spcBef>
                          <a:spcPct val="20000"/>
                        </a:spcBef>
                        <a:spcAft>
                          <a:spcPct val="0"/>
                        </a:spcAft>
                        <a:buClr>
                          <a:schemeClr val="tx1"/>
                        </a:buClr>
                        <a:buSzPct val="75000"/>
                        <a:buFont typeface="Wingdings" pitchFamily="2" charset="2"/>
                        <a:buNone/>
                        <a:tabLst/>
                      </a:pPr>
                      <a:r>
                        <a:rPr kumimoji="1" lang="ko-KR" altLang="en-US" sz="1800" b="1" i="0" u="none" strike="noStrike" cap="none" normalizeH="0" baseline="0" smtClean="0">
                          <a:ln>
                            <a:noFill/>
                          </a:ln>
                          <a:solidFill>
                            <a:srgbClr val="000000"/>
                          </a:solidFill>
                          <a:effectLst/>
                          <a:latin typeface="바탕" pitchFamily="18" charset="-127"/>
                          <a:ea typeface="바탕" pitchFamily="18" charset="-127"/>
                        </a:rPr>
                        <a:t>감각 소실</a:t>
                      </a:r>
                    </a:p>
                    <a:p>
                      <a:pPr marL="0" marR="0" lvl="0" indent="0" algn="just" defTabSz="914400" rtl="0" eaLnBrk="1" fontAlgn="base" latinLnBrk="1" hangingPunct="1">
                        <a:lnSpc>
                          <a:spcPct val="100000"/>
                        </a:lnSpc>
                        <a:spcBef>
                          <a:spcPct val="20000"/>
                        </a:spcBef>
                        <a:spcAft>
                          <a:spcPct val="0"/>
                        </a:spcAft>
                        <a:buClr>
                          <a:schemeClr val="tx1"/>
                        </a:buClr>
                        <a:buSzPct val="75000"/>
                        <a:buFont typeface="Wingdings" pitchFamily="2" charset="2"/>
                        <a:buNone/>
                        <a:tabLst/>
                      </a:pPr>
                      <a:r>
                        <a:rPr kumimoji="1" lang="ko-KR" altLang="en-US" sz="1800" b="1" i="0" u="none" strike="noStrike" cap="none" normalizeH="0" baseline="0" smtClean="0">
                          <a:ln>
                            <a:noFill/>
                          </a:ln>
                          <a:solidFill>
                            <a:srgbClr val="000000"/>
                          </a:solidFill>
                          <a:effectLst/>
                          <a:latin typeface="바탕" pitchFamily="18" charset="-127"/>
                          <a:ea typeface="바탕" pitchFamily="18" charset="-127"/>
                        </a:rPr>
                        <a:t>혈류</a:t>
                      </a:r>
                    </a:p>
                    <a:p>
                      <a:pPr marL="0" marR="0" lvl="0" indent="0" algn="just" defTabSz="914400" rtl="0" eaLnBrk="1" fontAlgn="base" latinLnBrk="1" hangingPunct="1">
                        <a:lnSpc>
                          <a:spcPct val="100000"/>
                        </a:lnSpc>
                        <a:spcBef>
                          <a:spcPct val="20000"/>
                        </a:spcBef>
                        <a:spcAft>
                          <a:spcPct val="0"/>
                        </a:spcAft>
                        <a:buClr>
                          <a:schemeClr val="tx1"/>
                        </a:buClr>
                        <a:buSzPct val="75000"/>
                        <a:buFont typeface="Wingdings" pitchFamily="2" charset="2"/>
                        <a:buNone/>
                        <a:tabLst/>
                      </a:pPr>
                      <a:r>
                        <a:rPr kumimoji="1" lang="ko-KR" altLang="en-US" sz="1800" b="1" i="0" u="none" strike="noStrike" cap="none" normalizeH="0" baseline="0" smtClean="0">
                          <a:ln>
                            <a:noFill/>
                          </a:ln>
                          <a:solidFill>
                            <a:srgbClr val="000000"/>
                          </a:solidFill>
                          <a:effectLst/>
                          <a:latin typeface="바탕" pitchFamily="18" charset="-127"/>
                          <a:ea typeface="바탕" pitchFamily="18" charset="-127"/>
                        </a:rPr>
                        <a:t>발등의 정맥</a:t>
                      </a:r>
                    </a:p>
                    <a:p>
                      <a:pPr marL="0" marR="0" lvl="0" indent="0" algn="just" defTabSz="914400" rtl="0" eaLnBrk="1" fontAlgn="base" latinLnBrk="1" hangingPunct="1">
                        <a:lnSpc>
                          <a:spcPct val="100000"/>
                        </a:lnSpc>
                        <a:spcBef>
                          <a:spcPct val="20000"/>
                        </a:spcBef>
                        <a:spcAft>
                          <a:spcPct val="0"/>
                        </a:spcAft>
                        <a:buClr>
                          <a:schemeClr val="tx1"/>
                        </a:buClr>
                        <a:buSzPct val="75000"/>
                        <a:buFont typeface="Wingdings" pitchFamily="2" charset="2"/>
                        <a:buNone/>
                        <a:tabLst/>
                      </a:pPr>
                      <a:r>
                        <a:rPr kumimoji="1" lang="ko-KR" altLang="en-US" sz="1800" b="1" i="0" u="none" strike="noStrike" cap="none" normalizeH="0" baseline="0" smtClean="0">
                          <a:ln>
                            <a:noFill/>
                          </a:ln>
                          <a:solidFill>
                            <a:srgbClr val="000000"/>
                          </a:solidFill>
                          <a:effectLst/>
                          <a:latin typeface="바탕" pitchFamily="18" charset="-127"/>
                          <a:ea typeface="바탕" pitchFamily="18" charset="-127"/>
                        </a:rPr>
                        <a:t>발의 체온</a:t>
                      </a:r>
                    </a:p>
                    <a:p>
                      <a:pPr marL="0" marR="0" lvl="0" indent="0" algn="just" defTabSz="914400" rtl="0" eaLnBrk="1" fontAlgn="base" latinLnBrk="1" hangingPunct="1">
                        <a:lnSpc>
                          <a:spcPct val="100000"/>
                        </a:lnSpc>
                        <a:spcBef>
                          <a:spcPct val="20000"/>
                        </a:spcBef>
                        <a:spcAft>
                          <a:spcPct val="0"/>
                        </a:spcAft>
                        <a:buClr>
                          <a:schemeClr val="tx1"/>
                        </a:buClr>
                        <a:buSzPct val="75000"/>
                        <a:buFont typeface="Wingdings" pitchFamily="2" charset="2"/>
                        <a:buNone/>
                        <a:tabLst/>
                      </a:pPr>
                      <a:r>
                        <a:rPr kumimoji="1" lang="ko-KR" altLang="en-US" sz="1800" b="1" i="0" u="none" strike="noStrike" cap="none" normalizeH="0" baseline="0" smtClean="0">
                          <a:ln>
                            <a:noFill/>
                          </a:ln>
                          <a:solidFill>
                            <a:srgbClr val="000000"/>
                          </a:solidFill>
                          <a:effectLst/>
                          <a:latin typeface="바탕" pitchFamily="18" charset="-127"/>
                          <a:ea typeface="바탕" pitchFamily="18" charset="-127"/>
                        </a:rPr>
                        <a:t>족부 변형</a:t>
                      </a:r>
                    </a:p>
                    <a:p>
                      <a:pPr marL="0" marR="0" lvl="0" indent="0" algn="just" defTabSz="914400" rtl="0" eaLnBrk="1" fontAlgn="base" latinLnBrk="1" hangingPunct="1">
                        <a:lnSpc>
                          <a:spcPct val="100000"/>
                        </a:lnSpc>
                        <a:spcBef>
                          <a:spcPct val="20000"/>
                        </a:spcBef>
                        <a:spcAft>
                          <a:spcPct val="0"/>
                        </a:spcAft>
                        <a:buClr>
                          <a:schemeClr val="tx1"/>
                        </a:buClr>
                        <a:buSzPct val="75000"/>
                        <a:buFont typeface="Wingdings" pitchFamily="2" charset="2"/>
                        <a:buNone/>
                        <a:tabLst/>
                      </a:pPr>
                      <a:r>
                        <a:rPr kumimoji="1" lang="ko-KR" altLang="en-US" sz="1800" b="1" i="0" u="none" strike="noStrike" cap="none" normalizeH="0" baseline="0" smtClean="0">
                          <a:ln>
                            <a:noFill/>
                          </a:ln>
                          <a:solidFill>
                            <a:srgbClr val="000000"/>
                          </a:solidFill>
                          <a:effectLst/>
                          <a:latin typeface="바탕" pitchFamily="18" charset="-127"/>
                          <a:ea typeface="바탕" pitchFamily="18" charset="-127"/>
                        </a:rPr>
                        <a:t>발의 피부 색깔</a:t>
                      </a:r>
                      <a:endParaRPr kumimoji="1" lang="ko-KR" altLang="en-US" sz="1800" b="1" i="0" u="none" strike="noStrike" cap="none" normalizeH="0" baseline="0" smtClean="0">
                        <a:ln>
                          <a:noFill/>
                        </a:ln>
                        <a:solidFill>
                          <a:schemeClr val="tx1"/>
                        </a:solidFill>
                        <a:effectLst/>
                        <a:latin typeface="굴림" pitchFamily="50" charset="-127"/>
                        <a:ea typeface="굴림" pitchFamily="50" charset="-127"/>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1" hangingPunct="1">
                        <a:lnSpc>
                          <a:spcPct val="100000"/>
                        </a:lnSpc>
                        <a:spcBef>
                          <a:spcPct val="20000"/>
                        </a:spcBef>
                        <a:spcAft>
                          <a:spcPct val="0"/>
                        </a:spcAft>
                        <a:buClr>
                          <a:schemeClr val="tx1"/>
                        </a:buClr>
                        <a:buSzPct val="75000"/>
                        <a:buFont typeface="Wingdings" pitchFamily="2" charset="2"/>
                        <a:buNone/>
                        <a:tabLst/>
                      </a:pPr>
                      <a:r>
                        <a:rPr kumimoji="1" lang="ko-KR" altLang="en-US" sz="1800" b="1" i="0" u="none" strike="noStrike" cap="none" normalizeH="0" baseline="0" dirty="0" smtClean="0">
                          <a:ln>
                            <a:noFill/>
                          </a:ln>
                          <a:solidFill>
                            <a:srgbClr val="000000"/>
                          </a:solidFill>
                          <a:effectLst/>
                          <a:latin typeface="바탕" pitchFamily="18" charset="-127"/>
                          <a:ea typeface="바탕" pitchFamily="18" charset="-127"/>
                        </a:rPr>
                        <a:t>없음</a:t>
                      </a:r>
                    </a:p>
                    <a:p>
                      <a:pPr marL="0" marR="0" lvl="0" indent="0" algn="just" defTabSz="914400" rtl="0" eaLnBrk="1" fontAlgn="base" latinLnBrk="1" hangingPunct="1">
                        <a:lnSpc>
                          <a:spcPct val="100000"/>
                        </a:lnSpc>
                        <a:spcBef>
                          <a:spcPct val="20000"/>
                        </a:spcBef>
                        <a:spcAft>
                          <a:spcPct val="0"/>
                        </a:spcAft>
                        <a:buClr>
                          <a:schemeClr val="tx1"/>
                        </a:buClr>
                        <a:buSzPct val="75000"/>
                        <a:buFont typeface="Wingdings" pitchFamily="2" charset="2"/>
                        <a:buNone/>
                        <a:tabLst/>
                      </a:pPr>
                      <a:r>
                        <a:rPr kumimoji="1" lang="ko-KR" altLang="en-US" sz="1800" b="1" i="0" u="none" strike="noStrike" cap="none" normalizeH="0" baseline="0" dirty="0" smtClean="0">
                          <a:ln>
                            <a:noFill/>
                          </a:ln>
                          <a:solidFill>
                            <a:srgbClr val="000000"/>
                          </a:solidFill>
                          <a:effectLst/>
                          <a:latin typeface="바탕" pitchFamily="18" charset="-127"/>
                          <a:ea typeface="바탕" pitchFamily="18" charset="-127"/>
                        </a:rPr>
                        <a:t>정상</a:t>
                      </a:r>
                    </a:p>
                    <a:p>
                      <a:pPr marL="0" marR="0" lvl="0" indent="0" algn="just" defTabSz="914400" rtl="0" eaLnBrk="1" fontAlgn="base" latinLnBrk="1" hangingPunct="1">
                        <a:lnSpc>
                          <a:spcPct val="100000"/>
                        </a:lnSpc>
                        <a:spcBef>
                          <a:spcPct val="20000"/>
                        </a:spcBef>
                        <a:spcAft>
                          <a:spcPct val="0"/>
                        </a:spcAft>
                        <a:buClr>
                          <a:schemeClr val="tx1"/>
                        </a:buClr>
                        <a:buSzPct val="75000"/>
                        <a:buFont typeface="Wingdings" pitchFamily="2" charset="2"/>
                        <a:buNone/>
                        <a:tabLst/>
                      </a:pPr>
                      <a:r>
                        <a:rPr kumimoji="1" lang="en-US" altLang="ko-KR" sz="1800" b="1" i="0" u="none" strike="noStrike" cap="none" normalizeH="0" baseline="0" dirty="0" smtClean="0">
                          <a:ln>
                            <a:noFill/>
                          </a:ln>
                          <a:solidFill>
                            <a:srgbClr val="000000"/>
                          </a:solidFill>
                          <a:effectLst/>
                          <a:latin typeface="바탕" pitchFamily="18" charset="-127"/>
                          <a:ea typeface="바탕" pitchFamily="18" charset="-127"/>
                        </a:rPr>
                        <a:t>"Punched-out lesion"</a:t>
                      </a:r>
                    </a:p>
                    <a:p>
                      <a:pPr marL="0" marR="0" lvl="0" indent="0" algn="just" defTabSz="914400" rtl="0" eaLnBrk="1" fontAlgn="base" latinLnBrk="1" hangingPunct="1">
                        <a:lnSpc>
                          <a:spcPct val="100000"/>
                        </a:lnSpc>
                        <a:spcBef>
                          <a:spcPct val="20000"/>
                        </a:spcBef>
                        <a:spcAft>
                          <a:spcPct val="0"/>
                        </a:spcAft>
                        <a:buClr>
                          <a:schemeClr val="tx1"/>
                        </a:buClr>
                        <a:buSzPct val="75000"/>
                        <a:buFont typeface="Wingdings" pitchFamily="2" charset="2"/>
                        <a:buNone/>
                        <a:tabLst/>
                      </a:pPr>
                      <a:r>
                        <a:rPr kumimoji="1" lang="ko-KR" altLang="en-US" sz="1800" b="1" i="0" u="none" strike="noStrike" cap="none" normalizeH="0" baseline="0" dirty="0" smtClean="0">
                          <a:ln>
                            <a:noFill/>
                          </a:ln>
                          <a:solidFill>
                            <a:srgbClr val="000000"/>
                          </a:solidFill>
                          <a:effectLst/>
                          <a:latin typeface="바탕" pitchFamily="18" charset="-127"/>
                          <a:ea typeface="바탕" pitchFamily="18" charset="-127"/>
                        </a:rPr>
                        <a:t>발바닥 혹은 발의 가장자리</a:t>
                      </a:r>
                    </a:p>
                    <a:p>
                      <a:pPr marL="0" marR="0" lvl="0" indent="0" algn="just" defTabSz="914400" rtl="0" eaLnBrk="1" fontAlgn="base" latinLnBrk="1" hangingPunct="1">
                        <a:lnSpc>
                          <a:spcPct val="100000"/>
                        </a:lnSpc>
                        <a:spcBef>
                          <a:spcPct val="20000"/>
                        </a:spcBef>
                        <a:spcAft>
                          <a:spcPct val="0"/>
                        </a:spcAft>
                        <a:buClr>
                          <a:schemeClr val="tx1"/>
                        </a:buClr>
                        <a:buSzPct val="75000"/>
                        <a:buFont typeface="Wingdings" pitchFamily="2" charset="2"/>
                        <a:buNone/>
                        <a:tabLst/>
                      </a:pPr>
                      <a:r>
                        <a:rPr kumimoji="1" lang="ko-KR" altLang="en-US" sz="1800" b="1" i="0" u="none" strike="noStrike" cap="none" normalizeH="0" baseline="0" dirty="0" smtClean="0">
                          <a:ln>
                            <a:noFill/>
                          </a:ln>
                          <a:solidFill>
                            <a:srgbClr val="000000"/>
                          </a:solidFill>
                          <a:effectLst/>
                          <a:latin typeface="바탕" pitchFamily="18" charset="-127"/>
                          <a:ea typeface="바탕" pitchFamily="18" charset="-127"/>
                        </a:rPr>
                        <a:t>있다</a:t>
                      </a:r>
                    </a:p>
                    <a:p>
                      <a:pPr marL="0" marR="0" lvl="0" indent="0" algn="just" defTabSz="914400" rtl="0" eaLnBrk="1" fontAlgn="base" latinLnBrk="1" hangingPunct="1">
                        <a:lnSpc>
                          <a:spcPct val="100000"/>
                        </a:lnSpc>
                        <a:spcBef>
                          <a:spcPct val="20000"/>
                        </a:spcBef>
                        <a:spcAft>
                          <a:spcPct val="0"/>
                        </a:spcAft>
                        <a:buClr>
                          <a:schemeClr val="tx1"/>
                        </a:buClr>
                        <a:buSzPct val="75000"/>
                        <a:buFont typeface="Wingdings" pitchFamily="2" charset="2"/>
                        <a:buNone/>
                        <a:tabLst/>
                      </a:pPr>
                      <a:r>
                        <a:rPr kumimoji="1" lang="ko-KR" altLang="en-US" sz="1800" b="1" i="0" u="none" strike="noStrike" cap="none" normalizeH="0" baseline="0" dirty="0" smtClean="0">
                          <a:ln>
                            <a:noFill/>
                          </a:ln>
                          <a:solidFill>
                            <a:srgbClr val="000000"/>
                          </a:solidFill>
                          <a:effectLst/>
                          <a:latin typeface="바탕" pitchFamily="18" charset="-127"/>
                          <a:ea typeface="바탕" pitchFamily="18" charset="-127"/>
                        </a:rPr>
                        <a:t>있다</a:t>
                      </a:r>
                    </a:p>
                    <a:p>
                      <a:pPr marL="0" marR="0" lvl="0" indent="0" algn="just" defTabSz="914400" rtl="0" eaLnBrk="1" fontAlgn="base" latinLnBrk="1" hangingPunct="1">
                        <a:lnSpc>
                          <a:spcPct val="100000"/>
                        </a:lnSpc>
                        <a:spcBef>
                          <a:spcPct val="20000"/>
                        </a:spcBef>
                        <a:spcAft>
                          <a:spcPct val="0"/>
                        </a:spcAft>
                        <a:buClr>
                          <a:schemeClr val="tx1"/>
                        </a:buClr>
                        <a:buSzPct val="75000"/>
                        <a:buFont typeface="Wingdings" pitchFamily="2" charset="2"/>
                        <a:buNone/>
                        <a:tabLst/>
                      </a:pPr>
                      <a:r>
                        <a:rPr kumimoji="1" lang="ko-KR" altLang="en-US" sz="1800" b="1" i="0" u="none" strike="noStrike" cap="none" normalizeH="0" baseline="0" dirty="0" smtClean="0">
                          <a:ln>
                            <a:noFill/>
                          </a:ln>
                          <a:solidFill>
                            <a:srgbClr val="000000"/>
                          </a:solidFill>
                          <a:effectLst/>
                          <a:latin typeface="바탕" pitchFamily="18" charset="-127"/>
                          <a:ea typeface="바탕" pitchFamily="18" charset="-127"/>
                        </a:rPr>
                        <a:t>증가</a:t>
                      </a:r>
                    </a:p>
                    <a:p>
                      <a:pPr marL="0" marR="0" lvl="0" indent="0" algn="just" defTabSz="914400" rtl="0" eaLnBrk="1" fontAlgn="base" latinLnBrk="1" hangingPunct="1">
                        <a:lnSpc>
                          <a:spcPct val="100000"/>
                        </a:lnSpc>
                        <a:spcBef>
                          <a:spcPct val="20000"/>
                        </a:spcBef>
                        <a:spcAft>
                          <a:spcPct val="0"/>
                        </a:spcAft>
                        <a:buClr>
                          <a:schemeClr val="tx1"/>
                        </a:buClr>
                        <a:buSzPct val="75000"/>
                        <a:buFont typeface="Wingdings" pitchFamily="2" charset="2"/>
                        <a:buNone/>
                        <a:tabLst/>
                      </a:pPr>
                      <a:r>
                        <a:rPr kumimoji="1" lang="ko-KR" altLang="en-US" sz="1800" b="1" i="0" u="none" strike="noStrike" cap="none" normalizeH="0" baseline="0" dirty="0" smtClean="0">
                          <a:ln>
                            <a:noFill/>
                          </a:ln>
                          <a:solidFill>
                            <a:srgbClr val="000000"/>
                          </a:solidFill>
                          <a:effectLst/>
                          <a:latin typeface="바탕" pitchFamily="18" charset="-127"/>
                          <a:ea typeface="바탕" pitchFamily="18" charset="-127"/>
                        </a:rPr>
                        <a:t>확장</a:t>
                      </a:r>
                    </a:p>
                    <a:p>
                      <a:pPr marL="0" marR="0" lvl="0" indent="0" algn="just" defTabSz="914400" rtl="0" eaLnBrk="1" fontAlgn="base" latinLnBrk="1" hangingPunct="1">
                        <a:lnSpc>
                          <a:spcPct val="100000"/>
                        </a:lnSpc>
                        <a:spcBef>
                          <a:spcPct val="20000"/>
                        </a:spcBef>
                        <a:spcAft>
                          <a:spcPct val="0"/>
                        </a:spcAft>
                        <a:buClr>
                          <a:schemeClr val="tx1"/>
                        </a:buClr>
                        <a:buSzPct val="75000"/>
                        <a:buFont typeface="Wingdings" pitchFamily="2" charset="2"/>
                        <a:buNone/>
                        <a:tabLst/>
                      </a:pPr>
                      <a:r>
                        <a:rPr kumimoji="1" lang="ko-KR" altLang="en-US" sz="1800" b="1" i="0" u="none" strike="noStrike" cap="none" normalizeH="0" baseline="0" dirty="0" smtClean="0">
                          <a:ln>
                            <a:noFill/>
                          </a:ln>
                          <a:solidFill>
                            <a:srgbClr val="000000"/>
                          </a:solidFill>
                          <a:effectLst/>
                          <a:latin typeface="바탕" pitchFamily="18" charset="-127"/>
                          <a:ea typeface="바탕" pitchFamily="18" charset="-127"/>
                        </a:rPr>
                        <a:t>따듯하다</a:t>
                      </a:r>
                    </a:p>
                    <a:p>
                      <a:pPr marL="0" marR="0" lvl="0" indent="0" algn="just" defTabSz="914400" rtl="0" eaLnBrk="1" fontAlgn="base" latinLnBrk="1" hangingPunct="1">
                        <a:lnSpc>
                          <a:spcPct val="100000"/>
                        </a:lnSpc>
                        <a:spcBef>
                          <a:spcPct val="20000"/>
                        </a:spcBef>
                        <a:spcAft>
                          <a:spcPct val="0"/>
                        </a:spcAft>
                        <a:buClr>
                          <a:schemeClr val="tx1"/>
                        </a:buClr>
                        <a:buSzPct val="75000"/>
                        <a:buFont typeface="Wingdings" pitchFamily="2" charset="2"/>
                        <a:buNone/>
                        <a:tabLst/>
                      </a:pPr>
                      <a:r>
                        <a:rPr kumimoji="1" lang="ko-KR" altLang="en-US" sz="1800" b="1" i="0" u="none" strike="noStrike" cap="none" normalizeH="0" baseline="0" dirty="0" smtClean="0">
                          <a:ln>
                            <a:noFill/>
                          </a:ln>
                          <a:solidFill>
                            <a:srgbClr val="000000"/>
                          </a:solidFill>
                          <a:effectLst/>
                          <a:latin typeface="바탕" pitchFamily="18" charset="-127"/>
                          <a:ea typeface="바탕" pitchFamily="18" charset="-127"/>
                        </a:rPr>
                        <a:t>있다</a:t>
                      </a:r>
                    </a:p>
                    <a:p>
                      <a:pPr marL="0" marR="0" lvl="0" indent="0" algn="just" defTabSz="914400" rtl="0" eaLnBrk="1" fontAlgn="base" latinLnBrk="1" hangingPunct="1">
                        <a:lnSpc>
                          <a:spcPct val="100000"/>
                        </a:lnSpc>
                        <a:spcBef>
                          <a:spcPct val="20000"/>
                        </a:spcBef>
                        <a:spcAft>
                          <a:spcPct val="0"/>
                        </a:spcAft>
                        <a:buClr>
                          <a:schemeClr val="tx1"/>
                        </a:buClr>
                        <a:buSzPct val="75000"/>
                        <a:buFont typeface="Wingdings" pitchFamily="2" charset="2"/>
                        <a:buNone/>
                        <a:tabLst/>
                      </a:pPr>
                      <a:r>
                        <a:rPr kumimoji="1" lang="ko-KR" altLang="en-US" sz="1800" b="1" i="0" u="none" strike="noStrike" cap="none" normalizeH="0" baseline="0" dirty="0" smtClean="0">
                          <a:ln>
                            <a:noFill/>
                          </a:ln>
                          <a:solidFill>
                            <a:srgbClr val="000000"/>
                          </a:solidFill>
                          <a:effectLst/>
                          <a:latin typeface="바탕" pitchFamily="18" charset="-127"/>
                          <a:ea typeface="바탕" pitchFamily="18" charset="-127"/>
                        </a:rPr>
                        <a:t>붉다</a:t>
                      </a:r>
                      <a:endParaRPr kumimoji="1" lang="ko-KR" altLang="en-US" sz="1800" b="1" i="0" u="none" strike="noStrike" cap="none" normalizeH="0" baseline="0" dirty="0" smtClean="0">
                        <a:ln>
                          <a:noFill/>
                        </a:ln>
                        <a:solidFill>
                          <a:schemeClr val="tx1"/>
                        </a:solidFill>
                        <a:effectLst/>
                        <a:latin typeface="굴림" pitchFamily="50" charset="-127"/>
                        <a:ea typeface="굴림" pitchFamily="50" charset="-127"/>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1" hangingPunct="1">
                        <a:lnSpc>
                          <a:spcPct val="100000"/>
                        </a:lnSpc>
                        <a:spcBef>
                          <a:spcPct val="20000"/>
                        </a:spcBef>
                        <a:spcAft>
                          <a:spcPct val="0"/>
                        </a:spcAft>
                        <a:buClr>
                          <a:schemeClr val="tx1"/>
                        </a:buClr>
                        <a:buSzPct val="75000"/>
                        <a:buFont typeface="Wingdings" pitchFamily="2" charset="2"/>
                        <a:buNone/>
                        <a:tabLst/>
                      </a:pPr>
                      <a:r>
                        <a:rPr kumimoji="1" lang="ko-KR" altLang="en-US" sz="1800" b="1" i="0" u="none" strike="noStrike" cap="none" normalizeH="0" baseline="0" dirty="0" smtClean="0">
                          <a:ln>
                            <a:noFill/>
                          </a:ln>
                          <a:solidFill>
                            <a:srgbClr val="000000"/>
                          </a:solidFill>
                          <a:effectLst/>
                          <a:latin typeface="바탕" pitchFamily="18" charset="-127"/>
                          <a:ea typeface="바탕" pitchFamily="18" charset="-127"/>
                        </a:rPr>
                        <a:t>있음</a:t>
                      </a:r>
                    </a:p>
                    <a:p>
                      <a:pPr marL="0" marR="0" lvl="0" indent="0" algn="just" defTabSz="914400" rtl="0" eaLnBrk="1" fontAlgn="base" latinLnBrk="1" hangingPunct="1">
                        <a:lnSpc>
                          <a:spcPct val="100000"/>
                        </a:lnSpc>
                        <a:spcBef>
                          <a:spcPct val="20000"/>
                        </a:spcBef>
                        <a:spcAft>
                          <a:spcPct val="0"/>
                        </a:spcAft>
                        <a:buClr>
                          <a:schemeClr val="tx1"/>
                        </a:buClr>
                        <a:buSzPct val="75000"/>
                        <a:buFont typeface="Wingdings" pitchFamily="2" charset="2"/>
                        <a:buNone/>
                        <a:tabLst/>
                      </a:pPr>
                      <a:r>
                        <a:rPr kumimoji="1" lang="ko-KR" altLang="en-US" sz="1800" b="1" i="0" u="none" strike="noStrike" cap="none" normalizeH="0" baseline="0" dirty="0" smtClean="0">
                          <a:ln>
                            <a:noFill/>
                          </a:ln>
                          <a:solidFill>
                            <a:srgbClr val="000000"/>
                          </a:solidFill>
                          <a:effectLst/>
                          <a:latin typeface="바탕" pitchFamily="18" charset="-127"/>
                          <a:ea typeface="바탕" pitchFamily="18" charset="-127"/>
                        </a:rPr>
                        <a:t>소실</a:t>
                      </a:r>
                    </a:p>
                    <a:p>
                      <a:pPr marL="0" marR="0" lvl="0" indent="0" algn="just" defTabSz="914400" rtl="0" eaLnBrk="1" fontAlgn="base" latinLnBrk="1" hangingPunct="1">
                        <a:lnSpc>
                          <a:spcPct val="100000"/>
                        </a:lnSpc>
                        <a:spcBef>
                          <a:spcPct val="20000"/>
                        </a:spcBef>
                        <a:spcAft>
                          <a:spcPct val="0"/>
                        </a:spcAft>
                        <a:buClr>
                          <a:schemeClr val="tx1"/>
                        </a:buClr>
                        <a:buSzPct val="75000"/>
                        <a:buFont typeface="Wingdings" pitchFamily="2" charset="2"/>
                        <a:buNone/>
                        <a:tabLst/>
                      </a:pPr>
                      <a:r>
                        <a:rPr kumimoji="1" lang="ko-KR" altLang="en-US" sz="1800" b="1" i="0" u="none" strike="noStrike" cap="none" normalizeH="0" baseline="0" dirty="0" smtClean="0">
                          <a:ln>
                            <a:noFill/>
                          </a:ln>
                          <a:solidFill>
                            <a:srgbClr val="000000"/>
                          </a:solidFill>
                          <a:effectLst/>
                          <a:latin typeface="바탕" pitchFamily="18" charset="-127"/>
                          <a:ea typeface="바탕" pitchFamily="18" charset="-127"/>
                        </a:rPr>
                        <a:t>불규칙한 </a:t>
                      </a:r>
                      <a:r>
                        <a:rPr kumimoji="1" lang="ko-KR" altLang="en-US" sz="1800" b="1" i="0" u="none" strike="noStrike" cap="none" normalizeH="0" baseline="0" dirty="0" err="1" smtClean="0">
                          <a:ln>
                            <a:noFill/>
                          </a:ln>
                          <a:solidFill>
                            <a:srgbClr val="000000"/>
                          </a:solidFill>
                          <a:effectLst/>
                          <a:latin typeface="바탕" pitchFamily="18" charset="-127"/>
                          <a:ea typeface="바탕" pitchFamily="18" charset="-127"/>
                        </a:rPr>
                        <a:t>변연</a:t>
                      </a:r>
                      <a:endParaRPr kumimoji="1" lang="ko-KR" altLang="en-US" sz="1800" b="1" i="0" u="none" strike="noStrike" cap="none" normalizeH="0" baseline="0" dirty="0" smtClean="0">
                        <a:ln>
                          <a:noFill/>
                        </a:ln>
                        <a:solidFill>
                          <a:srgbClr val="000000"/>
                        </a:solidFill>
                        <a:effectLst/>
                        <a:latin typeface="바탕" pitchFamily="18" charset="-127"/>
                        <a:ea typeface="바탕" pitchFamily="18" charset="-127"/>
                      </a:endParaRPr>
                    </a:p>
                    <a:p>
                      <a:pPr marL="0" marR="0" lvl="0" indent="0" algn="just" defTabSz="914400" rtl="0" eaLnBrk="1" fontAlgn="base" latinLnBrk="1" hangingPunct="1">
                        <a:lnSpc>
                          <a:spcPct val="100000"/>
                        </a:lnSpc>
                        <a:spcBef>
                          <a:spcPct val="20000"/>
                        </a:spcBef>
                        <a:spcAft>
                          <a:spcPct val="0"/>
                        </a:spcAft>
                        <a:buClr>
                          <a:schemeClr val="tx1"/>
                        </a:buClr>
                        <a:buSzPct val="75000"/>
                        <a:buFont typeface="Wingdings" pitchFamily="2" charset="2"/>
                        <a:buNone/>
                        <a:tabLst/>
                      </a:pPr>
                      <a:r>
                        <a:rPr kumimoji="1" lang="ko-KR" altLang="en-US" sz="1800" b="1" i="0" u="none" strike="noStrike" cap="none" normalizeH="0" baseline="0" dirty="0" smtClean="0">
                          <a:ln>
                            <a:noFill/>
                          </a:ln>
                          <a:solidFill>
                            <a:srgbClr val="000000"/>
                          </a:solidFill>
                          <a:effectLst/>
                          <a:latin typeface="바탕" pitchFamily="18" charset="-127"/>
                          <a:ea typeface="바탕" pitchFamily="18" charset="-127"/>
                        </a:rPr>
                        <a:t>주로 발가락</a:t>
                      </a:r>
                    </a:p>
                    <a:p>
                      <a:pPr marL="0" marR="0" lvl="0" indent="0" algn="just" defTabSz="914400" rtl="0" eaLnBrk="1" fontAlgn="base" latinLnBrk="1" hangingPunct="1">
                        <a:lnSpc>
                          <a:spcPct val="100000"/>
                        </a:lnSpc>
                        <a:spcBef>
                          <a:spcPct val="20000"/>
                        </a:spcBef>
                        <a:spcAft>
                          <a:spcPct val="0"/>
                        </a:spcAft>
                        <a:buClr>
                          <a:schemeClr val="tx1"/>
                        </a:buClr>
                        <a:buSzPct val="75000"/>
                        <a:buFont typeface="Wingdings" pitchFamily="2" charset="2"/>
                        <a:buNone/>
                        <a:tabLst/>
                      </a:pPr>
                      <a:r>
                        <a:rPr kumimoji="1" lang="ko-KR" altLang="en-US" sz="1800" b="1" i="0" u="none" strike="noStrike" cap="none" normalizeH="0" baseline="0" dirty="0" smtClean="0">
                          <a:ln>
                            <a:noFill/>
                          </a:ln>
                          <a:solidFill>
                            <a:srgbClr val="000000"/>
                          </a:solidFill>
                          <a:effectLst/>
                          <a:latin typeface="바탕" pitchFamily="18" charset="-127"/>
                          <a:ea typeface="바탕" pitchFamily="18" charset="-127"/>
                        </a:rPr>
                        <a:t>없다 혹은 흔치 않다</a:t>
                      </a:r>
                    </a:p>
                    <a:p>
                      <a:pPr marL="0" marR="0" lvl="0" indent="0" algn="just" defTabSz="914400" rtl="0" eaLnBrk="1" fontAlgn="base" latinLnBrk="1" hangingPunct="1">
                        <a:lnSpc>
                          <a:spcPct val="100000"/>
                        </a:lnSpc>
                        <a:spcBef>
                          <a:spcPct val="20000"/>
                        </a:spcBef>
                        <a:spcAft>
                          <a:spcPct val="0"/>
                        </a:spcAft>
                        <a:buClr>
                          <a:schemeClr val="tx1"/>
                        </a:buClr>
                        <a:buSzPct val="75000"/>
                        <a:buFont typeface="Wingdings" pitchFamily="2" charset="2"/>
                        <a:buNone/>
                        <a:tabLst/>
                      </a:pPr>
                      <a:r>
                        <a:rPr kumimoji="1" lang="ko-KR" altLang="en-US" sz="1800" b="1" i="0" u="none" strike="noStrike" cap="none" normalizeH="0" baseline="0" dirty="0" smtClean="0">
                          <a:ln>
                            <a:noFill/>
                          </a:ln>
                          <a:solidFill>
                            <a:srgbClr val="000000"/>
                          </a:solidFill>
                          <a:effectLst/>
                          <a:latin typeface="바탕" pitchFamily="18" charset="-127"/>
                          <a:ea typeface="바탕" pitchFamily="18" charset="-127"/>
                        </a:rPr>
                        <a:t>다양함</a:t>
                      </a:r>
                    </a:p>
                    <a:p>
                      <a:pPr marL="0" marR="0" lvl="0" indent="0" algn="just" defTabSz="914400" rtl="0" eaLnBrk="1" fontAlgn="base" latinLnBrk="1" hangingPunct="1">
                        <a:lnSpc>
                          <a:spcPct val="100000"/>
                        </a:lnSpc>
                        <a:spcBef>
                          <a:spcPct val="20000"/>
                        </a:spcBef>
                        <a:spcAft>
                          <a:spcPct val="0"/>
                        </a:spcAft>
                        <a:buClr>
                          <a:schemeClr val="tx1"/>
                        </a:buClr>
                        <a:buSzPct val="75000"/>
                        <a:buFont typeface="Wingdings" pitchFamily="2" charset="2"/>
                        <a:buNone/>
                        <a:tabLst/>
                      </a:pPr>
                      <a:r>
                        <a:rPr kumimoji="1" lang="ko-KR" altLang="en-US" sz="1800" b="1" i="0" u="none" strike="noStrike" cap="none" normalizeH="0" baseline="0" dirty="0" smtClean="0">
                          <a:ln>
                            <a:noFill/>
                          </a:ln>
                          <a:solidFill>
                            <a:srgbClr val="000000"/>
                          </a:solidFill>
                          <a:effectLst/>
                          <a:latin typeface="바탕" pitchFamily="18" charset="-127"/>
                          <a:ea typeface="바탕" pitchFamily="18" charset="-127"/>
                        </a:rPr>
                        <a:t>감소</a:t>
                      </a:r>
                    </a:p>
                    <a:p>
                      <a:pPr marL="0" marR="0" lvl="0" indent="0" algn="just" defTabSz="914400" rtl="0" eaLnBrk="1" fontAlgn="base" latinLnBrk="1" hangingPunct="1">
                        <a:lnSpc>
                          <a:spcPct val="100000"/>
                        </a:lnSpc>
                        <a:spcBef>
                          <a:spcPct val="20000"/>
                        </a:spcBef>
                        <a:spcAft>
                          <a:spcPct val="0"/>
                        </a:spcAft>
                        <a:buClr>
                          <a:schemeClr val="tx1"/>
                        </a:buClr>
                        <a:buSzPct val="75000"/>
                        <a:buFont typeface="Wingdings" pitchFamily="2" charset="2"/>
                        <a:buNone/>
                        <a:tabLst/>
                      </a:pPr>
                      <a:r>
                        <a:rPr kumimoji="1" lang="ko-KR" altLang="en-US" sz="1800" b="1" i="0" u="none" strike="noStrike" cap="none" normalizeH="0" baseline="0" dirty="0" smtClean="0">
                          <a:ln>
                            <a:noFill/>
                          </a:ln>
                          <a:solidFill>
                            <a:srgbClr val="000000"/>
                          </a:solidFill>
                          <a:effectLst/>
                          <a:latin typeface="바탕" pitchFamily="18" charset="-127"/>
                          <a:ea typeface="바탕" pitchFamily="18" charset="-127"/>
                        </a:rPr>
                        <a:t>수축</a:t>
                      </a:r>
                    </a:p>
                    <a:p>
                      <a:pPr marL="0" marR="0" lvl="0" indent="0" algn="just" defTabSz="914400" rtl="0" eaLnBrk="1" fontAlgn="base" latinLnBrk="1" hangingPunct="1">
                        <a:lnSpc>
                          <a:spcPct val="100000"/>
                        </a:lnSpc>
                        <a:spcBef>
                          <a:spcPct val="20000"/>
                        </a:spcBef>
                        <a:spcAft>
                          <a:spcPct val="0"/>
                        </a:spcAft>
                        <a:buClr>
                          <a:schemeClr val="tx1"/>
                        </a:buClr>
                        <a:buSzPct val="75000"/>
                        <a:buFont typeface="Wingdings" pitchFamily="2" charset="2"/>
                        <a:buNone/>
                        <a:tabLst/>
                      </a:pPr>
                      <a:r>
                        <a:rPr kumimoji="1" lang="ko-KR" altLang="en-US" sz="1800" b="1" i="0" u="none" strike="noStrike" cap="none" normalizeH="0" baseline="0" dirty="0" smtClean="0">
                          <a:ln>
                            <a:noFill/>
                          </a:ln>
                          <a:solidFill>
                            <a:srgbClr val="000000"/>
                          </a:solidFill>
                          <a:effectLst/>
                          <a:latin typeface="바탕" pitchFamily="18" charset="-127"/>
                          <a:ea typeface="바탕" pitchFamily="18" charset="-127"/>
                        </a:rPr>
                        <a:t>차다</a:t>
                      </a:r>
                    </a:p>
                    <a:p>
                      <a:pPr marL="0" marR="0" lvl="0" indent="0" algn="just" defTabSz="914400" rtl="0" eaLnBrk="1" fontAlgn="base" latinLnBrk="1" hangingPunct="1">
                        <a:lnSpc>
                          <a:spcPct val="100000"/>
                        </a:lnSpc>
                        <a:spcBef>
                          <a:spcPct val="20000"/>
                        </a:spcBef>
                        <a:spcAft>
                          <a:spcPct val="0"/>
                        </a:spcAft>
                        <a:buClr>
                          <a:schemeClr val="tx1"/>
                        </a:buClr>
                        <a:buSzPct val="75000"/>
                        <a:buFont typeface="Wingdings" pitchFamily="2" charset="2"/>
                        <a:buNone/>
                        <a:tabLst/>
                      </a:pPr>
                      <a:r>
                        <a:rPr kumimoji="1" lang="ko-KR" altLang="en-US" sz="1800" b="1" i="0" u="none" strike="noStrike" cap="none" normalizeH="0" baseline="0" dirty="0" smtClean="0">
                          <a:ln>
                            <a:noFill/>
                          </a:ln>
                          <a:solidFill>
                            <a:srgbClr val="000000"/>
                          </a:solidFill>
                          <a:effectLst/>
                          <a:latin typeface="바탕" pitchFamily="18" charset="-127"/>
                          <a:ea typeface="바탕" pitchFamily="18" charset="-127"/>
                        </a:rPr>
                        <a:t>없다</a:t>
                      </a:r>
                    </a:p>
                    <a:p>
                      <a:pPr marL="0" marR="0" lvl="0" indent="0" algn="just" defTabSz="914400" rtl="0" eaLnBrk="1" fontAlgn="base" latinLnBrk="1" hangingPunct="1">
                        <a:lnSpc>
                          <a:spcPct val="100000"/>
                        </a:lnSpc>
                        <a:spcBef>
                          <a:spcPct val="20000"/>
                        </a:spcBef>
                        <a:spcAft>
                          <a:spcPct val="0"/>
                        </a:spcAft>
                        <a:buClr>
                          <a:schemeClr val="tx1"/>
                        </a:buClr>
                        <a:buSzPct val="75000"/>
                        <a:buFont typeface="Wingdings" pitchFamily="2" charset="2"/>
                        <a:buNone/>
                        <a:tabLst/>
                      </a:pPr>
                      <a:r>
                        <a:rPr kumimoji="1" lang="ko-KR" altLang="en-US" sz="1800" b="1" i="0" u="none" strike="noStrike" cap="none" normalizeH="0" baseline="0" dirty="0" smtClean="0">
                          <a:ln>
                            <a:noFill/>
                          </a:ln>
                          <a:solidFill>
                            <a:srgbClr val="000000"/>
                          </a:solidFill>
                          <a:effectLst/>
                          <a:latin typeface="바탕" pitchFamily="18" charset="-127"/>
                          <a:ea typeface="바탕" pitchFamily="18" charset="-127"/>
                        </a:rPr>
                        <a:t>창백 혹은 </a:t>
                      </a:r>
                      <a:r>
                        <a:rPr kumimoji="1" lang="ko-KR" altLang="en-US" sz="1800" b="1" i="0" u="none" strike="noStrike" cap="none" normalizeH="0" baseline="0" dirty="0" err="1" smtClean="0">
                          <a:ln>
                            <a:noFill/>
                          </a:ln>
                          <a:solidFill>
                            <a:srgbClr val="000000"/>
                          </a:solidFill>
                          <a:effectLst/>
                          <a:latin typeface="바탕" pitchFamily="18" charset="-127"/>
                          <a:ea typeface="바탕" pitchFamily="18" charset="-127"/>
                        </a:rPr>
                        <a:t>청색증</a:t>
                      </a:r>
                      <a:endParaRPr kumimoji="1" lang="ko-KR" altLang="en-US" sz="1800" b="1" i="0" u="none" strike="noStrike" cap="none" normalizeH="0" baseline="0" dirty="0" smtClean="0">
                        <a:ln>
                          <a:noFill/>
                        </a:ln>
                        <a:solidFill>
                          <a:schemeClr val="tx1"/>
                        </a:solidFill>
                        <a:effectLst/>
                        <a:latin typeface="굴림" pitchFamily="50" charset="-127"/>
                        <a:ea typeface="굴림" pitchFamily="50" charset="-127"/>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TextBox 4"/>
          <p:cNvSpPr txBox="1"/>
          <p:nvPr/>
        </p:nvSpPr>
        <p:spPr>
          <a:xfrm>
            <a:off x="5652120" y="6381328"/>
            <a:ext cx="3240360" cy="369332"/>
          </a:xfrm>
          <a:prstGeom prst="rect">
            <a:avLst/>
          </a:prstGeom>
          <a:noFill/>
        </p:spPr>
        <p:txBody>
          <a:bodyPr wrap="square" rtlCol="0">
            <a:spAutoFit/>
          </a:bodyPr>
          <a:lstStyle/>
          <a:p>
            <a:r>
              <a:rPr lang="en-US" altLang="ko-KR" dirty="0" smtClean="0"/>
              <a:t>By </a:t>
            </a:r>
            <a:r>
              <a:rPr lang="en-US" altLang="ko-KR" dirty="0" err="1" smtClean="0"/>
              <a:t>Courtery</a:t>
            </a:r>
            <a:r>
              <a:rPr lang="en-US" altLang="ko-KR" dirty="0" smtClean="0"/>
              <a:t> of Prof. WY Kim</a:t>
            </a:r>
            <a:endParaRPr lang="ko-KR" altLang="en-US" dirty="0"/>
          </a:p>
        </p:txBody>
      </p:sp>
      <p:sp>
        <p:nvSpPr>
          <p:cNvPr id="6" name="직사각형 5"/>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7" name="바닥글 개체 틀 6"/>
          <p:cNvSpPr>
            <a:spLocks noGrp="1"/>
          </p:cNvSpPr>
          <p:nvPr>
            <p:ph type="ftr" sz="quarter" idx="11"/>
          </p:nvPr>
        </p:nvSpPr>
        <p:spPr>
          <a:xfrm>
            <a:off x="251520" y="6356350"/>
            <a:ext cx="2895600" cy="365125"/>
          </a:xfrm>
        </p:spPr>
        <p:txBody>
          <a:bodyPr/>
          <a:lstStyle/>
          <a:p>
            <a:r>
              <a:rPr lang="en-US" altLang="ko-KR" dirty="0" smtClean="0"/>
              <a:t>2012</a:t>
            </a:r>
            <a:r>
              <a:rPr lang="ko-KR" altLang="en-US" dirty="0" smtClean="0"/>
              <a:t>년 제 </a:t>
            </a:r>
            <a:r>
              <a:rPr lang="en-US" altLang="ko-KR" dirty="0" smtClean="0"/>
              <a:t>5</a:t>
            </a:r>
            <a:r>
              <a:rPr lang="ko-KR" altLang="en-US" dirty="0" smtClean="0"/>
              <a:t>차 전공의 학술세미나</a:t>
            </a:r>
            <a:endParaRPr lang="ko-KR" alt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6"/>
          <p:cNvGrpSpPr/>
          <p:nvPr/>
        </p:nvGrpSpPr>
        <p:grpSpPr>
          <a:xfrm>
            <a:off x="2571736" y="2428868"/>
            <a:ext cx="6357982" cy="4200622"/>
            <a:chOff x="857224" y="1357298"/>
            <a:chExt cx="7215238" cy="4986440"/>
          </a:xfrm>
        </p:grpSpPr>
        <p:pic>
          <p:nvPicPr>
            <p:cNvPr id="8" name="Picture 4" descr="2-2"/>
            <p:cNvPicPr>
              <a:picLocks noChangeAspect="1" noChangeArrowheads="1"/>
            </p:cNvPicPr>
            <p:nvPr/>
          </p:nvPicPr>
          <p:blipFill>
            <a:blip r:embed="rId2" cstate="email"/>
            <a:srcRect/>
            <a:stretch>
              <a:fillRect/>
            </a:stretch>
          </p:blipFill>
          <p:spPr bwMode="auto">
            <a:xfrm>
              <a:off x="857224" y="1357298"/>
              <a:ext cx="7215238" cy="4986440"/>
            </a:xfrm>
            <a:prstGeom prst="rect">
              <a:avLst/>
            </a:prstGeom>
            <a:noFill/>
          </p:spPr>
        </p:pic>
        <p:sp>
          <p:nvSpPr>
            <p:cNvPr id="9" name="직사각형 8"/>
            <p:cNvSpPr/>
            <p:nvPr/>
          </p:nvSpPr>
          <p:spPr>
            <a:xfrm>
              <a:off x="1643042" y="5929330"/>
              <a:ext cx="2571768" cy="357190"/>
            </a:xfrm>
            <a:prstGeom prst="rect">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6000760" y="5072074"/>
              <a:ext cx="785818" cy="285752"/>
            </a:xfrm>
            <a:prstGeom prst="rect">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pic>
        <p:nvPicPr>
          <p:cNvPr id="420866" name="Picture 2" descr="homonc.jpg"/>
          <p:cNvPicPr>
            <a:picLocks noChangeAspect="1" noChangeArrowheads="1"/>
          </p:cNvPicPr>
          <p:nvPr/>
        </p:nvPicPr>
        <p:blipFill>
          <a:blip r:embed="rId3" cstate="email"/>
          <a:srcRect/>
          <a:stretch>
            <a:fillRect/>
          </a:stretch>
        </p:blipFill>
        <p:spPr bwMode="auto">
          <a:xfrm>
            <a:off x="428597" y="0"/>
            <a:ext cx="2739756" cy="3143248"/>
          </a:xfrm>
          <a:prstGeom prst="rect">
            <a:avLst/>
          </a:prstGeom>
          <a:noFill/>
        </p:spPr>
      </p:pic>
      <p:sp>
        <p:nvSpPr>
          <p:cNvPr id="7" name="직사각형 6"/>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5" name="Picture 3"/>
          <p:cNvPicPr>
            <a:picLocks noChangeAspect="1" noChangeArrowheads="1"/>
          </p:cNvPicPr>
          <p:nvPr/>
        </p:nvPicPr>
        <p:blipFill>
          <a:blip r:embed="rId2" cstate="email"/>
          <a:srcRect/>
          <a:stretch>
            <a:fillRect/>
          </a:stretch>
        </p:blipFill>
        <p:spPr bwMode="auto">
          <a:xfrm>
            <a:off x="179511" y="620688"/>
            <a:ext cx="3648405" cy="2736304"/>
          </a:xfrm>
          <a:prstGeom prst="rect">
            <a:avLst/>
          </a:prstGeom>
          <a:noFill/>
          <a:ln w="9525">
            <a:noFill/>
            <a:miter lim="800000"/>
            <a:headEnd/>
            <a:tailEnd/>
          </a:ln>
          <a:effectLst/>
        </p:spPr>
      </p:pic>
      <p:pic>
        <p:nvPicPr>
          <p:cNvPr id="141314" name="Picture 2"/>
          <p:cNvPicPr>
            <a:picLocks noChangeAspect="1" noChangeArrowheads="1"/>
          </p:cNvPicPr>
          <p:nvPr/>
        </p:nvPicPr>
        <p:blipFill>
          <a:blip r:embed="rId3" cstate="email"/>
          <a:srcRect/>
          <a:stretch>
            <a:fillRect/>
          </a:stretch>
        </p:blipFill>
        <p:spPr bwMode="auto">
          <a:xfrm>
            <a:off x="0" y="0"/>
            <a:ext cx="9144000" cy="6858000"/>
          </a:xfrm>
          <a:prstGeom prst="rect">
            <a:avLst/>
          </a:prstGeom>
          <a:noFill/>
          <a:ln w="9525">
            <a:noFill/>
            <a:miter lim="800000"/>
            <a:headEnd/>
            <a:tailEnd/>
          </a:ln>
        </p:spPr>
      </p:pic>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
        <p:nvSpPr>
          <p:cNvPr id="5" name="바닥글 개체 틀 4"/>
          <p:cNvSpPr>
            <a:spLocks noGrp="1"/>
          </p:cNvSpPr>
          <p:nvPr>
            <p:ph type="ftr" sz="quarter" idx="11"/>
          </p:nvPr>
        </p:nvSpPr>
        <p:spPr>
          <a:xfrm>
            <a:off x="3124200" y="6448251"/>
            <a:ext cx="2895600" cy="365125"/>
          </a:xfrm>
        </p:spPr>
        <p:txBody>
          <a:bodyPr/>
          <a:lstStyle/>
          <a:p>
            <a:r>
              <a:rPr lang="en-US" altLang="ko-KR" dirty="0" smtClean="0"/>
              <a:t>2012</a:t>
            </a:r>
            <a:r>
              <a:rPr lang="ko-KR" altLang="en-US" dirty="0" smtClean="0"/>
              <a:t>년 제 </a:t>
            </a:r>
            <a:r>
              <a:rPr lang="en-US" altLang="ko-KR" dirty="0" smtClean="0"/>
              <a:t>5</a:t>
            </a:r>
            <a:r>
              <a:rPr lang="ko-KR" altLang="en-US" dirty="0" smtClean="0"/>
              <a:t>차 전공의 학술세미나</a:t>
            </a:r>
            <a:endParaRPr lang="ko-KR" altLang="en-US"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email"/>
          <a:srcRect/>
          <a:stretch>
            <a:fillRect/>
          </a:stretch>
        </p:blipFill>
        <p:spPr bwMode="auto">
          <a:xfrm>
            <a:off x="179388" y="1052513"/>
            <a:ext cx="8809037" cy="4516437"/>
          </a:xfrm>
          <a:prstGeom prst="rect">
            <a:avLst/>
          </a:prstGeom>
          <a:noFill/>
          <a:ln w="9525">
            <a:noFill/>
            <a:miter lim="800000"/>
            <a:headEnd/>
            <a:tailEnd/>
          </a:ln>
        </p:spPr>
      </p:pic>
      <p:sp>
        <p:nvSpPr>
          <p:cNvPr id="12291" name="Rectangle 2"/>
          <p:cNvSpPr>
            <a:spLocks noGrp="1" noChangeArrowheads="1"/>
          </p:cNvSpPr>
          <p:nvPr>
            <p:ph type="title"/>
          </p:nvPr>
        </p:nvSpPr>
        <p:spPr>
          <a:xfrm>
            <a:off x="457200" y="228600"/>
            <a:ext cx="8229600" cy="771525"/>
          </a:xfrm>
        </p:spPr>
        <p:txBody>
          <a:bodyPr/>
          <a:lstStyle/>
          <a:p>
            <a:pPr eaLnBrk="1" hangingPunct="1"/>
            <a:r>
              <a:rPr lang="en-US" altLang="ko-KR" sz="3600" dirty="0" smtClean="0">
                <a:cs typeface="Arial" charset="0"/>
              </a:rPr>
              <a:t>CLI : disease pattern</a:t>
            </a:r>
          </a:p>
        </p:txBody>
      </p:sp>
      <p:sp>
        <p:nvSpPr>
          <p:cNvPr id="6" name="Rectangle 2"/>
          <p:cNvSpPr txBox="1">
            <a:spLocks noChangeArrowheads="1"/>
          </p:cNvSpPr>
          <p:nvPr/>
        </p:nvSpPr>
        <p:spPr bwMode="auto">
          <a:xfrm>
            <a:off x="179388" y="5610225"/>
            <a:ext cx="8229600" cy="987425"/>
          </a:xfrm>
          <a:prstGeom prst="rect">
            <a:avLst/>
          </a:prstGeom>
          <a:noFill/>
          <a:ln w="9525">
            <a:noFill/>
            <a:miter lim="800000"/>
            <a:headEnd/>
            <a:tailEnd/>
          </a:ln>
        </p:spPr>
        <p:txBody>
          <a:bodyPr anchor="ctr"/>
          <a:lstStyle/>
          <a:p>
            <a:pPr>
              <a:defRPr/>
            </a:pPr>
            <a:r>
              <a:rPr lang="en-US" altLang="ko-KR" sz="1800" b="0" kern="0" dirty="0">
                <a:solidFill>
                  <a:schemeClr val="tx2"/>
                </a:solidFill>
                <a:latin typeface="Arial" pitchFamily="34" charset="0"/>
                <a:cs typeface="Arial" pitchFamily="34" charset="0"/>
              </a:rPr>
              <a:t>~ 50% : long occlusion (&gt;10cm)</a:t>
            </a:r>
          </a:p>
          <a:p>
            <a:pPr>
              <a:defRPr/>
            </a:pPr>
            <a:r>
              <a:rPr lang="en-US" altLang="ko-KR" sz="1800" b="0" kern="0" dirty="0">
                <a:solidFill>
                  <a:schemeClr val="tx2"/>
                </a:solidFill>
                <a:latin typeface="Arial" pitchFamily="34" charset="0"/>
                <a:cs typeface="Arial" pitchFamily="34" charset="0"/>
              </a:rPr>
              <a:t>~ 30% : three-vessel occlusive lesions</a:t>
            </a:r>
          </a:p>
          <a:p>
            <a:pPr>
              <a:defRPr/>
            </a:pPr>
            <a:r>
              <a:rPr lang="en-US" altLang="ko-KR" sz="1800" b="0" kern="0" dirty="0">
                <a:solidFill>
                  <a:schemeClr val="tx2"/>
                </a:solidFill>
                <a:latin typeface="Arial" pitchFamily="34" charset="0"/>
                <a:cs typeface="Arial" pitchFamily="34" charset="0"/>
              </a:rPr>
              <a:t>~ 50% : at least one patent distal foot vessel</a:t>
            </a:r>
          </a:p>
        </p:txBody>
      </p:sp>
      <p:sp>
        <p:nvSpPr>
          <p:cNvPr id="7" name="TextBox 3"/>
          <p:cNvSpPr txBox="1">
            <a:spLocks noChangeArrowheads="1"/>
          </p:cNvSpPr>
          <p:nvPr/>
        </p:nvSpPr>
        <p:spPr bwMode="auto">
          <a:xfrm>
            <a:off x="5219700" y="6434138"/>
            <a:ext cx="3905250" cy="307975"/>
          </a:xfrm>
          <a:prstGeom prst="rect">
            <a:avLst/>
          </a:prstGeom>
          <a:noFill/>
          <a:ln w="9525">
            <a:noFill/>
            <a:miter lim="800000"/>
            <a:headEnd/>
            <a:tailEnd/>
          </a:ln>
        </p:spPr>
        <p:txBody>
          <a:bodyPr wrap="none">
            <a:spAutoFit/>
          </a:bodyPr>
          <a:lstStyle/>
          <a:p>
            <a:pPr eaLnBrk="0" latinLnBrk="0" hangingPunct="0">
              <a:defRPr/>
            </a:pPr>
            <a:r>
              <a:rPr kumimoji="0" lang="en-US" altLang="ko-KR" sz="1400" b="0" dirty="0" err="1">
                <a:solidFill>
                  <a:schemeClr val="accent1">
                    <a:lumMod val="60000"/>
                    <a:lumOff val="40000"/>
                  </a:schemeClr>
                </a:solidFill>
                <a:latin typeface="Arial" pitchFamily="34" charset="0"/>
                <a:cs typeface="Arial" pitchFamily="34" charset="0"/>
              </a:rPr>
              <a:t>Graziani</a:t>
            </a:r>
            <a:r>
              <a:rPr kumimoji="0" lang="en-US" altLang="ko-KR" sz="1400" b="0" dirty="0">
                <a:solidFill>
                  <a:schemeClr val="accent1">
                    <a:lumMod val="60000"/>
                    <a:lumOff val="40000"/>
                  </a:schemeClr>
                </a:solidFill>
                <a:latin typeface="Arial" pitchFamily="34" charset="0"/>
                <a:cs typeface="Arial" pitchFamily="34" charset="0"/>
              </a:rPr>
              <a:t> et al. </a:t>
            </a:r>
            <a:r>
              <a:rPr kumimoji="0" lang="en-US" altLang="ko-KR" sz="1400" b="0" dirty="0" err="1">
                <a:solidFill>
                  <a:schemeClr val="accent1">
                    <a:lumMod val="60000"/>
                    <a:lumOff val="40000"/>
                  </a:schemeClr>
                </a:solidFill>
                <a:latin typeface="Arial" pitchFamily="34" charset="0"/>
                <a:cs typeface="Arial" pitchFamily="34" charset="0"/>
              </a:rPr>
              <a:t>Eur</a:t>
            </a:r>
            <a:r>
              <a:rPr kumimoji="0" lang="en-US" altLang="ko-KR" sz="1400" b="0" dirty="0">
                <a:solidFill>
                  <a:schemeClr val="accent1">
                    <a:lumMod val="60000"/>
                    <a:lumOff val="40000"/>
                  </a:schemeClr>
                </a:solidFill>
                <a:latin typeface="Arial" pitchFamily="34" charset="0"/>
                <a:cs typeface="Arial" pitchFamily="34" charset="0"/>
              </a:rPr>
              <a:t> J </a:t>
            </a:r>
            <a:r>
              <a:rPr kumimoji="0" lang="en-US" altLang="ko-KR" sz="1400" b="0" dirty="0" err="1">
                <a:solidFill>
                  <a:schemeClr val="accent1">
                    <a:lumMod val="60000"/>
                    <a:lumOff val="40000"/>
                  </a:schemeClr>
                </a:solidFill>
                <a:latin typeface="Arial" pitchFamily="34" charset="0"/>
                <a:cs typeface="Arial" pitchFamily="34" charset="0"/>
              </a:rPr>
              <a:t>Vasc</a:t>
            </a:r>
            <a:r>
              <a:rPr kumimoji="0" lang="en-US" altLang="ko-KR" sz="1400" b="0" dirty="0">
                <a:solidFill>
                  <a:schemeClr val="accent1">
                    <a:lumMod val="60000"/>
                    <a:lumOff val="40000"/>
                  </a:schemeClr>
                </a:solidFill>
                <a:latin typeface="Arial" pitchFamily="34" charset="0"/>
                <a:cs typeface="Arial" pitchFamily="34" charset="0"/>
              </a:rPr>
              <a:t> </a:t>
            </a:r>
            <a:r>
              <a:rPr kumimoji="0" lang="en-US" altLang="ko-KR" sz="1400" b="0" dirty="0" err="1">
                <a:solidFill>
                  <a:schemeClr val="accent1">
                    <a:lumMod val="60000"/>
                    <a:lumOff val="40000"/>
                  </a:schemeClr>
                </a:solidFill>
                <a:latin typeface="Arial" pitchFamily="34" charset="0"/>
                <a:cs typeface="Arial" pitchFamily="34" charset="0"/>
              </a:rPr>
              <a:t>Endovasc</a:t>
            </a:r>
            <a:r>
              <a:rPr kumimoji="0" lang="en-US" altLang="ko-KR" sz="1400" b="0" dirty="0">
                <a:solidFill>
                  <a:schemeClr val="accent1">
                    <a:lumMod val="60000"/>
                    <a:lumOff val="40000"/>
                  </a:schemeClr>
                </a:solidFill>
                <a:latin typeface="Arial" pitchFamily="34" charset="0"/>
                <a:cs typeface="Arial" pitchFamily="34" charset="0"/>
              </a:rPr>
              <a:t> </a:t>
            </a:r>
            <a:r>
              <a:rPr kumimoji="0" lang="en-US" altLang="ko-KR" sz="1400" b="0" dirty="0" err="1">
                <a:solidFill>
                  <a:schemeClr val="accent1">
                    <a:lumMod val="60000"/>
                    <a:lumOff val="40000"/>
                  </a:schemeClr>
                </a:solidFill>
                <a:latin typeface="Arial" pitchFamily="34" charset="0"/>
                <a:cs typeface="Arial" pitchFamily="34" charset="0"/>
              </a:rPr>
              <a:t>Surg</a:t>
            </a:r>
            <a:r>
              <a:rPr kumimoji="0" lang="en-US" altLang="ko-KR" sz="1400" b="0" dirty="0">
                <a:solidFill>
                  <a:schemeClr val="accent1">
                    <a:lumMod val="60000"/>
                    <a:lumOff val="40000"/>
                  </a:schemeClr>
                </a:solidFill>
                <a:latin typeface="Arial" pitchFamily="34" charset="0"/>
                <a:cs typeface="Arial" pitchFamily="34" charset="0"/>
              </a:rPr>
              <a:t> 2007</a:t>
            </a:r>
            <a:endParaRPr kumimoji="0" lang="ko-KR" altLang="en-US" sz="1400" b="0" dirty="0">
              <a:solidFill>
                <a:schemeClr val="accent1">
                  <a:lumMod val="60000"/>
                  <a:lumOff val="40000"/>
                </a:schemeClr>
              </a:solidFill>
              <a:latin typeface="Arial" pitchFamily="34" charset="0"/>
              <a:cs typeface="Arial" pitchFamily="34" charset="0"/>
            </a:endParaRPr>
          </a:p>
        </p:txBody>
      </p:sp>
      <p:sp>
        <p:nvSpPr>
          <p:cNvPr id="8" name="직사각형 7"/>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228600"/>
            <a:ext cx="8229600" cy="985822"/>
          </a:xfrm>
        </p:spPr>
        <p:txBody>
          <a:bodyPr>
            <a:normAutofit fontScale="90000"/>
          </a:bodyPr>
          <a:lstStyle/>
          <a:p>
            <a:r>
              <a:rPr lang="en-US" altLang="ko-KR" sz="3600" dirty="0" smtClean="0">
                <a:cs typeface="Arial" charset="0"/>
              </a:rPr>
              <a:t>Why PTA for Complex BTK lesions?</a:t>
            </a:r>
            <a:br>
              <a:rPr lang="en-US" altLang="ko-KR" sz="3600" dirty="0" smtClean="0">
                <a:cs typeface="Arial" charset="0"/>
              </a:rPr>
            </a:br>
            <a:r>
              <a:rPr lang="en-US" altLang="ko-KR" sz="3600" kern="0" dirty="0" smtClean="0">
                <a:solidFill>
                  <a:srgbClr val="FF0000"/>
                </a:solidFill>
                <a:cs typeface="Arial" pitchFamily="34" charset="0"/>
              </a:rPr>
              <a:t>- </a:t>
            </a:r>
            <a:r>
              <a:rPr lang="en-US" altLang="ko-KR" sz="3600" kern="0" dirty="0" err="1" smtClean="0">
                <a:solidFill>
                  <a:srgbClr val="FF0000"/>
                </a:solidFill>
                <a:cs typeface="Arial" pitchFamily="34" charset="0"/>
              </a:rPr>
              <a:t>Angiosome</a:t>
            </a:r>
            <a:r>
              <a:rPr lang="en-US" altLang="ko-KR" sz="3600" kern="0" dirty="0" smtClean="0">
                <a:solidFill>
                  <a:srgbClr val="FF0000"/>
                </a:solidFill>
                <a:cs typeface="Arial" pitchFamily="34" charset="0"/>
              </a:rPr>
              <a:t> -</a:t>
            </a:r>
            <a:endParaRPr lang="en-US" altLang="ko-KR" sz="3600" dirty="0" smtClean="0">
              <a:solidFill>
                <a:srgbClr val="FF0000"/>
              </a:solidFill>
              <a:cs typeface="Arial" charset="0"/>
            </a:endParaRPr>
          </a:p>
        </p:txBody>
      </p:sp>
      <p:pic>
        <p:nvPicPr>
          <p:cNvPr id="14339" name="Picture 2"/>
          <p:cNvPicPr>
            <a:picLocks noChangeAspect="1" noChangeArrowheads="1"/>
          </p:cNvPicPr>
          <p:nvPr/>
        </p:nvPicPr>
        <p:blipFill>
          <a:blip r:embed="rId2" cstate="email"/>
          <a:srcRect/>
          <a:stretch>
            <a:fillRect/>
          </a:stretch>
        </p:blipFill>
        <p:spPr bwMode="auto">
          <a:xfrm>
            <a:off x="323850" y="1989138"/>
            <a:ext cx="2192338" cy="3957637"/>
          </a:xfrm>
          <a:prstGeom prst="rect">
            <a:avLst/>
          </a:prstGeom>
          <a:noFill/>
          <a:ln w="9525">
            <a:noFill/>
            <a:miter lim="800000"/>
            <a:headEnd/>
            <a:tailEnd/>
          </a:ln>
        </p:spPr>
      </p:pic>
      <p:pic>
        <p:nvPicPr>
          <p:cNvPr id="14340" name="Picture 3"/>
          <p:cNvPicPr>
            <a:picLocks noChangeAspect="1" noChangeArrowheads="1"/>
          </p:cNvPicPr>
          <p:nvPr/>
        </p:nvPicPr>
        <p:blipFill>
          <a:blip r:embed="rId3" cstate="email"/>
          <a:srcRect/>
          <a:stretch>
            <a:fillRect/>
          </a:stretch>
        </p:blipFill>
        <p:spPr bwMode="auto">
          <a:xfrm>
            <a:off x="6416675" y="1470025"/>
            <a:ext cx="2057400" cy="2876550"/>
          </a:xfrm>
          <a:prstGeom prst="rect">
            <a:avLst/>
          </a:prstGeom>
          <a:noFill/>
          <a:ln w="9525">
            <a:noFill/>
            <a:miter lim="800000"/>
            <a:headEnd/>
            <a:tailEnd/>
          </a:ln>
        </p:spPr>
      </p:pic>
      <p:pic>
        <p:nvPicPr>
          <p:cNvPr id="14341" name="Picture 4"/>
          <p:cNvPicPr>
            <a:picLocks noChangeAspect="1" noChangeArrowheads="1"/>
          </p:cNvPicPr>
          <p:nvPr/>
        </p:nvPicPr>
        <p:blipFill>
          <a:blip r:embed="rId4" cstate="email"/>
          <a:srcRect/>
          <a:stretch>
            <a:fillRect/>
          </a:stretch>
        </p:blipFill>
        <p:spPr bwMode="auto">
          <a:xfrm>
            <a:off x="6361113" y="4437063"/>
            <a:ext cx="2166937" cy="1635125"/>
          </a:xfrm>
          <a:prstGeom prst="rect">
            <a:avLst/>
          </a:prstGeom>
          <a:noFill/>
          <a:ln w="9525">
            <a:noFill/>
            <a:miter lim="800000"/>
            <a:headEnd/>
            <a:tailEnd/>
          </a:ln>
        </p:spPr>
      </p:pic>
      <p:pic>
        <p:nvPicPr>
          <p:cNvPr id="14342" name="Picture 5"/>
          <p:cNvPicPr>
            <a:picLocks noChangeAspect="1" noChangeArrowheads="1"/>
          </p:cNvPicPr>
          <p:nvPr/>
        </p:nvPicPr>
        <p:blipFill>
          <a:blip r:embed="rId5" cstate="email"/>
          <a:srcRect/>
          <a:stretch>
            <a:fillRect/>
          </a:stretch>
        </p:blipFill>
        <p:spPr bwMode="auto">
          <a:xfrm>
            <a:off x="3365500" y="1417638"/>
            <a:ext cx="1876425" cy="2511425"/>
          </a:xfrm>
          <a:prstGeom prst="rect">
            <a:avLst/>
          </a:prstGeom>
          <a:noFill/>
          <a:ln w="9525">
            <a:noFill/>
            <a:miter lim="800000"/>
            <a:headEnd/>
            <a:tailEnd/>
          </a:ln>
        </p:spPr>
      </p:pic>
      <p:pic>
        <p:nvPicPr>
          <p:cNvPr id="14343" name="Picture 6"/>
          <p:cNvPicPr>
            <a:picLocks noChangeAspect="1" noChangeArrowheads="1"/>
          </p:cNvPicPr>
          <p:nvPr/>
        </p:nvPicPr>
        <p:blipFill>
          <a:blip r:embed="rId6" cstate="email"/>
          <a:srcRect/>
          <a:stretch>
            <a:fillRect/>
          </a:stretch>
        </p:blipFill>
        <p:spPr bwMode="auto">
          <a:xfrm>
            <a:off x="3338513" y="4076700"/>
            <a:ext cx="1947862" cy="1947863"/>
          </a:xfrm>
          <a:prstGeom prst="rect">
            <a:avLst/>
          </a:prstGeom>
          <a:noFill/>
          <a:ln w="9525">
            <a:noFill/>
            <a:miter lim="800000"/>
            <a:headEnd/>
            <a:tailEnd/>
          </a:ln>
        </p:spPr>
      </p:pic>
      <p:sp>
        <p:nvSpPr>
          <p:cNvPr id="11" name="Rectangle 2"/>
          <p:cNvSpPr txBox="1">
            <a:spLocks noChangeArrowheads="1"/>
          </p:cNvSpPr>
          <p:nvPr/>
        </p:nvSpPr>
        <p:spPr bwMode="auto">
          <a:xfrm>
            <a:off x="468313" y="5970588"/>
            <a:ext cx="8229600" cy="771525"/>
          </a:xfrm>
          <a:prstGeom prst="rect">
            <a:avLst/>
          </a:prstGeom>
          <a:noFill/>
          <a:ln w="9525">
            <a:noFill/>
            <a:miter lim="800000"/>
            <a:headEnd/>
            <a:tailEnd/>
          </a:ln>
        </p:spPr>
        <p:txBody>
          <a:bodyPr anchor="ctr"/>
          <a:lstStyle/>
          <a:p>
            <a:pPr algn="ctr">
              <a:defRPr/>
            </a:pPr>
            <a:r>
              <a:rPr lang="en-US" altLang="ko-KR" sz="3600" b="0" kern="0" dirty="0">
                <a:latin typeface="Arial" pitchFamily="34" charset="0"/>
                <a:cs typeface="Arial" pitchFamily="34" charset="0"/>
              </a:rPr>
              <a:t>ATA        	 PA   	           PTA</a:t>
            </a:r>
          </a:p>
        </p:txBody>
      </p:sp>
      <p:sp>
        <p:nvSpPr>
          <p:cNvPr id="9" name="직사각형 8"/>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2"/>
          <p:cNvPicPr>
            <a:picLocks noChangeAspect="1" noChangeArrowheads="1"/>
          </p:cNvPicPr>
          <p:nvPr/>
        </p:nvPicPr>
        <p:blipFill>
          <a:blip r:embed="rId2" cstate="email"/>
          <a:srcRect/>
          <a:stretch>
            <a:fillRect/>
          </a:stretch>
        </p:blipFill>
        <p:spPr bwMode="auto">
          <a:xfrm>
            <a:off x="1508125" y="1484313"/>
            <a:ext cx="5872163" cy="5160962"/>
          </a:xfrm>
          <a:prstGeom prst="rect">
            <a:avLst/>
          </a:prstGeom>
          <a:noFill/>
          <a:ln w="9525">
            <a:noFill/>
            <a:miter lim="800000"/>
            <a:headEnd/>
            <a:tailEnd/>
          </a:ln>
        </p:spPr>
      </p:pic>
      <p:sp>
        <p:nvSpPr>
          <p:cNvPr id="6" name="Rectangle 2"/>
          <p:cNvSpPr>
            <a:spLocks noGrp="1" noChangeArrowheads="1"/>
          </p:cNvSpPr>
          <p:nvPr>
            <p:ph type="title"/>
          </p:nvPr>
        </p:nvSpPr>
        <p:spPr>
          <a:xfrm>
            <a:off x="457200" y="228600"/>
            <a:ext cx="8229600" cy="985822"/>
          </a:xfrm>
        </p:spPr>
        <p:txBody>
          <a:bodyPr>
            <a:normAutofit fontScale="90000"/>
          </a:bodyPr>
          <a:lstStyle/>
          <a:p>
            <a:r>
              <a:rPr lang="en-US" altLang="ko-KR" sz="3600" dirty="0" smtClean="0">
                <a:cs typeface="Arial" charset="0"/>
              </a:rPr>
              <a:t>Why PTA for Complex BTK lesions?</a:t>
            </a:r>
            <a:br>
              <a:rPr lang="en-US" altLang="ko-KR" sz="3600" dirty="0" smtClean="0">
                <a:cs typeface="Arial" charset="0"/>
              </a:rPr>
            </a:br>
            <a:r>
              <a:rPr lang="en-US" altLang="ko-KR" sz="3600" kern="0" dirty="0" smtClean="0">
                <a:solidFill>
                  <a:srgbClr val="FF0000"/>
                </a:solidFill>
                <a:cs typeface="Arial" pitchFamily="34" charset="0"/>
              </a:rPr>
              <a:t>- </a:t>
            </a:r>
            <a:r>
              <a:rPr lang="en-US" altLang="ko-KR" sz="3600" kern="0" dirty="0" err="1" smtClean="0">
                <a:solidFill>
                  <a:srgbClr val="FF0000"/>
                </a:solidFill>
                <a:cs typeface="Arial" pitchFamily="34" charset="0"/>
              </a:rPr>
              <a:t>Angiosome</a:t>
            </a:r>
            <a:r>
              <a:rPr lang="en-US" altLang="ko-KR" sz="3600" kern="0" dirty="0" smtClean="0">
                <a:solidFill>
                  <a:srgbClr val="FF0000"/>
                </a:solidFill>
                <a:cs typeface="Arial" pitchFamily="34" charset="0"/>
              </a:rPr>
              <a:t> -</a:t>
            </a:r>
            <a:endParaRPr lang="en-US" altLang="ko-KR" sz="3600" dirty="0" smtClean="0">
              <a:solidFill>
                <a:srgbClr val="FF0000"/>
              </a:solidFill>
              <a:cs typeface="Arial" charset="0"/>
            </a:endParaRPr>
          </a:p>
        </p:txBody>
      </p:sp>
      <p:sp>
        <p:nvSpPr>
          <p:cNvPr id="4" name="직사각형 3"/>
          <p:cNvSpPr/>
          <p:nvPr/>
        </p:nvSpPr>
        <p:spPr>
          <a:xfrm>
            <a:off x="8639944" y="0"/>
            <a:ext cx="504056" cy="584775"/>
          </a:xfrm>
          <a:prstGeom prst="rect">
            <a:avLst/>
          </a:prstGeom>
        </p:spPr>
        <p:txBody>
          <a:bodyPr wrap="square">
            <a:spAutoFit/>
          </a:bodyPr>
          <a:lstStyle/>
          <a:p>
            <a:r>
              <a:rPr lang="ko-KR" altLang="en-US" sz="3200" dirty="0" smtClean="0"/>
              <a:t>►</a:t>
            </a:r>
            <a:endParaRPr lang="ko-KR" altLang="en-US" sz="3200" dirty="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2"/>
</p:tagLst>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사용자 지정 1">
      <a:majorFont>
        <a:latin typeface="Arial Black"/>
        <a:ea typeface="맑은 고딕"/>
        <a:cs typeface=""/>
      </a:majorFont>
      <a:minorFont>
        <a:latin typeface="Times New Roman"/>
        <a:ea typeface="맑은 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3431</TotalTime>
  <Words>7290</Words>
  <Application>Microsoft Office PowerPoint</Application>
  <PresentationFormat>화면 슬라이드 쇼(4:3)</PresentationFormat>
  <Paragraphs>1657</Paragraphs>
  <Slides>185</Slides>
  <Notes>15</Notes>
  <HiddenSlides>0</HiddenSlides>
  <MMClips>23</MMClips>
  <ScaleCrop>false</ScaleCrop>
  <HeadingPairs>
    <vt:vector size="6" baseType="variant">
      <vt:variant>
        <vt:lpstr>테마</vt:lpstr>
      </vt:variant>
      <vt:variant>
        <vt:i4>1</vt:i4>
      </vt:variant>
      <vt:variant>
        <vt:lpstr>포함된 OLE 서버</vt:lpstr>
      </vt:variant>
      <vt:variant>
        <vt:i4>5</vt:i4>
      </vt:variant>
      <vt:variant>
        <vt:lpstr>슬라이드 제목</vt:lpstr>
      </vt:variant>
      <vt:variant>
        <vt:i4>185</vt:i4>
      </vt:variant>
    </vt:vector>
  </HeadingPairs>
  <TitlesOfParts>
    <vt:vector size="191" baseType="lpstr">
      <vt:lpstr>Office 테마</vt:lpstr>
      <vt:lpstr>Microsoft Office Excel 97-2003 워크시트</vt:lpstr>
      <vt:lpstr>Image</vt:lpstr>
      <vt:lpstr>비트맵 이미지</vt:lpstr>
      <vt:lpstr>MS Org Chart</vt:lpstr>
      <vt:lpstr>차트</vt:lpstr>
      <vt:lpstr>PADO: Endovascular, Surgical and Hybrid Treatment  It’s much more than just technology</vt:lpstr>
      <vt:lpstr>I. Overview</vt:lpstr>
      <vt:lpstr>Major manifestations of atherothrombosis</vt:lpstr>
      <vt:lpstr>Systemic Atherosclerosis</vt:lpstr>
      <vt:lpstr>Prevalence of PAD increases with age</vt:lpstr>
      <vt:lpstr>슬라이드 6</vt:lpstr>
      <vt:lpstr>Risk of death is increased in patients with  both symptomatic and asymptomatic PAD</vt:lpstr>
      <vt:lpstr>슬라이드 8</vt:lpstr>
      <vt:lpstr>PVD is not Benign!!!</vt:lpstr>
      <vt:lpstr>Multidisciplinary Team</vt:lpstr>
      <vt:lpstr>Clinical Success Assessment</vt:lpstr>
      <vt:lpstr>Bypass vs Angioplasty</vt:lpstr>
      <vt:lpstr>II. Schema</vt:lpstr>
      <vt:lpstr>II. Schema</vt:lpstr>
      <vt:lpstr>II-1. Acute Limb Ischemia</vt:lpstr>
      <vt:lpstr>Definition</vt:lpstr>
      <vt:lpstr>Cause</vt:lpstr>
      <vt:lpstr>Cause - Emboli</vt:lpstr>
      <vt:lpstr>Cause - Emboli</vt:lpstr>
      <vt:lpstr>Cause - Emboli</vt:lpstr>
      <vt:lpstr>Cause - Emboli</vt:lpstr>
      <vt:lpstr>Cause - Thromosis</vt:lpstr>
      <vt:lpstr>Cause - Trauma</vt:lpstr>
      <vt:lpstr>Clinical Features</vt:lpstr>
      <vt:lpstr>Clinical Features</vt:lpstr>
      <vt:lpstr>Clinical Differentiation Between Embolism &amp; Thrombosis</vt:lpstr>
      <vt:lpstr>Management</vt:lpstr>
      <vt:lpstr>Immediately</vt:lpstr>
      <vt:lpstr>???????</vt:lpstr>
      <vt:lpstr>Embolectomy</vt:lpstr>
      <vt:lpstr>Embolectomy</vt:lpstr>
      <vt:lpstr>Thrombolytic Therapy</vt:lpstr>
      <vt:lpstr>Case Presentation</vt:lpstr>
      <vt:lpstr>Diagnostic Angio</vt:lpstr>
      <vt:lpstr>Case Presentation</vt:lpstr>
      <vt:lpstr>Rt vs Lt : upper BTK</vt:lpstr>
      <vt:lpstr>Rt PTA 018+Fogary (mag)</vt:lpstr>
      <vt:lpstr>Rt PTA Embolectomy</vt:lpstr>
      <vt:lpstr>Rt PTA Embolus</vt:lpstr>
      <vt:lpstr>Case – Other Hospital</vt:lpstr>
      <vt:lpstr>Initial and PTA</vt:lpstr>
      <vt:lpstr>Complications</vt:lpstr>
      <vt:lpstr>Ischemia-Reperfusion Injury</vt:lpstr>
      <vt:lpstr>Compartment Syndrome</vt:lpstr>
      <vt:lpstr>Metabolic Complicastions</vt:lpstr>
      <vt:lpstr>II-2. Chronic Limb Ischemia</vt:lpstr>
      <vt:lpstr>Definition</vt:lpstr>
      <vt:lpstr>Causes</vt:lpstr>
      <vt:lpstr>Definition of ASO</vt:lpstr>
      <vt:lpstr>Risk Factors of ASO</vt:lpstr>
      <vt:lpstr> Common sites of plaque formation in arteries</vt:lpstr>
      <vt:lpstr>Definition of Burger’s Disease</vt:lpstr>
      <vt:lpstr>Characteristics of Burger’s disease</vt:lpstr>
      <vt:lpstr>Clinical Manifestation</vt:lpstr>
      <vt:lpstr>Site of Lesions</vt:lpstr>
      <vt:lpstr>Differentiating True Claudication  from Pseudoclaudication </vt:lpstr>
      <vt:lpstr>Non-Critical Limb Ischemia </vt:lpstr>
      <vt:lpstr>Algorithm for Non-CLI (claudication)</vt:lpstr>
      <vt:lpstr>Critical Limb Ischemia</vt:lpstr>
      <vt:lpstr>Definition of Critical Limb Ischemia</vt:lpstr>
      <vt:lpstr>Definitions of Critical Limb Ischemia  ( TASC II  Inter-Society Consensus ))</vt:lpstr>
      <vt:lpstr>Clinical Features of CLI</vt:lpstr>
      <vt:lpstr>Algorithm for CLI</vt:lpstr>
      <vt:lpstr> Amputation as a primary therapy</vt:lpstr>
      <vt:lpstr> Revascularization in CLI</vt:lpstr>
      <vt:lpstr>When should open surgery be the initial option for CLI ?</vt:lpstr>
      <vt:lpstr>Management</vt:lpstr>
      <vt:lpstr>General Management - 01</vt:lpstr>
      <vt:lpstr>General Management - 02</vt:lpstr>
      <vt:lpstr>Preop. Risk-Benefit Analysis</vt:lpstr>
      <vt:lpstr>Major changes  between TASC 2000 and II 2007</vt:lpstr>
      <vt:lpstr>Recommandation of Iliac Interventions</vt:lpstr>
      <vt:lpstr>슬라이드 73</vt:lpstr>
      <vt:lpstr>Endovascular Result of Iliac Lesion </vt:lpstr>
      <vt:lpstr>Iliac Intervention ; complicaton &amp; success rate</vt:lpstr>
      <vt:lpstr>The Cordis Randomized Iliac Stent Project-US(CRISP-US) Trial</vt:lpstr>
      <vt:lpstr>Recommedation of Iliac Lesion</vt:lpstr>
      <vt:lpstr>Femoral arteries and anatomy </vt:lpstr>
      <vt:lpstr>TASC 2000 and TASC II 2007</vt:lpstr>
      <vt:lpstr>슬라이드 80</vt:lpstr>
      <vt:lpstr>Result of Femoropoliteal PTA</vt:lpstr>
      <vt:lpstr>Summary of 3 Randomized Trial</vt:lpstr>
      <vt:lpstr>Challenges of F-P Revascularization: A Heterogenous Disease Entity</vt:lpstr>
      <vt:lpstr>SFA: Longest Vessel in the Body</vt:lpstr>
      <vt:lpstr>The Ideal SFA Lesion is Rare</vt:lpstr>
      <vt:lpstr>Intraluminal vs. Sub-intimal</vt:lpstr>
      <vt:lpstr>Standard SFA Subintimal Technique</vt:lpstr>
      <vt:lpstr>슬라이드 88</vt:lpstr>
      <vt:lpstr>슬라이드 89</vt:lpstr>
      <vt:lpstr>To solve passage or reentry problems</vt:lpstr>
      <vt:lpstr>Currently available device for recanalization</vt:lpstr>
      <vt:lpstr>슬라이드 92</vt:lpstr>
      <vt:lpstr>Main issues</vt:lpstr>
      <vt:lpstr>ASO vs DM</vt:lpstr>
      <vt:lpstr>슬라이드 95</vt:lpstr>
      <vt:lpstr>슬라이드 96</vt:lpstr>
      <vt:lpstr>CLI : disease pattern</vt:lpstr>
      <vt:lpstr>Why PTA for Complex BTK lesions? - Angiosome -</vt:lpstr>
      <vt:lpstr>Why PTA for Complex BTK lesions? - Angiosome -</vt:lpstr>
      <vt:lpstr>Which artery or arteries should be treated?</vt:lpstr>
      <vt:lpstr>Angioplasty of BTK arteries; long term FU and factors influencing clinical outcomes</vt:lpstr>
      <vt:lpstr>Revascularization Strategy in DM c CLI</vt:lpstr>
      <vt:lpstr>How different BTK intervention are</vt:lpstr>
      <vt:lpstr>Subintimal Angioplasty</vt:lpstr>
      <vt:lpstr>Tools for BTK intervention</vt:lpstr>
      <vt:lpstr>Discrepancy between limb salvage and primary patency in BTK arteries</vt:lpstr>
      <vt:lpstr>슬라이드 107</vt:lpstr>
      <vt:lpstr>Goal of Infrapopliteal Intervention</vt:lpstr>
      <vt:lpstr>Summary </vt:lpstr>
      <vt:lpstr>Overview of Management</vt:lpstr>
      <vt:lpstr>Arterial Reconstruction Procedure</vt:lpstr>
      <vt:lpstr>Comparison of arterial reconstructive techniques</vt:lpstr>
      <vt:lpstr>Angioplasty</vt:lpstr>
      <vt:lpstr>Angioplasty</vt:lpstr>
      <vt:lpstr>Angioplasty</vt:lpstr>
      <vt:lpstr>Angioplasty</vt:lpstr>
      <vt:lpstr>Bypass</vt:lpstr>
      <vt:lpstr>Bypass</vt:lpstr>
      <vt:lpstr>Byass Material</vt:lpstr>
      <vt:lpstr>Bypass with Vein Graft</vt:lpstr>
      <vt:lpstr>Bypass with Vein Graft</vt:lpstr>
      <vt:lpstr>Causes of Vein Graft Failure</vt:lpstr>
      <vt:lpstr>Graft</vt:lpstr>
      <vt:lpstr>Bypass with Artificial Graft</vt:lpstr>
      <vt:lpstr>Bypass with Artificial Graft</vt:lpstr>
      <vt:lpstr>Bypass with Artificial Graft</vt:lpstr>
      <vt:lpstr>Bypass with Artificial Graft</vt:lpstr>
      <vt:lpstr>Endarterectomy</vt:lpstr>
      <vt:lpstr>Endarterectomy</vt:lpstr>
      <vt:lpstr>Endarterectomy</vt:lpstr>
      <vt:lpstr>PTA &amp; Stent</vt:lpstr>
      <vt:lpstr>Angiogram</vt:lpstr>
      <vt:lpstr>Positioning the patient  (for a right-handed operator)</vt:lpstr>
      <vt:lpstr>Approach</vt:lpstr>
      <vt:lpstr>Unit</vt:lpstr>
      <vt:lpstr>슬라이드 136</vt:lpstr>
      <vt:lpstr>슬라이드 137</vt:lpstr>
      <vt:lpstr>슬라이드 138</vt:lpstr>
      <vt:lpstr>Classification of Catheter</vt:lpstr>
      <vt:lpstr>Catheter(French):Outer wall</vt:lpstr>
      <vt:lpstr>All Information on the Hub..</vt:lpstr>
      <vt:lpstr>Choosing a Catheter Shape</vt:lpstr>
      <vt:lpstr>슬라이드 143</vt:lpstr>
      <vt:lpstr>Classification of Catheter</vt:lpstr>
      <vt:lpstr>Sheath(French): Inner wall</vt:lpstr>
      <vt:lpstr>슬라이드 146</vt:lpstr>
      <vt:lpstr>Balloon(mm): Outer wall</vt:lpstr>
      <vt:lpstr>Stent(mm):Outer wall</vt:lpstr>
      <vt:lpstr>Case – SFA short CTO</vt:lpstr>
      <vt:lpstr>슬라이드 150</vt:lpstr>
      <vt:lpstr>Case – SFA – Long CTO Outback case</vt:lpstr>
      <vt:lpstr>슬라이드 152</vt:lpstr>
      <vt:lpstr>Before &amp; After</vt:lpstr>
      <vt:lpstr>Hybrid</vt:lpstr>
      <vt:lpstr>Hybrid</vt:lpstr>
      <vt:lpstr>Role of Simple and Complex Hybrid Revascularization proceudures</vt:lpstr>
      <vt:lpstr>Case Presentation</vt:lpstr>
      <vt:lpstr>Preop. </vt:lpstr>
      <vt:lpstr>Op. Field</vt:lpstr>
      <vt:lpstr>Endovascular Procedure</vt:lpstr>
      <vt:lpstr>Op. Field at 2nd Op.  (Right Side)</vt:lpstr>
      <vt:lpstr>Case Presentation</vt:lpstr>
      <vt:lpstr>111101-lowerCT</vt:lpstr>
      <vt:lpstr>111101-lowerCT</vt:lpstr>
      <vt:lpstr>CFA: Atheroma</vt:lpstr>
      <vt:lpstr>DFA &amp; CFA: Angioplasty</vt:lpstr>
      <vt:lpstr>DFA &amp; CFA: Angioplasty</vt:lpstr>
      <vt:lpstr>III. Consideration</vt:lpstr>
      <vt:lpstr>슬라이드 169</vt:lpstr>
      <vt:lpstr>Cardiovascular Surgeon with Balance</vt:lpstr>
      <vt:lpstr>Endo Vs Surgery POAD Volume (1997-2004) in the US</vt:lpstr>
      <vt:lpstr>슬라이드 172</vt:lpstr>
      <vt:lpstr>슬라이드 173</vt:lpstr>
      <vt:lpstr>슬라이드 174</vt:lpstr>
      <vt:lpstr>슬라이드 175</vt:lpstr>
      <vt:lpstr>Endothelial Cell Dysfunction</vt:lpstr>
      <vt:lpstr>IV. Conclusion</vt:lpstr>
      <vt:lpstr>슬라이드 178</vt:lpstr>
      <vt:lpstr>What is in Hybrid room?</vt:lpstr>
      <vt:lpstr>Where?</vt:lpstr>
      <vt:lpstr> Comparison  bet. OR and Angio. Suite</vt:lpstr>
      <vt:lpstr>Toward Endovascular World</vt:lpstr>
      <vt:lpstr>Near Future</vt:lpstr>
      <vt:lpstr>슬라이드 184</vt:lpstr>
      <vt:lpstr>Human Technology =&gt;             Human Philosophy</vt:lpstr>
    </vt:vector>
  </TitlesOfParts>
  <Company>FPS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One</dc:title>
  <dc:creator>FP</dc:creator>
  <cp:lastModifiedBy>.</cp:lastModifiedBy>
  <cp:revision>256</cp:revision>
  <dcterms:created xsi:type="dcterms:W3CDTF">2011-03-05T02:00:45Z</dcterms:created>
  <dcterms:modified xsi:type="dcterms:W3CDTF">2012-09-14T08:50:24Z</dcterms:modified>
</cp:coreProperties>
</file>