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90"/>
  </p:notesMasterIdLst>
  <p:sldIdLst>
    <p:sldId id="433" r:id="rId4"/>
    <p:sldId id="457" r:id="rId5"/>
    <p:sldId id="429" r:id="rId6"/>
    <p:sldId id="493" r:id="rId7"/>
    <p:sldId id="459" r:id="rId8"/>
    <p:sldId id="461" r:id="rId9"/>
    <p:sldId id="449" r:id="rId10"/>
    <p:sldId id="450" r:id="rId11"/>
    <p:sldId id="451" r:id="rId12"/>
    <p:sldId id="453" r:id="rId13"/>
    <p:sldId id="462" r:id="rId14"/>
    <p:sldId id="454" r:id="rId15"/>
    <p:sldId id="463" r:id="rId16"/>
    <p:sldId id="452" r:id="rId17"/>
    <p:sldId id="464" r:id="rId18"/>
    <p:sldId id="407" r:id="rId19"/>
    <p:sldId id="338" r:id="rId20"/>
    <p:sldId id="339" r:id="rId21"/>
    <p:sldId id="411" r:id="rId22"/>
    <p:sldId id="410" r:id="rId23"/>
    <p:sldId id="320" r:id="rId24"/>
    <p:sldId id="358" r:id="rId25"/>
    <p:sldId id="416" r:id="rId26"/>
    <p:sldId id="360" r:id="rId27"/>
    <p:sldId id="319" r:id="rId28"/>
    <p:sldId id="337" r:id="rId29"/>
    <p:sldId id="334" r:id="rId30"/>
    <p:sldId id="467" r:id="rId31"/>
    <p:sldId id="329" r:id="rId32"/>
    <p:sldId id="359" r:id="rId33"/>
    <p:sldId id="491" r:id="rId34"/>
    <p:sldId id="487" r:id="rId35"/>
    <p:sldId id="490" r:id="rId36"/>
    <p:sldId id="344" r:id="rId37"/>
    <p:sldId id="418" r:id="rId38"/>
    <p:sldId id="417" r:id="rId39"/>
    <p:sldId id="419" r:id="rId40"/>
    <p:sldId id="420" r:id="rId41"/>
    <p:sldId id="475" r:id="rId42"/>
    <p:sldId id="421" r:id="rId43"/>
    <p:sldId id="482" r:id="rId44"/>
    <p:sldId id="506" r:id="rId45"/>
    <p:sldId id="423" r:id="rId46"/>
    <p:sldId id="532" r:id="rId47"/>
    <p:sldId id="414" r:id="rId48"/>
    <p:sldId id="335" r:id="rId49"/>
    <p:sldId id="500" r:id="rId50"/>
    <p:sldId id="494" r:id="rId51"/>
    <p:sldId id="496" r:id="rId52"/>
    <p:sldId id="507" r:id="rId53"/>
    <p:sldId id="501" r:id="rId54"/>
    <p:sldId id="328" r:id="rId55"/>
    <p:sldId id="336" r:id="rId56"/>
    <p:sldId id="497" r:id="rId57"/>
    <p:sldId id="498" r:id="rId58"/>
    <p:sldId id="346" r:id="rId59"/>
    <p:sldId id="347" r:id="rId60"/>
    <p:sldId id="531" r:id="rId61"/>
    <p:sldId id="436" r:id="rId62"/>
    <p:sldId id="499" r:id="rId63"/>
    <p:sldId id="425" r:id="rId64"/>
    <p:sldId id="355" r:id="rId65"/>
    <p:sldId id="505" r:id="rId66"/>
    <p:sldId id="354" r:id="rId67"/>
    <p:sldId id="396" r:id="rId68"/>
    <p:sldId id="508" r:id="rId69"/>
    <p:sldId id="509" r:id="rId70"/>
    <p:sldId id="286" r:id="rId71"/>
    <p:sldId id="398" r:id="rId72"/>
    <p:sldId id="405" r:id="rId73"/>
    <p:sldId id="404" r:id="rId74"/>
    <p:sldId id="511" r:id="rId75"/>
    <p:sldId id="513" r:id="rId76"/>
    <p:sldId id="515" r:id="rId77"/>
    <p:sldId id="525" r:id="rId78"/>
    <p:sldId id="524" r:id="rId79"/>
    <p:sldId id="523" r:id="rId80"/>
    <p:sldId id="533" r:id="rId81"/>
    <p:sldId id="536" r:id="rId82"/>
    <p:sldId id="535" r:id="rId83"/>
    <p:sldId id="530" r:id="rId84"/>
    <p:sldId id="483" r:id="rId85"/>
    <p:sldId id="371" r:id="rId86"/>
    <p:sldId id="520" r:id="rId87"/>
    <p:sldId id="480" r:id="rId88"/>
    <p:sldId id="373" r:id="rId8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6435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s_jang\Desktop\EBS%20&#44288;&#47144;%20&#51088;&#47308;%20(%20&#51204;&#45224;&#45824;)\2010&#45380;CS%20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328</a:t>
                    </a:r>
                  </a:p>
                </c:rich>
              </c:tx>
              <c:numFmt formatCode="General" sourceLinked="0"/>
              <c:spPr/>
              <c:showVal val="1"/>
            </c:dLbl>
            <c:dLbl>
              <c:idx val="1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altLang="en-US" b="1" dirty="0"/>
                      <a:t>251</a:t>
                    </a:r>
                  </a:p>
                </c:rich>
              </c:tx>
              <c:spPr>
                <a:noFill/>
              </c:spPr>
              <c:showVal val="1"/>
            </c:dLbl>
            <c:dLbl>
              <c:idx val="2"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Lbl>
              <c:idx val="5"/>
              <c:showVal val="1"/>
            </c:dLbl>
            <c:dLbl>
              <c:idx val="6"/>
              <c:showVal val="1"/>
            </c:dLbl>
            <c:dLbl>
              <c:idx val="7"/>
              <c:showVal val="1"/>
            </c:dLbl>
            <c:delete val="1"/>
          </c:dLbls>
          <c:cat>
            <c:strRef>
              <c:f>Sheet1!$A$2:$A$9</c:f>
              <c:strCache>
                <c:ptCount val="8"/>
                <c:pt idx="0">
                  <c:v>내과</c:v>
                </c:pt>
                <c:pt idx="1">
                  <c:v>마취통증의학과</c:v>
                </c:pt>
                <c:pt idx="2">
                  <c:v>신경외과</c:v>
                </c:pt>
                <c:pt idx="3">
                  <c:v>흉부외과</c:v>
                </c:pt>
                <c:pt idx="4">
                  <c:v>응급의학과</c:v>
                </c:pt>
                <c:pt idx="5">
                  <c:v>신경과</c:v>
                </c:pt>
                <c:pt idx="6">
                  <c:v>소아청소년과</c:v>
                </c:pt>
                <c:pt idx="7">
                  <c:v>외과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328</c:v>
                </c:pt>
                <c:pt idx="1">
                  <c:v>251</c:v>
                </c:pt>
                <c:pt idx="2">
                  <c:v>179</c:v>
                </c:pt>
                <c:pt idx="3">
                  <c:v>151</c:v>
                </c:pt>
                <c:pt idx="4">
                  <c:v>127</c:v>
                </c:pt>
                <c:pt idx="5">
                  <c:v>86</c:v>
                </c:pt>
                <c:pt idx="6">
                  <c:v>38</c:v>
                </c:pt>
                <c:pt idx="7">
                  <c:v>31</c:v>
                </c:pt>
              </c:numCache>
            </c:numRef>
          </c:val>
        </c:ser>
        <c:gapWidth val="0"/>
        <c:axId val="95931776"/>
        <c:axId val="95941760"/>
      </c:barChart>
      <c:catAx>
        <c:axId val="95931776"/>
        <c:scaling>
          <c:orientation val="minMax"/>
        </c:scaling>
        <c:axPos val="b"/>
        <c:majorTickMark val="none"/>
        <c:tickLblPos val="nextTo"/>
        <c:crossAx val="95941760"/>
        <c:crosses val="autoZero"/>
        <c:auto val="1"/>
        <c:lblAlgn val="ctr"/>
        <c:lblOffset val="100"/>
      </c:catAx>
      <c:valAx>
        <c:axId val="95941760"/>
        <c:scaling>
          <c:orientation val="minMax"/>
          <c:max val="350"/>
          <c:min val="0"/>
        </c:scaling>
        <c:axPos val="l"/>
        <c:majorGridlines/>
        <c:numFmt formatCode="General" sourceLinked="0"/>
        <c:tickLblPos val="nextTo"/>
        <c:crossAx val="95931776"/>
        <c:crosses val="autoZero"/>
        <c:crossBetween val="between"/>
        <c:majorUnit val="100"/>
        <c:minorUnit val="10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lineChart>
        <c:grouping val="standard"/>
        <c:ser>
          <c:idx val="0"/>
          <c:order val="0"/>
          <c:tx>
            <c:strRef>
              <c:f>Sheet2!$B$16</c:f>
              <c:strCache>
                <c:ptCount val="1"/>
                <c:pt idx="0">
                  <c:v>2009</c:v>
                </c:pt>
              </c:strCache>
            </c:strRef>
          </c:tx>
          <c:cat>
            <c:numRef>
              <c:f>Sheet2!$C$15:$N$15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Sheet2!$C$16:$N$16</c:f>
              <c:numCache>
                <c:formatCode>General</c:formatCode>
                <c:ptCount val="12"/>
                <c:pt idx="0">
                  <c:v>50</c:v>
                </c:pt>
                <c:pt idx="1">
                  <c:v>106</c:v>
                </c:pt>
                <c:pt idx="2">
                  <c:v>196</c:v>
                </c:pt>
                <c:pt idx="3">
                  <c:v>246</c:v>
                </c:pt>
                <c:pt idx="4">
                  <c:v>302</c:v>
                </c:pt>
                <c:pt idx="5">
                  <c:v>392</c:v>
                </c:pt>
                <c:pt idx="6">
                  <c:v>502</c:v>
                </c:pt>
                <c:pt idx="7">
                  <c:v>602</c:v>
                </c:pt>
                <c:pt idx="8">
                  <c:v>702</c:v>
                </c:pt>
                <c:pt idx="9">
                  <c:v>792</c:v>
                </c:pt>
                <c:pt idx="10">
                  <c:v>892</c:v>
                </c:pt>
                <c:pt idx="11">
                  <c:v>972</c:v>
                </c:pt>
              </c:numCache>
            </c:numRef>
          </c:val>
        </c:ser>
        <c:ser>
          <c:idx val="1"/>
          <c:order val="1"/>
          <c:tx>
            <c:strRef>
              <c:f>Sheet2!$B$17</c:f>
              <c:strCache>
                <c:ptCount val="1"/>
                <c:pt idx="0">
                  <c:v>2010</c:v>
                </c:pt>
              </c:strCache>
            </c:strRef>
          </c:tx>
          <c:cat>
            <c:numRef>
              <c:f>Sheet2!$C$15:$N$15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Sheet2!$C$17:$N$17</c:f>
              <c:numCache>
                <c:formatCode>General</c:formatCode>
                <c:ptCount val="12"/>
                <c:pt idx="0">
                  <c:v>62</c:v>
                </c:pt>
                <c:pt idx="1">
                  <c:v>132</c:v>
                </c:pt>
                <c:pt idx="2">
                  <c:v>252</c:v>
                </c:pt>
                <c:pt idx="3">
                  <c:v>350</c:v>
                </c:pt>
                <c:pt idx="4">
                  <c:v>462</c:v>
                </c:pt>
                <c:pt idx="5">
                  <c:v>571</c:v>
                </c:pt>
                <c:pt idx="6">
                  <c:v>644</c:v>
                </c:pt>
                <c:pt idx="7">
                  <c:v>719</c:v>
                </c:pt>
                <c:pt idx="8">
                  <c:v>827</c:v>
                </c:pt>
                <c:pt idx="9">
                  <c:v>915</c:v>
                </c:pt>
                <c:pt idx="10">
                  <c:v>1007</c:v>
                </c:pt>
                <c:pt idx="11">
                  <c:v>1147</c:v>
                </c:pt>
              </c:numCache>
            </c:numRef>
          </c:val>
        </c:ser>
        <c:ser>
          <c:idx val="2"/>
          <c:order val="2"/>
          <c:tx>
            <c:strRef>
              <c:f>Sheet2!$B$18</c:f>
              <c:strCache>
                <c:ptCount val="1"/>
                <c:pt idx="0">
                  <c:v>2011</c:v>
                </c:pt>
              </c:strCache>
            </c:strRef>
          </c:tx>
          <c:cat>
            <c:numRef>
              <c:f>Sheet2!$C$15:$N$15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Sheet2!$C$18:$N$18</c:f>
              <c:numCache>
                <c:formatCode>General</c:formatCode>
                <c:ptCount val="12"/>
                <c:pt idx="0">
                  <c:v>90</c:v>
                </c:pt>
                <c:pt idx="1">
                  <c:v>200</c:v>
                </c:pt>
                <c:pt idx="2">
                  <c:v>321</c:v>
                </c:pt>
                <c:pt idx="3">
                  <c:v>446</c:v>
                </c:pt>
                <c:pt idx="4">
                  <c:v>574</c:v>
                </c:pt>
                <c:pt idx="5">
                  <c:v>695</c:v>
                </c:pt>
                <c:pt idx="6">
                  <c:v>823</c:v>
                </c:pt>
                <c:pt idx="7">
                  <c:v>939</c:v>
                </c:pt>
                <c:pt idx="8">
                  <c:v>1064</c:v>
                </c:pt>
                <c:pt idx="9">
                  <c:v>1192</c:v>
                </c:pt>
                <c:pt idx="10">
                  <c:v>1329</c:v>
                </c:pt>
                <c:pt idx="11">
                  <c:v>1474</c:v>
                </c:pt>
              </c:numCache>
            </c:numRef>
          </c:val>
        </c:ser>
        <c:marker val="1"/>
        <c:axId val="69410176"/>
        <c:axId val="64894080"/>
      </c:lineChart>
      <c:catAx>
        <c:axId val="69410176"/>
        <c:scaling>
          <c:orientation val="minMax"/>
        </c:scaling>
        <c:axPos val="b"/>
        <c:numFmt formatCode="General" sourceLinked="1"/>
        <c:majorTickMark val="none"/>
        <c:tickLblPos val="nextTo"/>
        <c:crossAx val="64894080"/>
        <c:crosses val="autoZero"/>
        <c:auto val="1"/>
        <c:lblAlgn val="ctr"/>
        <c:lblOffset val="100"/>
      </c:catAx>
      <c:valAx>
        <c:axId val="648940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941017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EEECE1"/>
        </a:solidFill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0.34167</cdr:x>
      <cdr:y>0.32432</cdr:y>
    </cdr:from>
    <cdr:to>
      <cdr:x>0.425</cdr:x>
      <cdr:y>0.38254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2928958" y="1714512"/>
          <a:ext cx="7143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r>
            <a:rPr lang="en-US" altLang="ko-KR" sz="1400" dirty="0" smtClean="0"/>
            <a:t>15%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0.44167</cdr:x>
      <cdr:y>0.37838</cdr:y>
    </cdr:from>
    <cdr:to>
      <cdr:x>0.525</cdr:x>
      <cdr:y>0.4366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3786214" y="2000264"/>
          <a:ext cx="7143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r>
            <a:rPr lang="en-US" altLang="ko-KR" sz="1400" dirty="0" smtClean="0"/>
            <a:t>12.6%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0.675</cdr:x>
      <cdr:y>0.48649</cdr:y>
    </cdr:from>
    <cdr:to>
      <cdr:x>0.75833</cdr:x>
      <cdr:y>0.54471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5786478" y="2571768"/>
          <a:ext cx="7143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r>
            <a:rPr lang="en-US" altLang="ko-KR" sz="1400" dirty="0" smtClean="0"/>
            <a:t>7.2%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0.79167</cdr:x>
      <cdr:y>0.56757</cdr:y>
    </cdr:from>
    <cdr:to>
      <cdr:x>0.875</cdr:x>
      <cdr:y>0.62579</cdr:y>
    </cdr:to>
    <cdr:sp macro="" textlink="">
      <cdr:nvSpPr>
        <cdr:cNvPr id="5" name="TextBox 5"/>
        <cdr:cNvSpPr txBox="1"/>
      </cdr:nvSpPr>
      <cdr:spPr>
        <a:xfrm xmlns:a="http://schemas.openxmlformats.org/drawingml/2006/main">
          <a:off x="6786610" y="3000396"/>
          <a:ext cx="7143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맑은 고딕"/>
            </a:defRPr>
          </a:lvl9pPr>
        </a:lstStyle>
        <a:p xmlns:a="http://schemas.openxmlformats.org/drawingml/2006/main">
          <a:r>
            <a:rPr lang="en-US" altLang="ko-KR" sz="1400" dirty="0" smtClean="0"/>
            <a:t>3.1%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0.9</cdr:x>
      <cdr:y>0.58108</cdr:y>
    </cdr:from>
    <cdr:to>
      <cdr:x>0.98333</cdr:x>
      <cdr:y>0.6393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715304" y="3071834"/>
          <a:ext cx="7143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맑은 고딕"/>
            </a:defRPr>
          </a:lvl1pPr>
          <a:lvl2pPr marL="457200" indent="0">
            <a:defRPr sz="1100">
              <a:latin typeface="맑은 고딕"/>
            </a:defRPr>
          </a:lvl2pPr>
          <a:lvl3pPr marL="914400" indent="0">
            <a:defRPr sz="1100">
              <a:latin typeface="맑은 고딕"/>
            </a:defRPr>
          </a:lvl3pPr>
          <a:lvl4pPr marL="1371600" indent="0">
            <a:defRPr sz="1100">
              <a:latin typeface="맑은 고딕"/>
            </a:defRPr>
          </a:lvl4pPr>
          <a:lvl5pPr marL="1828800" indent="0">
            <a:defRPr sz="1100">
              <a:latin typeface="맑은 고딕"/>
            </a:defRPr>
          </a:lvl5pPr>
          <a:lvl6pPr marL="2286000" indent="0">
            <a:defRPr sz="1100">
              <a:latin typeface="맑은 고딕"/>
            </a:defRPr>
          </a:lvl6pPr>
          <a:lvl7pPr marL="2743200" indent="0">
            <a:defRPr sz="1100">
              <a:latin typeface="맑은 고딕"/>
            </a:defRPr>
          </a:lvl7pPr>
          <a:lvl8pPr marL="3200400" indent="0">
            <a:defRPr sz="1100">
              <a:latin typeface="맑은 고딕"/>
            </a:defRPr>
          </a:lvl8pPr>
          <a:lvl9pPr marL="3657600" indent="0">
            <a:defRPr sz="1100">
              <a:latin typeface="맑은 고딕"/>
            </a:defRPr>
          </a:lvl9pPr>
        </a:lstStyle>
        <a:p xmlns:a="http://schemas.openxmlformats.org/drawingml/2006/main">
          <a:r>
            <a:rPr lang="en-US" altLang="ko-KR" sz="1400" dirty="0" smtClean="0"/>
            <a:t>2.6%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0.40452</cdr:x>
      <cdr:y>0.67734</cdr:y>
    </cdr:from>
    <cdr:to>
      <cdr:x>0.48485</cdr:x>
      <cdr:y>0.92976</cdr:y>
    </cdr:to>
    <cdr:sp macro="" textlink="">
      <cdr:nvSpPr>
        <cdr:cNvPr id="7" name="타원 6"/>
        <cdr:cNvSpPr/>
      </cdr:nvSpPr>
      <cdr:spPr>
        <a:xfrm xmlns:a="http://schemas.openxmlformats.org/drawingml/2006/main" rot="18844180">
          <a:off x="3144872" y="3903607"/>
          <a:ext cx="1334407" cy="6885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0.425</cdr:x>
      <cdr:y>0.3141</cdr:y>
    </cdr:from>
    <cdr:to>
      <cdr:x>0.53333</cdr:x>
      <cdr:y>0.44435</cdr:y>
    </cdr:to>
    <cdr:sp macro="" textlink="">
      <cdr:nvSpPr>
        <cdr:cNvPr id="8" name="타원 7"/>
        <cdr:cNvSpPr/>
      </cdr:nvSpPr>
      <cdr:spPr>
        <a:xfrm xmlns:a="http://schemas.openxmlformats.org/drawingml/2006/main">
          <a:off x="3643338" y="1660441"/>
          <a:ext cx="928694" cy="6885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맑은 고딕"/>
            </a:defRPr>
          </a:lvl1pPr>
          <a:lvl2pPr marL="457200" indent="0">
            <a:defRPr sz="1100">
              <a:solidFill>
                <a:sysClr val="window" lastClr="FFFFFF"/>
              </a:solidFill>
              <a:latin typeface="맑은 고딕"/>
            </a:defRPr>
          </a:lvl2pPr>
          <a:lvl3pPr marL="914400" indent="0">
            <a:defRPr sz="1100">
              <a:solidFill>
                <a:sysClr val="window" lastClr="FFFFFF"/>
              </a:solidFill>
              <a:latin typeface="맑은 고딕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맑은 고딕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맑은 고딕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맑은 고딕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맑은 고딕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맑은 고딕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맑은 고딕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62384-197B-48C8-8500-8CD218524CA5}" type="datetimeFigureOut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E39E9-62B8-4B15-928B-16C92FEBEE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E39E9-62B8-4B15-928B-16C92FEBEE0F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The most important merit of EBS system is auto-priming function.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It only takes less than 5 minutes to be primed.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It is very simple to be primed, so we do not need any specially trained person to be ready to use.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So, it is very helpful in emergency situation</a:t>
            </a:r>
            <a:r>
              <a:rPr lang="en-US" altLang="ko-KR" baseline="0" dirty="0" smtClean="0"/>
              <a:t> and many hospitals use this system.</a:t>
            </a:r>
            <a:endParaRPr lang="en-US" altLang="ko-KR" dirty="0" smtClean="0"/>
          </a:p>
        </p:txBody>
      </p:sp>
      <p:sp>
        <p:nvSpPr>
          <p:cNvPr id="327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35224-D352-45EE-BEE2-A0E31201FA9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Among them, EBS is most popular in Korea.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It is composed with preassembled heparin coated circuit and portable main console.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 </a:t>
            </a:r>
            <a:endParaRPr lang="ko-KR" altLang="en-US" dirty="0" smtClean="0"/>
          </a:p>
        </p:txBody>
      </p:sp>
      <p:sp>
        <p:nvSpPr>
          <p:cNvPr id="2867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6B07E-1A64-4463-BD88-FD4ACCB2AD7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The most weak point</a:t>
            </a:r>
            <a:r>
              <a:rPr lang="en-US" altLang="ko-KR" baseline="0" dirty="0" smtClean="0"/>
              <a:t> of EBS system is that</a:t>
            </a:r>
            <a:r>
              <a:rPr lang="en-US" altLang="ko-KR" dirty="0" smtClean="0"/>
              <a:t> it can cause plasma leakage because of oxygenator material.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So, we have to change it in two or three days usually.</a:t>
            </a:r>
            <a:endParaRPr lang="ko-KR" altLang="en-US" dirty="0" smtClean="0"/>
          </a:p>
        </p:txBody>
      </p:sp>
      <p:sp>
        <p:nvSpPr>
          <p:cNvPr id="2007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E3485-5D0C-4C1D-BEED-121A2A384110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AFD432-05BD-4016-A0E4-0069DD36493C}" type="datetime1">
              <a:rPr lang="en-GB" altLang="ko-KR">
                <a:ea typeface="굴림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14/09/2012</a:t>
            </a:fld>
            <a:endParaRPr lang="ko-KR" altLang="de-DE">
              <a:ea typeface="굴림" charset="-127"/>
            </a:endParaRPr>
          </a:p>
        </p:txBody>
      </p:sp>
      <p:sp>
        <p:nvSpPr>
          <p:cNvPr id="20173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18808-9D98-4A87-A7A5-E72AE1439A7D}" type="slidenum">
              <a:rPr lang="ko-KR" altLang="de-DE">
                <a:ea typeface="굴림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de-DE" altLang="ko-KR">
              <a:ea typeface="굴림" charset="-127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ko-KR" dirty="0" smtClean="0">
                <a:latin typeface="굴림" charset="-127"/>
                <a:ea typeface="굴림" charset="-127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7"/>
          <p:cNvSpPr txBox="1">
            <a:spLocks noGrp="1" noChangeArrowheads="1"/>
          </p:cNvSpPr>
          <p:nvPr/>
        </p:nvSpPr>
        <p:spPr bwMode="auto">
          <a:xfrm>
            <a:off x="3875063" y="0"/>
            <a:ext cx="2944008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15" tIns="45458" rIns="90915" bIns="45458"/>
          <a:lstStyle/>
          <a:p>
            <a:pPr algn="r" defTabSz="909638" latinLnBrk="0">
              <a:buClr>
                <a:srgbClr val="C0504D"/>
              </a:buClr>
            </a:pPr>
            <a:fld id="{88397738-78DC-41C1-9629-DB22893FF0BD}" type="datetime1">
              <a:rPr kumimoji="0" lang="en-GB" altLang="ko-KR" sz="1100">
                <a:latin typeface="Times New Roman" pitchFamily="18" charset="0"/>
                <a:ea typeface="HY견고딕" pitchFamily="18" charset="-127"/>
              </a:rPr>
              <a:pPr algn="r" defTabSz="909638" latinLnBrk="0">
                <a:buClr>
                  <a:srgbClr val="C0504D"/>
                </a:buClr>
              </a:pPr>
              <a:t>14/09/2012</a:t>
            </a:fld>
            <a:endParaRPr kumimoji="0" lang="de-DE" altLang="ko-KR" sz="1100">
              <a:latin typeface="Times New Roman" pitchFamily="18" charset="0"/>
            </a:endParaRPr>
          </a:p>
        </p:txBody>
      </p:sp>
      <p:sp>
        <p:nvSpPr>
          <p:cNvPr id="137219" name="Rectangle 1031"/>
          <p:cNvSpPr txBox="1">
            <a:spLocks noGrp="1" noChangeArrowheads="1"/>
          </p:cNvSpPr>
          <p:nvPr/>
        </p:nvSpPr>
        <p:spPr bwMode="auto">
          <a:xfrm>
            <a:off x="3875063" y="8651484"/>
            <a:ext cx="2944008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15" tIns="45458" rIns="90915" bIns="45458" anchor="b"/>
          <a:lstStyle/>
          <a:p>
            <a:pPr algn="r" defTabSz="909638" latinLnBrk="0">
              <a:buClr>
                <a:srgbClr val="C0504D"/>
              </a:buClr>
            </a:pPr>
            <a:fld id="{E11F027D-259C-4469-B295-E984883E0CCE}" type="slidenum">
              <a:rPr kumimoji="0" lang="de-DE" altLang="ko-KR" sz="1100">
                <a:latin typeface="Times New Roman" pitchFamily="18" charset="0"/>
                <a:ea typeface="HY견고딕" pitchFamily="18" charset="-127"/>
              </a:rPr>
              <a:pPr algn="r" defTabSz="909638" latinLnBrk="0">
                <a:buClr>
                  <a:srgbClr val="C0504D"/>
                </a:buClr>
              </a:pPr>
              <a:t>39</a:t>
            </a:fld>
            <a:endParaRPr kumimoji="0" lang="de-DE" altLang="ko-KR" sz="1100">
              <a:latin typeface="Times New Roman" pitchFamily="18" charset="0"/>
              <a:ea typeface="HY견고딕" pitchFamily="18" charset="-127"/>
            </a:endParaRPr>
          </a:p>
        </p:txBody>
      </p:sp>
      <p:sp>
        <p:nvSpPr>
          <p:cNvPr id="137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6" y="4342700"/>
            <a:ext cx="5485751" cy="4114136"/>
          </a:xfrm>
          <a:noFill/>
          <a:ln/>
        </p:spPr>
        <p:txBody>
          <a:bodyPr/>
          <a:lstStyle/>
          <a:p>
            <a:pPr eaLnBrk="1" hangingPunct="1"/>
            <a:endParaRPr lang="nl-NL" altLang="ko-KR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dirty="0" smtClean="0"/>
              <a:t>However, PLS does not have auto priming function.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The circuit is a little bit complex. </a:t>
            </a:r>
          </a:p>
          <a:p>
            <a:pPr>
              <a:spcBef>
                <a:spcPct val="0"/>
              </a:spcBef>
            </a:pPr>
            <a:r>
              <a:rPr lang="en-US" altLang="ko-KR" dirty="0" smtClean="0"/>
              <a:t>So, some specially trained person should be necessary to be ready to use it.</a:t>
            </a:r>
          </a:p>
        </p:txBody>
      </p:sp>
      <p:sp>
        <p:nvSpPr>
          <p:cNvPr id="20377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1A4037-F650-47E1-AA7F-2C2C77E762A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E21DD24-1FAD-4BAE-B2D0-E913032E1026}" type="datetime1">
              <a:rPr lang="en-GB"/>
              <a:pPr/>
              <a:t>14/09/2012</a:t>
            </a:fld>
            <a:endParaRPr lang="ko-KR" altLang="de-DE">
              <a:ea typeface="굴림" pitchFamily="50" charset="-127"/>
            </a:endParaRPr>
          </a:p>
        </p:txBody>
      </p:sp>
      <p:sp>
        <p:nvSpPr>
          <p:cNvPr id="12288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43B31-8CBD-469A-871E-97EFF75FB9FB}" type="slidenum">
              <a:rPr lang="ko-KR" altLang="de-DE"/>
              <a:pPr/>
              <a:t>62</a:t>
            </a:fld>
            <a:endParaRPr lang="de-DE" altLang="ko-KR"/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72" y="4344140"/>
            <a:ext cx="5487058" cy="4114800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3A12-6470-40FB-BC88-9383B5FD3794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0880-1815-40BC-BAA8-0E7000DB4D76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6AA6-10F3-4E37-B594-8BBD304FA10E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6BF0-02B6-4C20-BBF8-5435AD9D366B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FA9-CA0A-4436-9382-C5BB1C5AFC18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EE51D-FE16-4E9B-B503-CCBD42DFE3E4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F8B3-6628-4784-85EF-8BD845368F3A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1B78-2026-4415-A097-5B22FB8B7F99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B40-FB54-44E9-A345-2758EE5ED8B4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E33DC-7112-4CF8-93DD-38C4CE365DCF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A339-9D0D-4E90-9268-226FC8B10DF2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2580-0A5C-41DC-8889-4B7D6FD3FE24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C4A0-0FC4-45D7-AFB3-3312189484D7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193B-9FD5-4403-A890-A1974BE1ECC4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EFC7-9963-4416-8985-B3446DAAB0B6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97E918-EABC-4999-99DB-08C4A9163023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EEB5-646E-4BFA-A618-2BB396857B9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DA9DD-A50E-4C9C-8F7A-AD817AA85B1B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D614F-F2AC-4B5D-A590-8525A25101F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6A816-4BF8-4291-9C8B-13AC132EDB37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F072-5169-4098-B41F-ABC67574DC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7484C-63D0-4B0F-B5DF-73BB56E717FF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4E998-AE4C-4E74-A442-1190A91BF6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DD8B3-13CB-464D-9132-A82DB1A795D0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1B0A1-938E-4B53-BC5B-6E992D884A3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A89B1-9DD0-455D-A5CB-1B3C8258C0AA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FEA9-1DF7-4A29-93A2-40762AD9D02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CD45E-DE32-484F-A2A9-BAFD2A670A85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13BA5-4BAC-48D7-B44D-88327096E4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8386-072F-4504-A0B9-491E4913C05C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10BF9-44B7-4A66-AE30-B92BF2D85539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8D52-D1C5-4CB8-8078-C0DBC60E01C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E666F1-A615-491E-8990-726D522A6CAD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7C67E-010D-4696-97C0-005909FE084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1610BF-E5D3-467F-B373-361404409532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3044E-78D6-49CC-9BDC-3EF735B79A6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1ECCF-6510-4AA9-9D74-77E29C522DC1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EEB18-BB37-4F1F-AB1F-2AEBA9C9D71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3867-862E-4D07-888A-61A72B39BD64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4BCC-B84B-4879-BEAF-85F0AC58C1FA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12CD-16AB-4E53-BC20-D355B1183F53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1929-E889-4794-AB2E-31464A0D7630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A745-1AD6-4D8B-9FF3-A09058FD4E96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614F-2E41-4238-9FF5-9C59A86513CA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68A2-9D6B-4449-AE68-11928B36925D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52F-2320-494C-A7DB-ABBE2798EC3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DC13-C393-43AA-BF89-274EA0D90088}" type="datetime1">
              <a:rPr lang="ko-KR" altLang="en-US" smtClean="0"/>
              <a:pPr/>
              <a:t>2012-09-14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AAEA-B8B2-4A21-AC40-E62227A60B8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4505C77-5237-475E-8C11-CB295D732E02}" type="datetime1">
              <a:rPr lang="ko-KR" altLang="en-US" smtClean="0"/>
              <a:pPr/>
              <a:t>2012-09-14</a:t>
            </a:fld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46669F-3C4D-40D3-926A-D81E24149FE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2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1470025"/>
          </a:xfrm>
        </p:spPr>
        <p:txBody>
          <a:bodyPr>
            <a:noAutofit/>
          </a:bodyPr>
          <a:lstStyle/>
          <a:p>
            <a:r>
              <a:rPr lang="en-US" altLang="ko-KR" sz="5000" b="1" dirty="0" smtClean="0">
                <a:latin typeface="Times New Roman" pitchFamily="18" charset="0"/>
                <a:cs typeface="Times New Roman" pitchFamily="18" charset="0"/>
              </a:rPr>
              <a:t>ECMO : Current Challenges and Future Directions</a:t>
            </a:r>
            <a:endParaRPr lang="ko-KR" alt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285720" y="4357694"/>
            <a:ext cx="8572560" cy="1752600"/>
          </a:xfrm>
        </p:spPr>
        <p:txBody>
          <a:bodyPr>
            <a:normAutofit fontScale="92500"/>
          </a:bodyPr>
          <a:lstStyle/>
          <a:p>
            <a:r>
              <a:rPr lang="en-US" altLang="ko-K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ko-KR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Seok</a:t>
            </a:r>
            <a:r>
              <a:rPr lang="en-US" altLang="ko-K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Jeong</a:t>
            </a:r>
            <a:r>
              <a:rPr lang="en-US" altLang="ko-K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M.D.</a:t>
            </a:r>
          </a:p>
          <a:p>
            <a:r>
              <a:rPr lang="en-US" altLang="ko-K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Department of Thoracic and Cardiovascular Surgery</a:t>
            </a:r>
          </a:p>
          <a:p>
            <a:r>
              <a:rPr lang="en-US" altLang="ko-KR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Chonnam</a:t>
            </a:r>
            <a:r>
              <a:rPr lang="en-US" altLang="ko-K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National University Hospital</a:t>
            </a:r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90725" cy="4857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23928" y="0"/>
            <a:ext cx="522007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제 </a:t>
            </a:r>
            <a:r>
              <a:rPr lang="en-US" altLang="ko-KR" sz="2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5</a:t>
            </a:r>
            <a:r>
              <a:rPr lang="ko-KR" altLang="en-US" sz="28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차 전공의 연수교육</a:t>
            </a:r>
            <a:endParaRPr lang="ko-KR" altLang="en-US" sz="28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en-US" altLang="ko-KR" sz="4800" b="1" dirty="0" smtClean="0">
                <a:latin typeface="Times New Roman" pitchFamily="18" charset="0"/>
                <a:cs typeface="Times New Roman" pitchFamily="18" charset="0"/>
              </a:rPr>
              <a:t>Semi-closed / Transitional ICU</a:t>
            </a:r>
            <a:endParaRPr lang="ko-KR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Patients are referred for ICU admission to an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intensivist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who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reviews all admissions for appropriateness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gate-keeping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/>
            <a:r>
              <a:rPr lang="en-US" altLang="ko-KR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Intensivist</a:t>
            </a:r>
            <a:endParaRPr lang="en-US" altLang="ko-KR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Admission and discharge decision (triage function)</a:t>
            </a:r>
          </a:p>
          <a:p>
            <a:pPr lvl="2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More often emergency response: hemodynamic, respiratory, fluid, nutrition </a:t>
            </a:r>
          </a:p>
          <a:p>
            <a:pPr lvl="1"/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Attending surgeon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wound care </a:t>
            </a: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Need for </a:t>
            </a:r>
            <a:r>
              <a:rPr lang="en-US" altLang="ko-KR" dirty="0" err="1" smtClean="0"/>
              <a:t>intensivist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/>
          <a:lstStyle/>
          <a:p>
            <a:r>
              <a:rPr lang="en-US" altLang="ko-KR" dirty="0" smtClean="0"/>
              <a:t>Decrease the mortality</a:t>
            </a:r>
          </a:p>
          <a:p>
            <a:r>
              <a:rPr lang="en-US" altLang="ko-KR" dirty="0" smtClean="0"/>
              <a:t>Shorten the ICU stay</a:t>
            </a:r>
          </a:p>
          <a:p>
            <a:r>
              <a:rPr lang="en-US" altLang="ko-KR" dirty="0" smtClean="0"/>
              <a:t>Save the hospital cost</a:t>
            </a:r>
          </a:p>
          <a:p>
            <a:r>
              <a:rPr lang="en-US" altLang="ko-KR" dirty="0" smtClean="0"/>
              <a:t>Protect the patient’ safety and personality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786874" cy="1470025"/>
          </a:xfrm>
        </p:spPr>
        <p:txBody>
          <a:bodyPr>
            <a:normAutofit/>
          </a:bodyPr>
          <a:lstStyle/>
          <a:p>
            <a:r>
              <a:rPr lang="en-US" altLang="ko-KR" sz="5400" b="1" dirty="0" smtClean="0">
                <a:latin typeface="Times New Roman" pitchFamily="18" charset="0"/>
                <a:cs typeface="Times New Roman" pitchFamily="18" charset="0"/>
              </a:rPr>
              <a:t>Trend: </a:t>
            </a:r>
            <a:r>
              <a:rPr lang="en-US" altLang="ko-KR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open</a:t>
            </a:r>
            <a:r>
              <a:rPr lang="en-US" altLang="ko-KR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ko-KR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closed</a:t>
            </a:r>
            <a:endParaRPr lang="ko-KR" alt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ko-KR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Intensivist</a:t>
            </a:r>
            <a:r>
              <a:rPr lang="en-US" altLang="ko-KR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!!</a:t>
            </a:r>
            <a:endParaRPr lang="ko-KR" alt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4929190" y="2643182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r>
              <a:rPr lang="en-US" altLang="ko-KR" sz="3800" b="1" dirty="0" smtClean="0">
                <a:latin typeface="Times New Roman" pitchFamily="18" charset="0"/>
                <a:cs typeface="Times New Roman" pitchFamily="18" charset="0"/>
              </a:rPr>
              <a:t>Sub-specialist for critical care in Korea</a:t>
            </a:r>
            <a:endParaRPr lang="ko-KR" alt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대한중환자학회 세부 전문의 제도 인증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: 2008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개 유관 학회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:</a:t>
            </a:r>
          </a:p>
          <a:p>
            <a:pPr lvl="1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내과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외과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소아과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신경과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흉부외과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신경외과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마취과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응급의학과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년 현재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: 1191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2012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800" dirty="0" smtClean="0">
                <a:latin typeface="HY헤드라인M" pitchFamily="18" charset="-127"/>
                <a:ea typeface="HY헤드라인M" pitchFamily="18" charset="-127"/>
              </a:rPr>
              <a:t>: 147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명 시험응시 </a:t>
            </a: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/>
          <p:cNvGraphicFramePr/>
          <p:nvPr/>
        </p:nvGraphicFramePr>
        <p:xfrm>
          <a:off x="285720" y="1214422"/>
          <a:ext cx="857256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428604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중환자의학 세부전문의 전문과 별 분포</a:t>
            </a:r>
            <a:endParaRPr lang="ko-KR" altLang="en-US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27.5%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221455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21%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342900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10.6%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1285860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2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1191</a:t>
            </a:r>
            <a:r>
              <a:rPr lang="ko-KR" altLang="en-US" sz="2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ko-KR" altLang="en-US" sz="28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Critical care medicine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Procedure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Air way management…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Monitoring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bedside US….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Cardiovascular problem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shock, arrhythmia..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Respiratory problem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ARDS..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Renal problem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ARF..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Infection control 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Hematologic and Oncologic problem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…….</a:t>
            </a:r>
          </a:p>
          <a:p>
            <a:r>
              <a:rPr lang="en-US" altLang="ko-KR" dirty="0" smtClean="0"/>
              <a:t>….</a:t>
            </a:r>
          </a:p>
          <a:p>
            <a:r>
              <a:rPr lang="en-US" altLang="ko-KR" dirty="0" smtClean="0"/>
              <a:t>..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Mechanical circulatory / respiratory support</a:t>
            </a:r>
            <a:r>
              <a:rPr lang="en-US" altLang="ko-KR" dirty="0" smtClean="0"/>
              <a:t>: </a:t>
            </a:r>
            <a:r>
              <a:rPr lang="en-US" altLang="ko-KR" sz="3600" b="1" i="1" dirty="0" smtClean="0">
                <a:solidFill>
                  <a:srgbClr val="FF0000"/>
                </a:solidFill>
              </a:rPr>
              <a:t>ECMO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 cap="rnd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en-US" altLang="ko-KR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ECMO</a:t>
            </a:r>
            <a:endParaRPr lang="ko-KR" alt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3714752"/>
            <a:ext cx="21466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A50021"/>
                </a:solidFill>
                <a:latin typeface="Times New Roman" pitchFamily="18" charset="0"/>
              </a:rPr>
              <a:t>Abbreviation &amp; Definition</a:t>
            </a:r>
            <a:endParaRPr lang="en-US" altLang="ko-KR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857364"/>
            <a:ext cx="7143800" cy="4071966"/>
          </a:xfrm>
          <a:noFill/>
          <a:ln w="2540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ECMO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: Extracorporeal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Membrane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Oxygenation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 sz="2000" b="1" dirty="0" smtClean="0">
                <a:solidFill>
                  <a:srgbClr val="FF0000"/>
                </a:solidFill>
              </a:rPr>
              <a:t>		   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인공 폐</a:t>
            </a:r>
            <a:r>
              <a:rPr lang="ko-KR" altLang="en-US" sz="2000" dirty="0" smtClean="0"/>
              <a:t>와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혈액 펌프</a:t>
            </a:r>
            <a:r>
              <a:rPr lang="ko-KR" altLang="en-US" sz="2000" dirty="0" smtClean="0"/>
              <a:t>를 이용한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심폐기능 보조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ECLS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: Extracorporeal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Life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Support</a:t>
            </a:r>
          </a:p>
          <a:p>
            <a:pPr>
              <a:lnSpc>
                <a:spcPct val="90000"/>
              </a:lnSpc>
              <a:buNone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		    </a:t>
            </a:r>
            <a:r>
              <a:rPr lang="ko-KR" altLang="en-US" sz="2000" dirty="0" smtClean="0"/>
              <a:t>지속적으로 심폐기능을 보조하는</a:t>
            </a:r>
            <a:r>
              <a:rPr lang="en-US" altLang="ko-KR" sz="2000" dirty="0" smtClean="0"/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포괄적인 개념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VAD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: Ventricular Assist Device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 sz="2000" b="1" dirty="0" smtClean="0">
                <a:solidFill>
                  <a:srgbClr val="FF0000"/>
                </a:solidFill>
              </a:rPr>
              <a:t>		   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인공 폐 없이</a:t>
            </a:r>
            <a:r>
              <a:rPr lang="ko-KR" altLang="en-US" sz="2000" dirty="0" smtClean="0"/>
              <a:t> 혈액 펌프를 이용한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심실 기능 보조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PCPS 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Percutaneous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Cardiopulmonary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Support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 sz="2000" b="1" dirty="0" smtClean="0">
                <a:solidFill>
                  <a:srgbClr val="FF0000"/>
                </a:solidFill>
              </a:rPr>
              <a:t>		   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경피적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접근</a:t>
            </a:r>
            <a:r>
              <a:rPr lang="ko-KR" altLang="en-US" sz="2000" dirty="0" smtClean="0"/>
              <a:t>을 통한 심폐기능 보조</a:t>
            </a:r>
            <a:endParaRPr lang="en-US" altLang="ko-KR" sz="2000" dirty="0" smtClean="0"/>
          </a:p>
          <a:p>
            <a:pPr>
              <a:lnSpc>
                <a:spcPct val="90000"/>
              </a:lnSpc>
              <a:buNone/>
            </a:pPr>
            <a:endParaRPr lang="en-US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ko-K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ECPR</a:t>
            </a:r>
            <a:r>
              <a:rPr lang="en-US" altLang="ko-K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: Extracorporeal Cardiopulmonary Resuscitation</a:t>
            </a:r>
          </a:p>
          <a:p>
            <a:pPr>
              <a:lnSpc>
                <a:spcPct val="90000"/>
              </a:lnSpc>
              <a:buNone/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		      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ECLS </a:t>
            </a:r>
            <a:r>
              <a:rPr lang="ko-KR" alt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보조 </a:t>
            </a:r>
            <a:r>
              <a:rPr lang="ko-KR" altLang="en-US" sz="2000" dirty="0" smtClean="0">
                <a:latin typeface="Arial" pitchFamily="34" charset="0"/>
                <a:cs typeface="Arial" pitchFamily="34" charset="0"/>
              </a:rPr>
              <a:t>하에 이뤄진 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CPR</a:t>
            </a:r>
            <a:endParaRPr lang="en-US" altLang="ko-K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809625"/>
          </a:xfrm>
        </p:spPr>
        <p:txBody>
          <a:bodyPr>
            <a:normAutofit/>
          </a:bodyPr>
          <a:lstStyle/>
          <a:p>
            <a:r>
              <a:rPr lang="en-US" altLang="ko-KR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CPB , ECMO, VAD</a:t>
            </a:r>
            <a:endParaRPr lang="en-US" altLang="ko-KR" b="1" dirty="0">
              <a:solidFill>
                <a:srgbClr val="A50021"/>
              </a:solidFill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</p:txBody>
      </p:sp>
      <p:pic>
        <p:nvPicPr>
          <p:cNvPr id="155651" name="Picture 3" descr="317fig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1" y="1341438"/>
            <a:ext cx="3490941" cy="2766872"/>
          </a:xfrm>
          <a:prstGeom prst="rect">
            <a:avLst/>
          </a:prstGeom>
          <a:noFill/>
        </p:spPr>
      </p:pic>
      <p:pic>
        <p:nvPicPr>
          <p:cNvPr id="155653" name="Picture 5" descr="495fig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3810000"/>
            <a:ext cx="4032250" cy="3048000"/>
          </a:xfrm>
          <a:prstGeom prst="rect">
            <a:avLst/>
          </a:prstGeom>
          <a:noFill/>
        </p:spPr>
      </p:pic>
      <p:pic>
        <p:nvPicPr>
          <p:cNvPr id="155654" name="Picture 6" descr="LV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1576388"/>
            <a:ext cx="2768600" cy="3703637"/>
          </a:xfrm>
          <a:prstGeom prst="rect">
            <a:avLst/>
          </a:prstGeom>
          <a:noFill/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714348" y="4143381"/>
            <a:ext cx="642942" cy="369332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ko-KR"/>
              <a:t>CPB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619250" y="6021388"/>
            <a:ext cx="881048" cy="369332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ko-KR"/>
              <a:t>ECMO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5219700" y="1916113"/>
            <a:ext cx="638184" cy="369879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ko-KR" dirty="0"/>
              <a:t>VAD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US" altLang="ko-KR" b="1" dirty="0">
                <a:solidFill>
                  <a:srgbClr val="A50021"/>
                </a:solidFill>
                <a:latin typeface="Times New Roman" pitchFamily="18" charset="0"/>
              </a:rPr>
              <a:t>Classification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857364"/>
            <a:ext cx="7069161" cy="2822575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Arial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Arial" charset="0"/>
              </a:rPr>
              <a:t>Veno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-arterial perfusion</a:t>
            </a:r>
            <a:endParaRPr lang="en-US" altLang="ko-KR" sz="2800" dirty="0">
              <a:solidFill>
                <a:srgbClr val="FF0000"/>
              </a:solidFill>
              <a:latin typeface="Arial" charset="0"/>
            </a:endParaRPr>
          </a:p>
          <a:p>
            <a:pPr>
              <a:buNone/>
            </a:pPr>
            <a:r>
              <a:rPr lang="en-US" altLang="ko-KR" sz="2800" dirty="0">
                <a:latin typeface="Arial" charset="0"/>
              </a:rPr>
              <a:t>     - Biventricular support</a:t>
            </a:r>
          </a:p>
          <a:p>
            <a:pPr>
              <a:buNone/>
            </a:pPr>
            <a:r>
              <a:rPr lang="en-US" altLang="ko-KR" sz="2800" dirty="0">
                <a:latin typeface="Arial" charset="0"/>
              </a:rPr>
              <a:t>     - Both circulatory and </a:t>
            </a:r>
            <a:r>
              <a:rPr lang="en-US" altLang="ko-KR" sz="2800" dirty="0" err="1">
                <a:latin typeface="Arial" charset="0"/>
              </a:rPr>
              <a:t>respiratoy</a:t>
            </a:r>
            <a:r>
              <a:rPr lang="en-US" altLang="ko-KR" sz="2800" dirty="0">
                <a:latin typeface="Arial" charset="0"/>
              </a:rPr>
              <a:t> support</a:t>
            </a:r>
          </a:p>
          <a:p>
            <a:r>
              <a:rPr lang="en-US" altLang="ko-KR" dirty="0">
                <a:latin typeface="Arial" charset="0"/>
              </a:rPr>
              <a:t> </a:t>
            </a:r>
            <a:r>
              <a:rPr lang="en-US" altLang="ko-KR" dirty="0" err="1">
                <a:solidFill>
                  <a:srgbClr val="FF0000"/>
                </a:solidFill>
                <a:latin typeface="Arial" charset="0"/>
              </a:rPr>
              <a:t>Veno-veno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</a:rPr>
              <a:t> perfusion</a:t>
            </a:r>
          </a:p>
          <a:p>
            <a:pPr>
              <a:buNone/>
            </a:pPr>
            <a:r>
              <a:rPr lang="en-US" altLang="ko-KR" sz="2800" dirty="0">
                <a:latin typeface="Arial" charset="0"/>
              </a:rPr>
              <a:t>     - Only respiratory support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My favorite fields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our hospital </a:t>
            </a:r>
          </a:p>
          <a:p>
            <a:pPr lvl="1"/>
            <a:r>
              <a:rPr lang="en-US" altLang="ko-KR" b="1" dirty="0" smtClean="0">
                <a:solidFill>
                  <a:srgbClr val="0070C0"/>
                </a:solidFill>
              </a:rPr>
              <a:t>Congenital Heart Disease </a:t>
            </a:r>
            <a:r>
              <a:rPr lang="en-US" altLang="ko-KR" dirty="0" smtClean="0"/>
              <a:t>(including adult)</a:t>
            </a:r>
          </a:p>
          <a:p>
            <a:pPr lvl="1"/>
            <a:r>
              <a:rPr lang="en-US" altLang="ko-KR" b="1" dirty="0" smtClean="0">
                <a:solidFill>
                  <a:srgbClr val="0070C0"/>
                </a:solidFill>
              </a:rPr>
              <a:t>ECMO</a:t>
            </a:r>
            <a:r>
              <a:rPr lang="en-US" altLang="ko-KR" dirty="0" smtClean="0"/>
              <a:t> (Adult, Pediatrics and Neonates)</a:t>
            </a:r>
          </a:p>
          <a:p>
            <a:pPr lvl="1"/>
            <a:r>
              <a:rPr lang="en-US" altLang="ko-KR" b="1" dirty="0" smtClean="0">
                <a:solidFill>
                  <a:srgbClr val="0070C0"/>
                </a:solidFill>
              </a:rPr>
              <a:t>Trauma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r>
              <a:rPr lang="en-US" altLang="ko-KR" b="1" i="1" dirty="0" smtClean="0">
                <a:solidFill>
                  <a:srgbClr val="7030A0"/>
                </a:solidFill>
              </a:rPr>
              <a:t>Who am I 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en-US" altLang="ko-KR" b="1" dirty="0" err="1" smtClean="0">
                <a:solidFill>
                  <a:srgbClr val="A50021"/>
                </a:solidFill>
                <a:latin typeface="Times New Roman" pitchFamily="18" charset="0"/>
              </a:rPr>
              <a:t>Cannulation</a:t>
            </a:r>
            <a:r>
              <a:rPr lang="en-US" altLang="ko-KR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ko-KR" b="1" dirty="0">
                <a:solidFill>
                  <a:srgbClr val="A50021"/>
                </a:solidFill>
                <a:latin typeface="Times New Roman" pitchFamily="18" charset="0"/>
              </a:rPr>
              <a:t>Site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2483768" y="2060848"/>
          <a:ext cx="4175323" cy="3264369"/>
        </p:xfrm>
        <a:graphic>
          <a:graphicData uri="http://schemas.openxmlformats.org/presentationml/2006/ole">
            <p:oleObj spid="_x0000_s228354" name="비트맵 이미지" r:id="rId3" imgW="4982270" imgH="3895238" progId="PBrush">
              <p:embed/>
            </p:oleObj>
          </a:graphicData>
        </a:graphic>
      </p:graphicFrame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2627784" y="5373216"/>
            <a:ext cx="394531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sz="2400" dirty="0" smtClean="0"/>
              <a:t> </a:t>
            </a:r>
            <a:r>
              <a:rPr lang="en-US" altLang="ko-KR" sz="2400" b="1" dirty="0" smtClean="0"/>
              <a:t>Cervical </a:t>
            </a:r>
            <a:r>
              <a:rPr lang="en-US" altLang="ko-KR" sz="2400" b="1" dirty="0"/>
              <a:t>approach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2400" b="1" dirty="0" smtClean="0"/>
              <a:t> Femoral </a:t>
            </a:r>
            <a:r>
              <a:rPr lang="en-US" altLang="ko-KR" sz="2400" b="1" dirty="0"/>
              <a:t>approach</a:t>
            </a:r>
          </a:p>
          <a:p>
            <a:pPr algn="l">
              <a:buFont typeface="Arial" pitchFamily="34" charset="0"/>
              <a:buChar char="•"/>
            </a:pPr>
            <a:r>
              <a:rPr lang="en-US" altLang="ko-KR" sz="2400" b="1" dirty="0" smtClean="0"/>
              <a:t> Trans-thoracic </a:t>
            </a:r>
            <a:r>
              <a:rPr lang="en-US" altLang="ko-KR" sz="2400" b="1" dirty="0"/>
              <a:t>approach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차 전공의 학술세미나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 cap="rnd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ECMO</a:t>
            </a:r>
            <a:r>
              <a:rPr lang="en-US" altLang="ko-K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ko-K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0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Yesterday</a:t>
            </a:r>
            <a:endParaRPr lang="ko-KR" altLang="en-US" sz="107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40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ko-KR" sz="4000" b="1" dirty="0" smtClean="0">
                <a:latin typeface="Times New Roman" pitchFamily="18" charset="0"/>
                <a:cs typeface="Times New Roman" pitchFamily="18" charset="0"/>
              </a:rPr>
              <a:t> successful ECLS in 1971</a:t>
            </a:r>
            <a:endParaRPr lang="ko-KR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 l="4839" t="2824" r="645"/>
          <a:stretch>
            <a:fillRect/>
          </a:stretch>
        </p:blipFill>
        <p:spPr bwMode="auto">
          <a:xfrm>
            <a:off x="1331640" y="1628800"/>
            <a:ext cx="6305924" cy="472944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차 전공의 학술세미나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3528" y="1268761"/>
            <a:ext cx="8568952" cy="2331690"/>
          </a:xfrm>
        </p:spPr>
        <p:txBody>
          <a:bodyPr>
            <a:normAutofit fontScale="90000"/>
          </a:bodyPr>
          <a:lstStyle/>
          <a:p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ECMO was a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salvage and rescue </a:t>
            </a:r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procedure. And Physician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not recommend</a:t>
            </a:r>
            <a:r>
              <a:rPr lang="en-US" altLang="ko-KR" b="1" i="1" dirty="0" smtClean="0">
                <a:latin typeface="Times New Roman" pitchFamily="18" charset="0"/>
                <a:cs typeface="Times New Roman" pitchFamily="18" charset="0"/>
              </a:rPr>
              <a:t> ECMO in 1970’s  ~ early 1990’s. </a:t>
            </a:r>
            <a:endParaRPr lang="ko-KR" alt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3528" y="4149080"/>
            <a:ext cx="8496944" cy="1470025"/>
          </a:xfrm>
        </p:spPr>
        <p:txBody>
          <a:bodyPr>
            <a:normAutofit/>
          </a:bodyPr>
          <a:lstStyle/>
          <a:p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“The future is unknowable, </a:t>
            </a:r>
            <a:b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but the past should give us hope”</a:t>
            </a:r>
            <a:endParaRPr lang="ko-KR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4031432" y="2708920"/>
            <a:ext cx="5112568" cy="694928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Sir Winston Churchill</a:t>
            </a:r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cfile24.uf.tistory.com/image/15768B3B4EFBEF12320D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764704"/>
            <a:ext cx="3956263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altLang="ko-KR" sz="7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Era of ECMO</a:t>
            </a:r>
            <a:endParaRPr lang="ko-KR" altLang="en-US" sz="7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4348" y="2928934"/>
            <a:ext cx="7686700" cy="1791650"/>
          </a:xfrm>
        </p:spPr>
        <p:txBody>
          <a:bodyPr>
            <a:normAutofit/>
          </a:bodyPr>
          <a:lstStyle/>
          <a:p>
            <a:pPr marL="0" indent="0" algn="just">
              <a:buFontTx/>
              <a:buChar char="-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ELSO</a:t>
            </a:r>
          </a:p>
          <a:p>
            <a:pPr marL="0" indent="0" algn="just">
              <a:buFontTx/>
              <a:buChar char="-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 1989, Michigan</a:t>
            </a:r>
            <a:r>
              <a:rPr lang="en-US" altLang="ko-KR" sz="2800" dirty="0">
                <a:latin typeface="Arial" pitchFamily="34" charset="0"/>
                <a:cs typeface="Arial" pitchFamily="34" charset="0"/>
              </a:rPr>
              <a:t>, Ann 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Arbor</a:t>
            </a:r>
          </a:p>
          <a:p>
            <a:pPr marL="0" indent="0" algn="just">
              <a:buFontTx/>
              <a:buChar char="-"/>
            </a:pP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  Worldwide organization </a:t>
            </a:r>
            <a:endParaRPr lang="en-US" altLang="ko-K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80"/>
            <a:ext cx="5419725" cy="16954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928802"/>
            <a:ext cx="50101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4000504"/>
            <a:ext cx="3643338" cy="252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차 전공의 학술세미나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 ELSO Meeting in 1989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12280" y="1600200"/>
            <a:ext cx="65194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ELSO center in 2012</a:t>
            </a:r>
            <a:endParaRPr lang="ko-KR" altLang="en-US" dirty="0"/>
          </a:p>
        </p:txBody>
      </p:sp>
      <p:pic>
        <p:nvPicPr>
          <p:cNvPr id="221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5350" y="1801971"/>
            <a:ext cx="7353300" cy="412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Active Centers in the  ELSO Registry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12420"/>
            <a:ext cx="8229600" cy="370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Who are you? </a:t>
            </a:r>
            <a:b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or </a:t>
            </a:r>
            <a:b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What will you do in the future?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71538" y="3500438"/>
            <a:ext cx="3644478" cy="1571636"/>
          </a:xfrm>
          <a:noFill/>
          <a:ln w="254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Cardiac surgeon ?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Thoracic surgeon ?</a:t>
            </a:r>
          </a:p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Vascular surgeon ?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86512" y="3429000"/>
            <a:ext cx="1428760" cy="15001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9600" dirty="0" smtClean="0">
                <a:solidFill>
                  <a:srgbClr val="FF0000"/>
                </a:solidFill>
              </a:rPr>
              <a:t>？</a:t>
            </a:r>
            <a:endParaRPr lang="ko-KR" altLang="en-US" sz="9600" dirty="0">
              <a:solidFill>
                <a:srgbClr val="FF0000"/>
              </a:solidFill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4857752" y="3643314"/>
            <a:ext cx="114300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＋</a:t>
            </a:r>
            <a:endParaRPr kumimoji="0" lang="ko-KR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ELSO Registry statistics to 2011</a:t>
            </a:r>
            <a:endParaRPr lang="ko-KR" altLang="en-US" dirty="0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14" y="2204864"/>
            <a:ext cx="84636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en-US" altLang="ko-KR" sz="4000" b="1" i="1" dirty="0" smtClean="0">
                <a:latin typeface="Times New Roman" pitchFamily="18" charset="0"/>
                <a:cs typeface="Times New Roman" pitchFamily="18" charset="0"/>
              </a:rPr>
              <a:t>How about ECMO in </a:t>
            </a:r>
            <a:r>
              <a:rPr lang="en-US" altLang="ko-KR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KOREA ?</a:t>
            </a:r>
            <a:endParaRPr lang="ko-KR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n-US" altLang="ko-KR" sz="5400" b="1" dirty="0" smtClean="0">
                <a:latin typeface="Times New Roman" pitchFamily="18" charset="0"/>
                <a:cs typeface="Times New Roman" pitchFamily="18" charset="0"/>
              </a:rPr>
              <a:t>Disclosure:</a:t>
            </a:r>
            <a:br>
              <a:rPr lang="en-US" altLang="ko-KR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5400" b="1" dirty="0" smtClean="0">
                <a:latin typeface="Times New Roman" pitchFamily="18" charset="0"/>
                <a:cs typeface="Times New Roman" pitchFamily="18" charset="0"/>
              </a:rPr>
              <a:t>No Financial Conflict</a:t>
            </a:r>
            <a:endParaRPr lang="ko-KR" alt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62" y="2000240"/>
            <a:ext cx="876301" cy="10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차트 2"/>
          <p:cNvGraphicFramePr/>
          <p:nvPr/>
        </p:nvGraphicFramePr>
        <p:xfrm>
          <a:off x="928662" y="1857364"/>
          <a:ext cx="714380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타원 4"/>
          <p:cNvSpPr/>
          <p:nvPr/>
        </p:nvSpPr>
        <p:spPr>
          <a:xfrm>
            <a:off x="8072462" y="1857364"/>
            <a:ext cx="914400" cy="1285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Cumulative ECMO cases in Korea</a:t>
            </a:r>
            <a:endParaRPr lang="ko-KR" altLang="en-US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857752" y="5786454"/>
            <a:ext cx="414340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EBS circuit : about 1300 sets </a:t>
            </a:r>
          </a:p>
          <a:p>
            <a:pPr marL="342900" marR="0" lvl="0" indent="-342900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PLS circuit : about 200 sets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EBS (Emergency Bypass System)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6972" y="1600200"/>
            <a:ext cx="6770055" cy="4525963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val 2"/>
          <p:cNvSpPr>
            <a:spLocks noChangeArrowheads="1"/>
          </p:cNvSpPr>
          <p:nvPr/>
        </p:nvSpPr>
        <p:spPr bwMode="auto">
          <a:xfrm>
            <a:off x="266700" y="2073275"/>
            <a:ext cx="4241800" cy="428942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CCCCCC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746" name="Oval 3"/>
          <p:cNvSpPr>
            <a:spLocks noChangeArrowheads="1"/>
          </p:cNvSpPr>
          <p:nvPr/>
        </p:nvSpPr>
        <p:spPr bwMode="auto">
          <a:xfrm>
            <a:off x="4686300" y="2073275"/>
            <a:ext cx="4241800" cy="4289425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CCCCCC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6925"/>
          </a:xfrm>
        </p:spPr>
        <p:txBody>
          <a:bodyPr/>
          <a:lstStyle/>
          <a:p>
            <a:r>
              <a:rPr lang="en-US" altLang="ko-KR" smtClean="0">
                <a:latin typeface="Arial" charset="0"/>
              </a:rPr>
              <a:t>EBS Auto-priming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270000" y="5632450"/>
            <a:ext cx="21605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atinLnBrk="0"/>
            <a:r>
              <a:rPr kumimoji="0" lang="en-US" altLang="ja-JP" sz="2800" b="1">
                <a:solidFill>
                  <a:schemeClr val="accent1"/>
                </a:solidFill>
                <a:latin typeface="Arial" charset="0"/>
                <a:ea typeface="MS PGothic" pitchFamily="34" charset="-128"/>
              </a:rPr>
              <a:t>Oxygenator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979738" y="4271963"/>
            <a:ext cx="184150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atinLnBrk="0"/>
            <a:r>
              <a:rPr kumimoji="0" lang="en-US" altLang="ja-JP" sz="2800" b="1">
                <a:solidFill>
                  <a:schemeClr val="accent1"/>
                </a:solidFill>
                <a:latin typeface="Arial" charset="0"/>
                <a:ea typeface="MS PGothic" pitchFamily="34" charset="-128"/>
              </a:rPr>
              <a:t>Blood out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14300" y="2573338"/>
            <a:ext cx="16033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atinLnBrk="0"/>
            <a:r>
              <a:rPr kumimoji="0" lang="en-US" altLang="ja-JP" sz="2800" b="1">
                <a:solidFill>
                  <a:schemeClr val="accent1"/>
                </a:solidFill>
                <a:latin typeface="Arial" charset="0"/>
                <a:ea typeface="MS PGothic" pitchFamily="34" charset="-128"/>
              </a:rPr>
              <a:t>Blood in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3181350" y="5295900"/>
            <a:ext cx="15065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atinLnBrk="0"/>
            <a:r>
              <a:rPr kumimoji="0" lang="en-US" altLang="ja-JP" sz="2800" b="1">
                <a:solidFill>
                  <a:schemeClr val="accent1"/>
                </a:solidFill>
                <a:latin typeface="Arial" charset="0"/>
                <a:ea typeface="MS PGothic" pitchFamily="34" charset="-128"/>
              </a:rPr>
              <a:t>Gas out</a:t>
            </a: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2768600" y="2417763"/>
            <a:ext cx="12684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atinLnBrk="0"/>
            <a:r>
              <a:rPr kumimoji="0" lang="en-US" altLang="ja-JP" sz="2800" b="1">
                <a:solidFill>
                  <a:schemeClr val="accent1"/>
                </a:solidFill>
                <a:latin typeface="Arial" charset="0"/>
                <a:ea typeface="MS PGothic" pitchFamily="34" charset="-128"/>
              </a:rPr>
              <a:t>Gas in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62338" y="4813300"/>
            <a:ext cx="658812" cy="153988"/>
            <a:chOff x="2181" y="3032"/>
            <a:chExt cx="415" cy="97"/>
          </a:xfrm>
        </p:grpSpPr>
        <p:sp>
          <p:nvSpPr>
            <p:cNvPr id="31858" name="Freeform 12"/>
            <p:cNvSpPr>
              <a:spLocks/>
            </p:cNvSpPr>
            <p:nvPr/>
          </p:nvSpPr>
          <p:spPr bwMode="auto">
            <a:xfrm>
              <a:off x="2398" y="3032"/>
              <a:ext cx="198" cy="97"/>
            </a:xfrm>
            <a:custGeom>
              <a:avLst/>
              <a:gdLst>
                <a:gd name="T0" fmla="*/ 197 w 198"/>
                <a:gd name="T1" fmla="*/ 52 h 97"/>
                <a:gd name="T2" fmla="*/ 0 w 198"/>
                <a:gd name="T3" fmla="*/ 96 h 97"/>
                <a:gd name="T4" fmla="*/ 0 w 198"/>
                <a:gd name="T5" fmla="*/ 52 h 97"/>
                <a:gd name="T6" fmla="*/ 0 w 198"/>
                <a:gd name="T7" fmla="*/ 0 h 97"/>
                <a:gd name="T8" fmla="*/ 197 w 198"/>
                <a:gd name="T9" fmla="*/ 5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97"/>
                <a:gd name="T17" fmla="*/ 198 w 198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97">
                  <a:moveTo>
                    <a:pt x="197" y="52"/>
                  </a:moveTo>
                  <a:lnTo>
                    <a:pt x="0" y="96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97" y="52"/>
                  </a:lnTo>
                </a:path>
              </a:pathLst>
            </a:custGeom>
            <a:solidFill>
              <a:srgbClr val="DD080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859" name="Line 13"/>
            <p:cNvSpPr>
              <a:spLocks noChangeShapeType="1"/>
            </p:cNvSpPr>
            <p:nvPr/>
          </p:nvSpPr>
          <p:spPr bwMode="auto">
            <a:xfrm>
              <a:off x="2181" y="3087"/>
              <a:ext cx="209" cy="0"/>
            </a:xfrm>
            <a:prstGeom prst="line">
              <a:avLst/>
            </a:prstGeom>
            <a:noFill/>
            <a:ln w="76200">
              <a:solidFill>
                <a:srgbClr val="DD08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754" name="Oval 14"/>
          <p:cNvSpPr>
            <a:spLocks noChangeArrowheads="1"/>
          </p:cNvSpPr>
          <p:nvPr/>
        </p:nvSpPr>
        <p:spPr bwMode="auto">
          <a:xfrm>
            <a:off x="2546350" y="3554413"/>
            <a:ext cx="476250" cy="534987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755" name="Line 15"/>
          <p:cNvSpPr>
            <a:spLocks noChangeShapeType="1"/>
          </p:cNvSpPr>
          <p:nvPr/>
        </p:nvSpPr>
        <p:spPr bwMode="auto">
          <a:xfrm>
            <a:off x="1392238" y="5383213"/>
            <a:ext cx="1608137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 flipV="1">
            <a:off x="1379538" y="5030788"/>
            <a:ext cx="0" cy="36512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 flipV="1">
            <a:off x="3013075" y="5053013"/>
            <a:ext cx="0" cy="22225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58" name="Line 18"/>
          <p:cNvSpPr>
            <a:spLocks noChangeShapeType="1"/>
          </p:cNvSpPr>
          <p:nvPr/>
        </p:nvSpPr>
        <p:spPr bwMode="auto">
          <a:xfrm>
            <a:off x="1435100" y="5186363"/>
            <a:ext cx="1522413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59" name="Line 19"/>
          <p:cNvSpPr>
            <a:spLocks noChangeShapeType="1"/>
          </p:cNvSpPr>
          <p:nvPr/>
        </p:nvSpPr>
        <p:spPr bwMode="auto">
          <a:xfrm flipV="1">
            <a:off x="1435100" y="4821238"/>
            <a:ext cx="12700" cy="373062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0" name="Line 20"/>
          <p:cNvSpPr>
            <a:spLocks noChangeShapeType="1"/>
          </p:cNvSpPr>
          <p:nvPr/>
        </p:nvSpPr>
        <p:spPr bwMode="auto">
          <a:xfrm flipH="1" flipV="1">
            <a:off x="2919413" y="4981575"/>
            <a:ext cx="63500" cy="217488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 flipV="1">
            <a:off x="1481138" y="4765675"/>
            <a:ext cx="109537" cy="6985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2" name="Line 22"/>
          <p:cNvSpPr>
            <a:spLocks noChangeShapeType="1"/>
          </p:cNvSpPr>
          <p:nvPr/>
        </p:nvSpPr>
        <p:spPr bwMode="auto">
          <a:xfrm flipH="1" flipV="1">
            <a:off x="2795588" y="4765675"/>
            <a:ext cx="141287" cy="6985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3" name="Line 23"/>
          <p:cNvSpPr>
            <a:spLocks noChangeShapeType="1"/>
          </p:cNvSpPr>
          <p:nvPr/>
        </p:nvSpPr>
        <p:spPr bwMode="auto">
          <a:xfrm flipH="1" flipV="1">
            <a:off x="2614613" y="4157663"/>
            <a:ext cx="206375" cy="63182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4" name="Line 24"/>
          <p:cNvSpPr>
            <a:spLocks noChangeShapeType="1"/>
          </p:cNvSpPr>
          <p:nvPr/>
        </p:nvSpPr>
        <p:spPr bwMode="auto">
          <a:xfrm>
            <a:off x="1473200" y="4994275"/>
            <a:ext cx="1443038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5" name="Line 25"/>
          <p:cNvSpPr>
            <a:spLocks noChangeShapeType="1"/>
          </p:cNvSpPr>
          <p:nvPr/>
        </p:nvSpPr>
        <p:spPr bwMode="auto">
          <a:xfrm flipV="1">
            <a:off x="1616075" y="4160838"/>
            <a:ext cx="136525" cy="62865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552575" y="4179888"/>
            <a:ext cx="1282700" cy="993775"/>
            <a:chOff x="978" y="2633"/>
            <a:chExt cx="808" cy="626"/>
          </a:xfrm>
        </p:grpSpPr>
        <p:sp>
          <p:nvSpPr>
            <p:cNvPr id="31839" name="Line 27"/>
            <p:cNvSpPr>
              <a:spLocks noChangeShapeType="1"/>
            </p:cNvSpPr>
            <p:nvPr/>
          </p:nvSpPr>
          <p:spPr bwMode="auto">
            <a:xfrm flipH="1">
              <a:off x="978" y="2633"/>
              <a:ext cx="169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0" name="Line 28"/>
            <p:cNvSpPr>
              <a:spLocks noChangeShapeType="1"/>
            </p:cNvSpPr>
            <p:nvPr/>
          </p:nvSpPr>
          <p:spPr bwMode="auto">
            <a:xfrm flipH="1">
              <a:off x="1029" y="2635"/>
              <a:ext cx="143" cy="621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1" name="Line 29"/>
            <p:cNvSpPr>
              <a:spLocks noChangeShapeType="1"/>
            </p:cNvSpPr>
            <p:nvPr/>
          </p:nvSpPr>
          <p:spPr bwMode="auto">
            <a:xfrm flipH="1">
              <a:off x="1080" y="2633"/>
              <a:ext cx="118" cy="623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2" name="Line 30"/>
            <p:cNvSpPr>
              <a:spLocks noChangeShapeType="1"/>
            </p:cNvSpPr>
            <p:nvPr/>
          </p:nvSpPr>
          <p:spPr bwMode="auto">
            <a:xfrm flipH="1">
              <a:off x="1131" y="2637"/>
              <a:ext cx="105" cy="619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3" name="Line 31"/>
            <p:cNvSpPr>
              <a:spLocks noChangeShapeType="1"/>
            </p:cNvSpPr>
            <p:nvPr/>
          </p:nvSpPr>
          <p:spPr bwMode="auto">
            <a:xfrm flipH="1">
              <a:off x="1182" y="2633"/>
              <a:ext cx="80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4" name="Line 32"/>
            <p:cNvSpPr>
              <a:spLocks noChangeShapeType="1"/>
            </p:cNvSpPr>
            <p:nvPr/>
          </p:nvSpPr>
          <p:spPr bwMode="auto">
            <a:xfrm flipH="1">
              <a:off x="1221" y="2633"/>
              <a:ext cx="68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5" name="Line 33"/>
            <p:cNvSpPr>
              <a:spLocks noChangeShapeType="1"/>
            </p:cNvSpPr>
            <p:nvPr/>
          </p:nvSpPr>
          <p:spPr bwMode="auto">
            <a:xfrm flipH="1">
              <a:off x="1246" y="2633"/>
              <a:ext cx="67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6" name="Line 34"/>
            <p:cNvSpPr>
              <a:spLocks noChangeShapeType="1"/>
            </p:cNvSpPr>
            <p:nvPr/>
          </p:nvSpPr>
          <p:spPr bwMode="auto">
            <a:xfrm flipH="1">
              <a:off x="1299" y="2633"/>
              <a:ext cx="41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7" name="Line 35"/>
            <p:cNvSpPr>
              <a:spLocks noChangeShapeType="1"/>
            </p:cNvSpPr>
            <p:nvPr/>
          </p:nvSpPr>
          <p:spPr bwMode="auto">
            <a:xfrm>
              <a:off x="1356" y="2633"/>
              <a:ext cx="0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8" name="Line 36"/>
            <p:cNvSpPr>
              <a:spLocks noChangeShapeType="1"/>
            </p:cNvSpPr>
            <p:nvPr/>
          </p:nvSpPr>
          <p:spPr bwMode="auto">
            <a:xfrm>
              <a:off x="1636" y="2633"/>
              <a:ext cx="150" cy="625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49" name="Line 37"/>
            <p:cNvSpPr>
              <a:spLocks noChangeShapeType="1"/>
            </p:cNvSpPr>
            <p:nvPr/>
          </p:nvSpPr>
          <p:spPr bwMode="auto">
            <a:xfrm>
              <a:off x="1609" y="2633"/>
              <a:ext cx="111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50" name="Line 38"/>
            <p:cNvSpPr>
              <a:spLocks noChangeShapeType="1"/>
            </p:cNvSpPr>
            <p:nvPr/>
          </p:nvSpPr>
          <p:spPr bwMode="auto">
            <a:xfrm>
              <a:off x="1585" y="2633"/>
              <a:ext cx="86" cy="623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51" name="Line 39"/>
            <p:cNvSpPr>
              <a:spLocks noChangeShapeType="1"/>
            </p:cNvSpPr>
            <p:nvPr/>
          </p:nvSpPr>
          <p:spPr bwMode="auto">
            <a:xfrm>
              <a:off x="1559" y="2633"/>
              <a:ext cx="60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52" name="Line 40"/>
            <p:cNvSpPr>
              <a:spLocks noChangeShapeType="1"/>
            </p:cNvSpPr>
            <p:nvPr/>
          </p:nvSpPr>
          <p:spPr bwMode="auto">
            <a:xfrm>
              <a:off x="1533" y="2633"/>
              <a:ext cx="36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53" name="Line 41"/>
            <p:cNvSpPr>
              <a:spLocks noChangeShapeType="1"/>
            </p:cNvSpPr>
            <p:nvPr/>
          </p:nvSpPr>
          <p:spPr bwMode="auto">
            <a:xfrm>
              <a:off x="1508" y="2633"/>
              <a:ext cx="35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54" name="Line 42"/>
            <p:cNvSpPr>
              <a:spLocks noChangeShapeType="1"/>
            </p:cNvSpPr>
            <p:nvPr/>
          </p:nvSpPr>
          <p:spPr bwMode="auto">
            <a:xfrm>
              <a:off x="1470" y="2633"/>
              <a:ext cx="47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55" name="Line 43"/>
            <p:cNvSpPr>
              <a:spLocks noChangeShapeType="1"/>
            </p:cNvSpPr>
            <p:nvPr/>
          </p:nvSpPr>
          <p:spPr bwMode="auto">
            <a:xfrm>
              <a:off x="1443" y="2633"/>
              <a:ext cx="9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56" name="Line 44"/>
            <p:cNvSpPr>
              <a:spLocks noChangeShapeType="1"/>
            </p:cNvSpPr>
            <p:nvPr/>
          </p:nvSpPr>
          <p:spPr bwMode="auto">
            <a:xfrm>
              <a:off x="1411" y="2633"/>
              <a:ext cx="0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57" name="Line 45"/>
            <p:cNvSpPr>
              <a:spLocks noChangeShapeType="1"/>
            </p:cNvSpPr>
            <p:nvPr/>
          </p:nvSpPr>
          <p:spPr bwMode="auto">
            <a:xfrm>
              <a:off x="1383" y="2633"/>
              <a:ext cx="0" cy="62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767" name="Line 46"/>
          <p:cNvSpPr>
            <a:spLocks noChangeShapeType="1"/>
          </p:cNvSpPr>
          <p:nvPr/>
        </p:nvSpPr>
        <p:spPr bwMode="auto">
          <a:xfrm>
            <a:off x="2941638" y="4994275"/>
            <a:ext cx="322262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8" name="Line 47"/>
          <p:cNvSpPr>
            <a:spLocks noChangeShapeType="1"/>
          </p:cNvSpPr>
          <p:nvPr/>
        </p:nvSpPr>
        <p:spPr bwMode="auto">
          <a:xfrm>
            <a:off x="2941638" y="4822825"/>
            <a:ext cx="322262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69" name="Line 48"/>
          <p:cNvSpPr>
            <a:spLocks noChangeShapeType="1"/>
          </p:cNvSpPr>
          <p:nvPr/>
        </p:nvSpPr>
        <p:spPr bwMode="auto">
          <a:xfrm>
            <a:off x="3276600" y="4835525"/>
            <a:ext cx="0" cy="14605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0" name="Line 49"/>
          <p:cNvSpPr>
            <a:spLocks noChangeShapeType="1"/>
          </p:cNvSpPr>
          <p:nvPr/>
        </p:nvSpPr>
        <p:spPr bwMode="auto">
          <a:xfrm>
            <a:off x="3025775" y="5262563"/>
            <a:ext cx="195263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1" name="Line 50"/>
          <p:cNvSpPr>
            <a:spLocks noChangeShapeType="1"/>
          </p:cNvSpPr>
          <p:nvPr/>
        </p:nvSpPr>
        <p:spPr bwMode="auto">
          <a:xfrm flipV="1">
            <a:off x="3013075" y="5295900"/>
            <a:ext cx="0" cy="100013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2" name="Line 51"/>
          <p:cNvSpPr>
            <a:spLocks noChangeShapeType="1"/>
          </p:cNvSpPr>
          <p:nvPr/>
        </p:nvSpPr>
        <p:spPr bwMode="auto">
          <a:xfrm>
            <a:off x="3025775" y="5308600"/>
            <a:ext cx="195263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3" name="Line 52"/>
          <p:cNvSpPr>
            <a:spLocks noChangeShapeType="1"/>
          </p:cNvSpPr>
          <p:nvPr/>
        </p:nvSpPr>
        <p:spPr bwMode="auto">
          <a:xfrm flipV="1">
            <a:off x="3233738" y="5249863"/>
            <a:ext cx="0" cy="71437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4" name="Line 53"/>
          <p:cNvSpPr>
            <a:spLocks noChangeShapeType="1"/>
          </p:cNvSpPr>
          <p:nvPr/>
        </p:nvSpPr>
        <p:spPr bwMode="auto">
          <a:xfrm>
            <a:off x="1392238" y="5043488"/>
            <a:ext cx="17462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5" name="Line 54"/>
          <p:cNvSpPr>
            <a:spLocks noChangeShapeType="1"/>
          </p:cNvSpPr>
          <p:nvPr/>
        </p:nvSpPr>
        <p:spPr bwMode="auto">
          <a:xfrm flipH="1">
            <a:off x="2957513" y="5065713"/>
            <a:ext cx="68262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6" name="Line 55"/>
          <p:cNvSpPr>
            <a:spLocks noChangeShapeType="1"/>
          </p:cNvSpPr>
          <p:nvPr/>
        </p:nvSpPr>
        <p:spPr bwMode="auto">
          <a:xfrm>
            <a:off x="3013075" y="3109913"/>
            <a:ext cx="0" cy="17145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7" name="Line 56"/>
          <p:cNvSpPr>
            <a:spLocks noChangeShapeType="1"/>
          </p:cNvSpPr>
          <p:nvPr/>
        </p:nvSpPr>
        <p:spPr bwMode="auto">
          <a:xfrm>
            <a:off x="1379538" y="2989263"/>
            <a:ext cx="0" cy="268287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8" name="Line 57"/>
          <p:cNvSpPr>
            <a:spLocks noChangeShapeType="1"/>
          </p:cNvSpPr>
          <p:nvPr/>
        </p:nvSpPr>
        <p:spPr bwMode="auto">
          <a:xfrm flipH="1">
            <a:off x="1409700" y="3148013"/>
            <a:ext cx="1573213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79" name="Line 58"/>
          <p:cNvSpPr>
            <a:spLocks noChangeShapeType="1"/>
          </p:cNvSpPr>
          <p:nvPr/>
        </p:nvSpPr>
        <p:spPr bwMode="auto">
          <a:xfrm flipH="1">
            <a:off x="2919413" y="3165475"/>
            <a:ext cx="63500" cy="334963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0" name="Line 59"/>
          <p:cNvSpPr>
            <a:spLocks noChangeShapeType="1"/>
          </p:cNvSpPr>
          <p:nvPr/>
        </p:nvSpPr>
        <p:spPr bwMode="auto">
          <a:xfrm>
            <a:off x="1435100" y="3163888"/>
            <a:ext cx="12700" cy="182562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1" name="Line 60"/>
          <p:cNvSpPr>
            <a:spLocks noChangeShapeType="1"/>
          </p:cNvSpPr>
          <p:nvPr/>
        </p:nvSpPr>
        <p:spPr bwMode="auto">
          <a:xfrm flipH="1">
            <a:off x="2795588" y="3525838"/>
            <a:ext cx="142875" cy="42862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2" name="Line 61"/>
          <p:cNvSpPr>
            <a:spLocks noChangeShapeType="1"/>
          </p:cNvSpPr>
          <p:nvPr/>
        </p:nvSpPr>
        <p:spPr bwMode="auto">
          <a:xfrm>
            <a:off x="1479550" y="3525838"/>
            <a:ext cx="111125" cy="42862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3" name="Line 62"/>
          <p:cNvSpPr>
            <a:spLocks noChangeShapeType="1"/>
          </p:cNvSpPr>
          <p:nvPr/>
        </p:nvSpPr>
        <p:spPr bwMode="auto">
          <a:xfrm>
            <a:off x="1616075" y="3595688"/>
            <a:ext cx="136525" cy="554037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4" name="Line 63"/>
          <p:cNvSpPr>
            <a:spLocks noChangeShapeType="1"/>
          </p:cNvSpPr>
          <p:nvPr/>
        </p:nvSpPr>
        <p:spPr bwMode="auto">
          <a:xfrm flipH="1">
            <a:off x="1447800" y="3365500"/>
            <a:ext cx="1493838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5" name="Line 64"/>
          <p:cNvSpPr>
            <a:spLocks noChangeShapeType="1"/>
          </p:cNvSpPr>
          <p:nvPr/>
        </p:nvSpPr>
        <p:spPr bwMode="auto">
          <a:xfrm flipH="1">
            <a:off x="2614613" y="3595688"/>
            <a:ext cx="206375" cy="554037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6" name="Line 65"/>
          <p:cNvSpPr>
            <a:spLocks noChangeShapeType="1"/>
          </p:cNvSpPr>
          <p:nvPr/>
        </p:nvSpPr>
        <p:spPr bwMode="auto">
          <a:xfrm flipV="1">
            <a:off x="2597150" y="3140075"/>
            <a:ext cx="238125" cy="1039813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7" name="Line 66"/>
          <p:cNvSpPr>
            <a:spLocks noChangeShapeType="1"/>
          </p:cNvSpPr>
          <p:nvPr/>
        </p:nvSpPr>
        <p:spPr bwMode="auto">
          <a:xfrm flipV="1">
            <a:off x="2554288" y="3135313"/>
            <a:ext cx="176212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8" name="Line 67"/>
          <p:cNvSpPr>
            <a:spLocks noChangeShapeType="1"/>
          </p:cNvSpPr>
          <p:nvPr/>
        </p:nvSpPr>
        <p:spPr bwMode="auto">
          <a:xfrm flipV="1">
            <a:off x="2516188" y="3140075"/>
            <a:ext cx="136525" cy="1039813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89" name="Line 68"/>
          <p:cNvSpPr>
            <a:spLocks noChangeShapeType="1"/>
          </p:cNvSpPr>
          <p:nvPr/>
        </p:nvSpPr>
        <p:spPr bwMode="auto">
          <a:xfrm flipV="1">
            <a:off x="2474913" y="3135313"/>
            <a:ext cx="95250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0" name="Line 69"/>
          <p:cNvSpPr>
            <a:spLocks noChangeShapeType="1"/>
          </p:cNvSpPr>
          <p:nvPr/>
        </p:nvSpPr>
        <p:spPr bwMode="auto">
          <a:xfrm flipV="1">
            <a:off x="2433638" y="3135313"/>
            <a:ext cx="57150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1" name="Line 70"/>
          <p:cNvSpPr>
            <a:spLocks noChangeShapeType="1"/>
          </p:cNvSpPr>
          <p:nvPr/>
        </p:nvSpPr>
        <p:spPr bwMode="auto">
          <a:xfrm flipV="1">
            <a:off x="2393950" y="3135313"/>
            <a:ext cx="55563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2" name="Line 71"/>
          <p:cNvSpPr>
            <a:spLocks noChangeShapeType="1"/>
          </p:cNvSpPr>
          <p:nvPr/>
        </p:nvSpPr>
        <p:spPr bwMode="auto">
          <a:xfrm flipV="1">
            <a:off x="2333625" y="3135313"/>
            <a:ext cx="74613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3" name="Line 72"/>
          <p:cNvSpPr>
            <a:spLocks noChangeShapeType="1"/>
          </p:cNvSpPr>
          <p:nvPr/>
        </p:nvSpPr>
        <p:spPr bwMode="auto">
          <a:xfrm flipV="1">
            <a:off x="2290763" y="3135313"/>
            <a:ext cx="14287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4" name="Line 73"/>
          <p:cNvSpPr>
            <a:spLocks noChangeShapeType="1"/>
          </p:cNvSpPr>
          <p:nvPr/>
        </p:nvSpPr>
        <p:spPr bwMode="auto">
          <a:xfrm flipV="1">
            <a:off x="2239963" y="3135313"/>
            <a:ext cx="0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5" name="Line 74"/>
          <p:cNvSpPr>
            <a:spLocks noChangeShapeType="1"/>
          </p:cNvSpPr>
          <p:nvPr/>
        </p:nvSpPr>
        <p:spPr bwMode="auto">
          <a:xfrm flipH="1" flipV="1">
            <a:off x="1552575" y="3135313"/>
            <a:ext cx="268288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6" name="Line 75"/>
          <p:cNvSpPr>
            <a:spLocks noChangeShapeType="1"/>
          </p:cNvSpPr>
          <p:nvPr/>
        </p:nvSpPr>
        <p:spPr bwMode="auto">
          <a:xfrm flipH="1" flipV="1">
            <a:off x="1633538" y="3140075"/>
            <a:ext cx="227012" cy="103505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7" name="Line 76"/>
          <p:cNvSpPr>
            <a:spLocks noChangeShapeType="1"/>
          </p:cNvSpPr>
          <p:nvPr/>
        </p:nvSpPr>
        <p:spPr bwMode="auto">
          <a:xfrm flipH="1" flipV="1">
            <a:off x="1714500" y="3140075"/>
            <a:ext cx="187325" cy="1039813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8" name="Line 77"/>
          <p:cNvSpPr>
            <a:spLocks noChangeShapeType="1"/>
          </p:cNvSpPr>
          <p:nvPr/>
        </p:nvSpPr>
        <p:spPr bwMode="auto">
          <a:xfrm flipH="1" flipV="1">
            <a:off x="1795463" y="3144838"/>
            <a:ext cx="166687" cy="1030287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799" name="Line 78"/>
          <p:cNvSpPr>
            <a:spLocks noChangeShapeType="1"/>
          </p:cNvSpPr>
          <p:nvPr/>
        </p:nvSpPr>
        <p:spPr bwMode="auto">
          <a:xfrm flipH="1" flipV="1">
            <a:off x="1876425" y="3135313"/>
            <a:ext cx="127000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00" name="Line 79"/>
          <p:cNvSpPr>
            <a:spLocks noChangeShapeType="1"/>
          </p:cNvSpPr>
          <p:nvPr/>
        </p:nvSpPr>
        <p:spPr bwMode="auto">
          <a:xfrm flipH="1" flipV="1">
            <a:off x="1938338" y="3135313"/>
            <a:ext cx="107950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01" name="Line 80"/>
          <p:cNvSpPr>
            <a:spLocks noChangeShapeType="1"/>
          </p:cNvSpPr>
          <p:nvPr/>
        </p:nvSpPr>
        <p:spPr bwMode="auto">
          <a:xfrm flipH="1" flipV="1">
            <a:off x="1978025" y="3135313"/>
            <a:ext cx="106363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02" name="Line 81"/>
          <p:cNvSpPr>
            <a:spLocks noChangeShapeType="1"/>
          </p:cNvSpPr>
          <p:nvPr/>
        </p:nvSpPr>
        <p:spPr bwMode="auto">
          <a:xfrm flipH="1" flipV="1">
            <a:off x="2062163" y="3135313"/>
            <a:ext cx="65087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03" name="Line 82"/>
          <p:cNvSpPr>
            <a:spLocks noChangeShapeType="1"/>
          </p:cNvSpPr>
          <p:nvPr/>
        </p:nvSpPr>
        <p:spPr bwMode="auto">
          <a:xfrm flipV="1">
            <a:off x="2152650" y="3135313"/>
            <a:ext cx="0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04" name="Line 83"/>
          <p:cNvSpPr>
            <a:spLocks noChangeShapeType="1"/>
          </p:cNvSpPr>
          <p:nvPr/>
        </p:nvSpPr>
        <p:spPr bwMode="auto">
          <a:xfrm flipV="1">
            <a:off x="2195513" y="3135313"/>
            <a:ext cx="0" cy="1044575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05" name="Line 84"/>
          <p:cNvSpPr>
            <a:spLocks noChangeShapeType="1"/>
          </p:cNvSpPr>
          <p:nvPr/>
        </p:nvSpPr>
        <p:spPr bwMode="auto">
          <a:xfrm flipH="1">
            <a:off x="1123950" y="3365500"/>
            <a:ext cx="349250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06" name="Line 85"/>
          <p:cNvSpPr>
            <a:spLocks noChangeShapeType="1"/>
          </p:cNvSpPr>
          <p:nvPr/>
        </p:nvSpPr>
        <p:spPr bwMode="auto">
          <a:xfrm flipH="1">
            <a:off x="1123950" y="3513138"/>
            <a:ext cx="349250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07" name="Line 86"/>
          <p:cNvSpPr>
            <a:spLocks noChangeShapeType="1"/>
          </p:cNvSpPr>
          <p:nvPr/>
        </p:nvSpPr>
        <p:spPr bwMode="auto">
          <a:xfrm flipV="1">
            <a:off x="1136650" y="3352800"/>
            <a:ext cx="0" cy="173038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392238" y="2976563"/>
            <a:ext cx="1841500" cy="120650"/>
            <a:chOff x="877" y="1875"/>
            <a:chExt cx="1160" cy="76"/>
          </a:xfrm>
        </p:grpSpPr>
        <p:sp>
          <p:nvSpPr>
            <p:cNvPr id="31834" name="Line 88"/>
            <p:cNvSpPr>
              <a:spLocks noChangeShapeType="1"/>
            </p:cNvSpPr>
            <p:nvPr/>
          </p:nvSpPr>
          <p:spPr bwMode="auto">
            <a:xfrm>
              <a:off x="877" y="1875"/>
              <a:ext cx="1013" cy="0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35" name="Line 89"/>
            <p:cNvSpPr>
              <a:spLocks noChangeShapeType="1"/>
            </p:cNvSpPr>
            <p:nvPr/>
          </p:nvSpPr>
          <p:spPr bwMode="auto">
            <a:xfrm>
              <a:off x="1906" y="1951"/>
              <a:ext cx="123" cy="0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36" name="Line 90"/>
            <p:cNvSpPr>
              <a:spLocks noChangeShapeType="1"/>
            </p:cNvSpPr>
            <p:nvPr/>
          </p:nvSpPr>
          <p:spPr bwMode="auto">
            <a:xfrm>
              <a:off x="1898" y="1883"/>
              <a:ext cx="0" cy="16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37" name="Line 91"/>
            <p:cNvSpPr>
              <a:spLocks noChangeShapeType="1"/>
            </p:cNvSpPr>
            <p:nvPr/>
          </p:nvSpPr>
          <p:spPr bwMode="auto">
            <a:xfrm>
              <a:off x="1906" y="1907"/>
              <a:ext cx="123" cy="0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838" name="Line 92"/>
            <p:cNvSpPr>
              <a:spLocks noChangeShapeType="1"/>
            </p:cNvSpPr>
            <p:nvPr/>
          </p:nvSpPr>
          <p:spPr bwMode="auto">
            <a:xfrm>
              <a:off x="2037" y="1915"/>
              <a:ext cx="0" cy="28"/>
            </a:xfrm>
            <a:prstGeom prst="line">
              <a:avLst/>
            </a:prstGeom>
            <a:noFill/>
            <a:ln w="25400">
              <a:solidFill>
                <a:srgbClr val="D49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809" name="Line 93"/>
          <p:cNvSpPr>
            <a:spLocks noChangeShapeType="1"/>
          </p:cNvSpPr>
          <p:nvPr/>
        </p:nvSpPr>
        <p:spPr bwMode="auto">
          <a:xfrm flipH="1">
            <a:off x="2957513" y="3294063"/>
            <a:ext cx="68262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810" name="Line 94"/>
          <p:cNvSpPr>
            <a:spLocks noChangeShapeType="1"/>
          </p:cNvSpPr>
          <p:nvPr/>
        </p:nvSpPr>
        <p:spPr bwMode="auto">
          <a:xfrm>
            <a:off x="1392238" y="3270250"/>
            <a:ext cx="17462" cy="0"/>
          </a:xfrm>
          <a:prstGeom prst="line">
            <a:avLst/>
          </a:prstGeom>
          <a:noFill/>
          <a:ln w="25400">
            <a:solidFill>
              <a:srgbClr val="D49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360738" y="5253038"/>
            <a:ext cx="647700" cy="139700"/>
            <a:chOff x="2117" y="3309"/>
            <a:chExt cx="408" cy="88"/>
          </a:xfrm>
        </p:grpSpPr>
        <p:sp>
          <p:nvSpPr>
            <p:cNvPr id="31832" name="Freeform 96"/>
            <p:cNvSpPr>
              <a:spLocks/>
            </p:cNvSpPr>
            <p:nvPr/>
          </p:nvSpPr>
          <p:spPr bwMode="auto">
            <a:xfrm>
              <a:off x="2335" y="3309"/>
              <a:ext cx="190" cy="88"/>
            </a:xfrm>
            <a:custGeom>
              <a:avLst/>
              <a:gdLst>
                <a:gd name="T0" fmla="*/ 189 w 190"/>
                <a:gd name="T1" fmla="*/ 44 h 88"/>
                <a:gd name="T2" fmla="*/ 0 w 190"/>
                <a:gd name="T3" fmla="*/ 87 h 88"/>
                <a:gd name="T4" fmla="*/ 0 w 190"/>
                <a:gd name="T5" fmla="*/ 44 h 88"/>
                <a:gd name="T6" fmla="*/ 0 w 190"/>
                <a:gd name="T7" fmla="*/ 0 h 88"/>
                <a:gd name="T8" fmla="*/ 189 w 190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88"/>
                <a:gd name="T17" fmla="*/ 190 w 19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88">
                  <a:moveTo>
                    <a:pt x="189" y="44"/>
                  </a:moveTo>
                  <a:lnTo>
                    <a:pt x="0" y="87"/>
                  </a:lnTo>
                  <a:lnTo>
                    <a:pt x="0" y="44"/>
                  </a:lnTo>
                  <a:lnTo>
                    <a:pt x="0" y="0"/>
                  </a:lnTo>
                  <a:lnTo>
                    <a:pt x="189" y="44"/>
                  </a:lnTo>
                </a:path>
              </a:pathLst>
            </a:custGeom>
            <a:solidFill>
              <a:srgbClr val="FCD1C1"/>
            </a:solidFill>
            <a:ln w="12700" cap="rnd">
              <a:solidFill>
                <a:srgbClr val="FCD1C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833" name="Line 97"/>
            <p:cNvSpPr>
              <a:spLocks noChangeShapeType="1"/>
            </p:cNvSpPr>
            <p:nvPr/>
          </p:nvSpPr>
          <p:spPr bwMode="auto">
            <a:xfrm>
              <a:off x="2117" y="3356"/>
              <a:ext cx="209" cy="0"/>
            </a:xfrm>
            <a:prstGeom prst="line">
              <a:avLst/>
            </a:prstGeom>
            <a:noFill/>
            <a:ln w="76200">
              <a:solidFill>
                <a:srgbClr val="FCD1C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3371850" y="2971800"/>
            <a:ext cx="744538" cy="141288"/>
            <a:chOff x="2124" y="1872"/>
            <a:chExt cx="469" cy="89"/>
          </a:xfrm>
        </p:grpSpPr>
        <p:sp>
          <p:nvSpPr>
            <p:cNvPr id="31830" name="Freeform 99"/>
            <p:cNvSpPr>
              <a:spLocks/>
            </p:cNvSpPr>
            <p:nvPr/>
          </p:nvSpPr>
          <p:spPr bwMode="auto">
            <a:xfrm>
              <a:off x="2124" y="1872"/>
              <a:ext cx="190" cy="89"/>
            </a:xfrm>
            <a:custGeom>
              <a:avLst/>
              <a:gdLst>
                <a:gd name="T0" fmla="*/ 0 w 190"/>
                <a:gd name="T1" fmla="*/ 44 h 89"/>
                <a:gd name="T2" fmla="*/ 189 w 190"/>
                <a:gd name="T3" fmla="*/ 0 h 89"/>
                <a:gd name="T4" fmla="*/ 189 w 190"/>
                <a:gd name="T5" fmla="*/ 44 h 89"/>
                <a:gd name="T6" fmla="*/ 189 w 190"/>
                <a:gd name="T7" fmla="*/ 88 h 89"/>
                <a:gd name="T8" fmla="*/ 0 w 190"/>
                <a:gd name="T9" fmla="*/ 44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"/>
                <a:gd name="T16" fmla="*/ 0 h 89"/>
                <a:gd name="T17" fmla="*/ 190 w 190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" h="89">
                  <a:moveTo>
                    <a:pt x="0" y="44"/>
                  </a:moveTo>
                  <a:lnTo>
                    <a:pt x="189" y="0"/>
                  </a:lnTo>
                  <a:lnTo>
                    <a:pt x="189" y="44"/>
                  </a:lnTo>
                  <a:lnTo>
                    <a:pt x="189" y="88"/>
                  </a:lnTo>
                  <a:lnTo>
                    <a:pt x="0" y="44"/>
                  </a:lnTo>
                </a:path>
              </a:pathLst>
            </a:custGeom>
            <a:solidFill>
              <a:srgbClr val="FCD1C1"/>
            </a:solidFill>
            <a:ln w="12700" cap="rnd">
              <a:solidFill>
                <a:srgbClr val="FCD1C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831" name="Line 100"/>
            <p:cNvSpPr>
              <a:spLocks noChangeShapeType="1"/>
            </p:cNvSpPr>
            <p:nvPr/>
          </p:nvSpPr>
          <p:spPr bwMode="auto">
            <a:xfrm flipH="1">
              <a:off x="2280" y="1919"/>
              <a:ext cx="313" cy="0"/>
            </a:xfrm>
            <a:prstGeom prst="line">
              <a:avLst/>
            </a:prstGeom>
            <a:noFill/>
            <a:ln w="76200">
              <a:solidFill>
                <a:srgbClr val="FCD1C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813" name="Rectangle 101"/>
          <p:cNvSpPr>
            <a:spLocks noChangeArrowheads="1"/>
          </p:cNvSpPr>
          <p:nvPr/>
        </p:nvSpPr>
        <p:spPr bwMode="auto">
          <a:xfrm rot="1380000">
            <a:off x="6481763" y="3159125"/>
            <a:ext cx="865187" cy="198755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14" name="Oval 102"/>
          <p:cNvSpPr>
            <a:spLocks noChangeArrowheads="1"/>
          </p:cNvSpPr>
          <p:nvPr/>
        </p:nvSpPr>
        <p:spPr bwMode="auto">
          <a:xfrm rot="1380000">
            <a:off x="6853238" y="3049588"/>
            <a:ext cx="879475" cy="363537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15" name="Oval 103"/>
          <p:cNvSpPr>
            <a:spLocks noChangeArrowheads="1"/>
          </p:cNvSpPr>
          <p:nvPr/>
        </p:nvSpPr>
        <p:spPr bwMode="auto">
          <a:xfrm rot="1380000">
            <a:off x="6161088" y="4864100"/>
            <a:ext cx="752475" cy="419100"/>
          </a:xfrm>
          <a:prstGeom prst="ellipse">
            <a:avLst/>
          </a:prstGeom>
          <a:solidFill>
            <a:srgbClr val="FFFFFF"/>
          </a:solidFill>
          <a:ln w="1270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16" name="AutoShape 104"/>
          <p:cNvSpPr>
            <a:spLocks noChangeArrowheads="1"/>
          </p:cNvSpPr>
          <p:nvPr/>
        </p:nvSpPr>
        <p:spPr bwMode="auto">
          <a:xfrm rot="1260000">
            <a:off x="5592763" y="3257550"/>
            <a:ext cx="879475" cy="1285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17" name="AutoShape 105"/>
          <p:cNvSpPr>
            <a:spLocks noChangeArrowheads="1"/>
          </p:cNvSpPr>
          <p:nvPr/>
        </p:nvSpPr>
        <p:spPr bwMode="auto">
          <a:xfrm rot="6660000">
            <a:off x="6088063" y="5195888"/>
            <a:ext cx="692150" cy="374650"/>
          </a:xfrm>
          <a:prstGeom prst="rightArrow">
            <a:avLst>
              <a:gd name="adj1" fmla="val 50000"/>
              <a:gd name="adj2" fmla="val 92381"/>
            </a:avLst>
          </a:prstGeom>
          <a:solidFill>
            <a:srgbClr val="FFC5C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18" name="Oval 106"/>
          <p:cNvSpPr>
            <a:spLocks noChangeArrowheads="1"/>
          </p:cNvSpPr>
          <p:nvPr/>
        </p:nvSpPr>
        <p:spPr bwMode="auto">
          <a:xfrm>
            <a:off x="5949950" y="3892550"/>
            <a:ext cx="139700" cy="1397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19" name="AutoShape 107"/>
          <p:cNvSpPr>
            <a:spLocks noChangeArrowheads="1"/>
          </p:cNvSpPr>
          <p:nvPr/>
        </p:nvSpPr>
        <p:spPr bwMode="auto">
          <a:xfrm rot="1260000">
            <a:off x="7421563" y="3943350"/>
            <a:ext cx="879475" cy="128587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20" name="Oval 108"/>
          <p:cNvSpPr>
            <a:spLocks noChangeArrowheads="1"/>
          </p:cNvSpPr>
          <p:nvPr/>
        </p:nvSpPr>
        <p:spPr bwMode="auto">
          <a:xfrm>
            <a:off x="5721350" y="3663950"/>
            <a:ext cx="139700" cy="1397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21" name="Oval 109"/>
          <p:cNvSpPr>
            <a:spLocks noChangeArrowheads="1"/>
          </p:cNvSpPr>
          <p:nvPr/>
        </p:nvSpPr>
        <p:spPr bwMode="auto">
          <a:xfrm>
            <a:off x="6102350" y="3663950"/>
            <a:ext cx="139700" cy="1397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22" name="Oval 110"/>
          <p:cNvSpPr>
            <a:spLocks noChangeArrowheads="1"/>
          </p:cNvSpPr>
          <p:nvPr/>
        </p:nvSpPr>
        <p:spPr bwMode="auto">
          <a:xfrm>
            <a:off x="5721350" y="3968750"/>
            <a:ext cx="139700" cy="1397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23" name="Oval 111"/>
          <p:cNvSpPr>
            <a:spLocks noChangeArrowheads="1"/>
          </p:cNvSpPr>
          <p:nvPr/>
        </p:nvSpPr>
        <p:spPr bwMode="auto">
          <a:xfrm>
            <a:off x="6102350" y="4044950"/>
            <a:ext cx="139700" cy="139700"/>
          </a:xfrm>
          <a:prstGeom prst="ellipse">
            <a:avLst/>
          </a:prstGeom>
          <a:solidFill>
            <a:srgbClr val="FFC5C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824" name="Rectangle 112"/>
          <p:cNvSpPr>
            <a:spLocks noChangeArrowheads="1"/>
          </p:cNvSpPr>
          <p:nvPr/>
        </p:nvSpPr>
        <p:spPr bwMode="auto">
          <a:xfrm>
            <a:off x="6478588" y="5457825"/>
            <a:ext cx="73818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latinLnBrk="0"/>
            <a:r>
              <a:rPr kumimoji="0" lang="en-US" altLang="ja-JP" sz="3200">
                <a:solidFill>
                  <a:srgbClr val="FFC5CF"/>
                </a:solidFill>
                <a:latin typeface="Arial" charset="0"/>
                <a:ea typeface="MS PGothic" pitchFamily="34" charset="-128"/>
              </a:rPr>
              <a:t>Air</a:t>
            </a:r>
          </a:p>
        </p:txBody>
      </p:sp>
      <p:grpSp>
        <p:nvGrpSpPr>
          <p:cNvPr id="7" name="Group 113"/>
          <p:cNvGrpSpPr>
            <a:grpSpLocks/>
          </p:cNvGrpSpPr>
          <p:nvPr/>
        </p:nvGrpSpPr>
        <p:grpSpPr bwMode="auto">
          <a:xfrm>
            <a:off x="338138" y="3289300"/>
            <a:ext cx="658812" cy="153988"/>
            <a:chOff x="213" y="2072"/>
            <a:chExt cx="415" cy="97"/>
          </a:xfrm>
        </p:grpSpPr>
        <p:sp>
          <p:nvSpPr>
            <p:cNvPr id="31828" name="Freeform 114"/>
            <p:cNvSpPr>
              <a:spLocks/>
            </p:cNvSpPr>
            <p:nvPr/>
          </p:nvSpPr>
          <p:spPr bwMode="auto">
            <a:xfrm>
              <a:off x="430" y="2072"/>
              <a:ext cx="198" cy="97"/>
            </a:xfrm>
            <a:custGeom>
              <a:avLst/>
              <a:gdLst>
                <a:gd name="T0" fmla="*/ 197 w 198"/>
                <a:gd name="T1" fmla="*/ 52 h 97"/>
                <a:gd name="T2" fmla="*/ 0 w 198"/>
                <a:gd name="T3" fmla="*/ 96 h 97"/>
                <a:gd name="T4" fmla="*/ 0 w 198"/>
                <a:gd name="T5" fmla="*/ 52 h 97"/>
                <a:gd name="T6" fmla="*/ 0 w 198"/>
                <a:gd name="T7" fmla="*/ 0 h 97"/>
                <a:gd name="T8" fmla="*/ 197 w 198"/>
                <a:gd name="T9" fmla="*/ 5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"/>
                <a:gd name="T16" fmla="*/ 0 h 97"/>
                <a:gd name="T17" fmla="*/ 198 w 198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" h="97">
                  <a:moveTo>
                    <a:pt x="197" y="52"/>
                  </a:moveTo>
                  <a:lnTo>
                    <a:pt x="0" y="96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97" y="52"/>
                  </a:lnTo>
                </a:path>
              </a:pathLst>
            </a:custGeom>
            <a:solidFill>
              <a:srgbClr val="DD0806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829" name="Line 115"/>
            <p:cNvSpPr>
              <a:spLocks noChangeShapeType="1"/>
            </p:cNvSpPr>
            <p:nvPr/>
          </p:nvSpPr>
          <p:spPr bwMode="auto">
            <a:xfrm>
              <a:off x="213" y="2127"/>
              <a:ext cx="209" cy="0"/>
            </a:xfrm>
            <a:prstGeom prst="line">
              <a:avLst/>
            </a:prstGeom>
            <a:noFill/>
            <a:ln w="76200">
              <a:solidFill>
                <a:srgbClr val="DD08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1826" name="Rectangle 116"/>
          <p:cNvSpPr>
            <a:spLocks noChangeArrowheads="1"/>
          </p:cNvSpPr>
          <p:nvPr/>
        </p:nvSpPr>
        <p:spPr bwMode="auto">
          <a:xfrm>
            <a:off x="5167313" y="2530475"/>
            <a:ext cx="1601787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latinLnBrk="0"/>
            <a:r>
              <a:rPr kumimoji="0" lang="en-US" altLang="ja-JP" sz="2800" b="1">
                <a:solidFill>
                  <a:srgbClr val="A2FF45"/>
                </a:solidFill>
                <a:latin typeface="Arial" charset="0"/>
                <a:ea typeface="MS PGothic" pitchFamily="34" charset="-128"/>
              </a:rPr>
              <a:t>Priming </a:t>
            </a:r>
          </a:p>
          <a:p>
            <a:pPr latinLnBrk="0"/>
            <a:r>
              <a:rPr kumimoji="0" lang="en-US" altLang="ja-JP" sz="2800" b="1">
                <a:solidFill>
                  <a:srgbClr val="A2FF45"/>
                </a:solidFill>
                <a:latin typeface="Arial" charset="0"/>
                <a:ea typeface="MS PGothic" pitchFamily="34" charset="-128"/>
              </a:rPr>
              <a:t>solution</a:t>
            </a:r>
          </a:p>
        </p:txBody>
      </p:sp>
      <p:sp>
        <p:nvSpPr>
          <p:cNvPr id="31827" name="AutoShape 117"/>
          <p:cNvSpPr>
            <a:spLocks noChangeArrowheads="1"/>
          </p:cNvSpPr>
          <p:nvPr/>
        </p:nvSpPr>
        <p:spPr bwMode="auto">
          <a:xfrm>
            <a:off x="3054350" y="3587750"/>
            <a:ext cx="1663700" cy="520700"/>
          </a:xfrm>
          <a:prstGeom prst="rightArrow">
            <a:avLst>
              <a:gd name="adj1" fmla="val 50000"/>
              <a:gd name="adj2" fmla="val 141621"/>
            </a:avLst>
          </a:prstGeom>
          <a:solidFill>
            <a:srgbClr val="D49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7" name="바닥글 개체 틀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00166" y="714356"/>
            <a:ext cx="3114668" cy="24717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Quick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Compact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Safe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4" descr="ｲﾒｰｼﾞ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3643314"/>
            <a:ext cx="3276600" cy="25098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571480"/>
            <a:ext cx="3000396" cy="546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Arial" charset="0"/>
              </a:rPr>
              <a:t>Problems – Plasma Leakage</a:t>
            </a:r>
          </a:p>
        </p:txBody>
      </p:sp>
      <p:pic>
        <p:nvPicPr>
          <p:cNvPr id="262149" name="Picture 5" descr="C:\Users\JIS\Desktop\Ucloud\20111112 조화영아기 PPHN ECMO plasma leak\DSC_33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71876"/>
            <a:ext cx="4136506" cy="2747287"/>
          </a:xfrm>
          <a:prstGeom prst="rect">
            <a:avLst/>
          </a:prstGeom>
          <a:noFill/>
        </p:spPr>
      </p:pic>
      <p:pic>
        <p:nvPicPr>
          <p:cNvPr id="262148" name="Picture 4" descr="C:\Users\JIS\Desktop\Ucloud\20111112 조화영아기 PPHN ECMO plasma leak\DSC_33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1785926"/>
            <a:ext cx="4151730" cy="2757493"/>
          </a:xfrm>
          <a:prstGeom prst="rect">
            <a:avLst/>
          </a:prstGeom>
          <a:noFill/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74638"/>
            <a:ext cx="857256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36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QUADROX Prolonged Life Support (PLS)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43372" y="2643182"/>
            <a:ext cx="47863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defRPr/>
            </a:pPr>
            <a:r>
              <a:rPr lang="en-US" altLang="ko-KR" sz="2000" kern="0" dirty="0" smtClean="0">
                <a:solidFill>
                  <a:srgbClr val="000000"/>
                </a:solidFill>
                <a:latin typeface="Trebuchet MS"/>
                <a:ea typeface="굴림"/>
              </a:rPr>
              <a:t>Low Prime Volume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defRPr/>
            </a:pPr>
            <a:r>
              <a:rPr lang="en-US" altLang="ko-KR" sz="2000" kern="0" dirty="0" smtClean="0">
                <a:solidFill>
                  <a:srgbClr val="000000"/>
                </a:solidFill>
                <a:latin typeface="Trebuchet MS"/>
                <a:ea typeface="굴림"/>
              </a:rPr>
              <a:t>Diffusion type oxygenator: less leak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defRPr/>
            </a:pPr>
            <a:r>
              <a:rPr lang="en-US" altLang="ko-KR" sz="2000" kern="0" dirty="0" smtClean="0">
                <a:solidFill>
                  <a:srgbClr val="000000"/>
                </a:solidFill>
                <a:latin typeface="Trebuchet MS"/>
                <a:ea typeface="굴림"/>
              </a:rPr>
              <a:t>Low </a:t>
            </a:r>
            <a:r>
              <a:rPr lang="en-US" altLang="ko-KR" sz="2000" kern="0" dirty="0" err="1" smtClean="0">
                <a:solidFill>
                  <a:srgbClr val="000000"/>
                </a:solidFill>
                <a:latin typeface="Trebuchet MS"/>
                <a:ea typeface="굴림"/>
              </a:rPr>
              <a:t>hemolysis</a:t>
            </a:r>
            <a:endParaRPr lang="en-US" altLang="ko-KR" sz="2000" kern="0" dirty="0" smtClean="0">
              <a:solidFill>
                <a:srgbClr val="000000"/>
              </a:solidFill>
              <a:latin typeface="Trebuchet MS"/>
              <a:ea typeface="굴림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defRPr/>
            </a:pPr>
            <a:r>
              <a:rPr lang="en-US" altLang="ko-KR" sz="2000" kern="0" dirty="0" smtClean="0">
                <a:solidFill>
                  <a:srgbClr val="000000"/>
                </a:solidFill>
                <a:latin typeface="Trebuchet MS"/>
                <a:ea typeface="굴림"/>
              </a:rPr>
              <a:t>CE Approved for 14 day use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SzPct val="60000"/>
              <a:buFont typeface="Arial" pitchFamily="34" charset="0"/>
              <a:buChar char="•"/>
              <a:defRPr/>
            </a:pPr>
            <a:endParaRPr kumimoji="0" lang="en-US" altLang="ko-KR" sz="3200" kern="0" dirty="0">
              <a:solidFill>
                <a:srgbClr val="000000"/>
              </a:solidFill>
              <a:latin typeface="Trebuchet MS"/>
              <a:ea typeface="굴림"/>
            </a:endParaRPr>
          </a:p>
        </p:txBody>
      </p: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2000240"/>
            <a:ext cx="38560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171450"/>
            <a:ext cx="882015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nl-NL" sz="4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Oxygenator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9144000" cy="1676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altLang="ko-KR" sz="15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</a:rPr>
              <a:t>  </a:t>
            </a:r>
            <a:r>
              <a:rPr lang="en-GB" altLang="ko-KR" sz="24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</a:rPr>
              <a:t>Microporous Membrane</a:t>
            </a:r>
            <a:r>
              <a:rPr lang="en-GB" altLang="ko-KR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</a:rPr>
              <a:t>  	   </a:t>
            </a:r>
            <a:r>
              <a:rPr lang="en-GB" altLang="ko-KR" sz="2400" b="1" i="1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</a:rPr>
              <a:t>Diffusion Membrane</a:t>
            </a:r>
            <a:r>
              <a:rPr lang="en-GB" altLang="ko-KR" sz="2400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altLang="ko-KR" sz="2400" b="1" i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charset="-127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214554"/>
            <a:ext cx="4270213" cy="336633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</p:pic>
      <p:pic>
        <p:nvPicPr>
          <p:cNvPr id="80901" name="Picture 5"/>
          <p:cNvPicPr preferRelativeResize="0">
            <a:picLocks noChangeArrowheads="1"/>
          </p:cNvPicPr>
          <p:nvPr/>
        </p:nvPicPr>
        <p:blipFill>
          <a:blip r:embed="rId4" cstate="email"/>
          <a:srcRect l="1378" t="9523" r="1871" b="1698"/>
          <a:stretch>
            <a:fillRect/>
          </a:stretch>
        </p:blipFill>
        <p:spPr bwMode="auto">
          <a:xfrm>
            <a:off x="142844" y="2214554"/>
            <a:ext cx="4286248" cy="336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0230" name="WordArt 6"/>
          <p:cNvSpPr>
            <a:spLocks noChangeArrowheads="1" noChangeShapeType="1" noTextEdit="1"/>
          </p:cNvSpPr>
          <p:nvPr/>
        </p:nvSpPr>
        <p:spPr bwMode="auto">
          <a:xfrm>
            <a:off x="4786314" y="3071810"/>
            <a:ext cx="3963988" cy="16684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ko-KR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No Plasma Leakage !!!</a:t>
            </a:r>
            <a:endParaRPr lang="ko-KR" altLang="en-US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a different route</a:t>
            </a:r>
            <a:endParaRPr lang="ko-KR" altLang="en-US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2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2573" y="1600200"/>
            <a:ext cx="6578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제목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6925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Problems</a:t>
            </a:r>
            <a:endParaRPr lang="ko-KR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내용 개체 틀 2"/>
          <p:cNvSpPr>
            <a:spLocks noGrp="1"/>
          </p:cNvSpPr>
          <p:nvPr>
            <p:ph idx="1"/>
          </p:nvPr>
        </p:nvSpPr>
        <p:spPr>
          <a:xfrm>
            <a:off x="357158" y="2071678"/>
            <a:ext cx="3900486" cy="150019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Complex circuit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No Auto-priming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More expensive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2755" name="Picture 2" descr="D:\MECC-S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14488"/>
            <a:ext cx="4076700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 smtClean="0">
                <a:latin typeface="Times New Roman" pitchFamily="18" charset="0"/>
                <a:cs typeface="Times New Roman" pitchFamily="18" charset="0"/>
              </a:rPr>
              <a:t>EBS in Korea</a:t>
            </a:r>
            <a:endParaRPr lang="ko-KR" alt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637830"/>
            <a:ext cx="8229600" cy="445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3571868" y="3571876"/>
            <a:ext cx="4500594" cy="2400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Aug. 2011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No. EBS: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77 / 55 hospitals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&gt; 20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cases/year: 23 hospitals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&gt; 1 case/year: 56 hospitals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Nova Lung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7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09614" y="1600200"/>
            <a:ext cx="65247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ww.finsmes.com/wp-content/uploads/2011/04/novalunglogo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620688"/>
            <a:ext cx="5063788" cy="1080120"/>
          </a:xfrm>
          <a:prstGeom prst="rect">
            <a:avLst/>
          </a:prstGeom>
          <a:noFill/>
        </p:spPr>
      </p:pic>
      <p:pic>
        <p:nvPicPr>
          <p:cNvPr id="3" name="Picture 4" descr="membranprod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3" y="3573016"/>
            <a:ext cx="4304327" cy="1944216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0492" y="3429000"/>
            <a:ext cx="2737585" cy="204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71600" y="20608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No pump</a:t>
            </a:r>
          </a:p>
          <a:p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Interventional Lung Assist (</a:t>
            </a:r>
            <a:r>
              <a:rPr lang="en-US" altLang="ko-KR" sz="2800" dirty="0" err="1" smtClean="0">
                <a:latin typeface="Arial" pitchFamily="34" charset="0"/>
                <a:cs typeface="Arial" pitchFamily="34" charset="0"/>
              </a:rPr>
              <a:t>iLA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en-US" altLang="ko-KR" sz="4000" b="1" i="1" dirty="0" smtClean="0">
                <a:latin typeface="Times New Roman" pitchFamily="18" charset="0"/>
                <a:cs typeface="Times New Roman" pitchFamily="18" charset="0"/>
              </a:rPr>
              <a:t>ECMO is no more than </a:t>
            </a:r>
            <a:r>
              <a:rPr lang="en-US" altLang="ko-KR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salvage or rescue </a:t>
            </a:r>
            <a:r>
              <a:rPr lang="en-US" altLang="ko-KR" sz="4000" b="1" i="1" dirty="0" smtClean="0">
                <a:latin typeface="Times New Roman" pitchFamily="18" charset="0"/>
                <a:cs typeface="Times New Roman" pitchFamily="18" charset="0"/>
              </a:rPr>
              <a:t>tool.</a:t>
            </a:r>
            <a:endParaRPr lang="ko-KR" alt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838200"/>
          <a:ext cx="9144000" cy="6019800"/>
        </p:xfrm>
        <a:graphic>
          <a:graphicData uri="http://schemas.openxmlformats.org/presentationml/2006/ole">
            <p:oleObj spid="_x0000_s229378" name="Clip" r:id="rId3" imgW="5043240" imgH="3236760" progId="">
              <p:embed/>
            </p:oleObj>
          </a:graphicData>
        </a:graphic>
      </p:graphicFrame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2844" y="2071678"/>
            <a:ext cx="2571768" cy="95154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defTabSz="912813">
              <a:spcBef>
                <a:spcPct val="50000"/>
              </a:spcBef>
              <a:defRPr/>
            </a:pPr>
            <a:r>
              <a:rPr lang="en-US" altLang="ko-K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charset="-127"/>
                <a:cs typeface="Arial" pitchFamily="34" charset="0"/>
              </a:rPr>
              <a:t>Conventional Treatment</a:t>
            </a:r>
            <a:endParaRPr lang="en-US" altLang="ko-K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215206" y="2000240"/>
            <a:ext cx="1758244" cy="70532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912813">
              <a:spcBef>
                <a:spcPct val="50000"/>
              </a:spcBef>
              <a:defRPr/>
            </a:pPr>
            <a:r>
              <a:rPr lang="en-US" altLang="ko-K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굴림" charset="-127"/>
                <a:cs typeface="Arial" pitchFamily="34" charset="0"/>
              </a:rPr>
              <a:t>ECMO</a:t>
            </a:r>
            <a:endParaRPr lang="en-US" altLang="ko-K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굴림" charset="-127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099279" y="3049589"/>
            <a:ext cx="1216378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altLang="ko-KR" sz="6400" b="1" dirty="0">
                <a:solidFill>
                  <a:schemeClr val="bg2"/>
                </a:solidFill>
                <a:latin typeface="Book Antiqua" pitchFamily="18" charset="0"/>
                <a:ea typeface="굴림" charset="-127"/>
              </a:rPr>
              <a:t>vs.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28662" y="0"/>
            <a:ext cx="7215040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5400" b="1" dirty="0" smtClean="0">
                <a:latin typeface="Times New Roman" pitchFamily="18" charset="0"/>
                <a:ea typeface="굴림" charset="-127"/>
              </a:rPr>
              <a:t>Choice </a:t>
            </a:r>
            <a:r>
              <a:rPr lang="en-US" altLang="ko-KR" sz="5400" b="1" dirty="0">
                <a:latin typeface="Times New Roman" pitchFamily="18" charset="0"/>
                <a:ea typeface="굴림" charset="-127"/>
              </a:rPr>
              <a:t>of </a:t>
            </a:r>
            <a:r>
              <a:rPr lang="en-US" altLang="ko-KR" sz="5400" b="1" dirty="0" smtClean="0">
                <a:latin typeface="Times New Roman" pitchFamily="18" charset="0"/>
                <a:ea typeface="굴림" charset="-127"/>
              </a:rPr>
              <a:t>Treatment </a:t>
            </a:r>
            <a:endParaRPr lang="en-US" altLang="ko-KR" sz="5400" b="1" dirty="0">
              <a:latin typeface="Times New Roman" pitchFamily="18" charset="0"/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2154230"/>
          </a:xfrm>
        </p:spPr>
        <p:txBody>
          <a:bodyPr>
            <a:noAutofit/>
          </a:bodyPr>
          <a:lstStyle/>
          <a:p>
            <a:pPr algn="just"/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onventional </a:t>
            </a:r>
            <a:r>
              <a:rPr lang="en-US" altLang="ko-KR" sz="3600" b="1" dirty="0" err="1" smtClean="0">
                <a:latin typeface="Times New Roman" pitchFamily="18" charset="0"/>
                <a:cs typeface="Times New Roman" pitchFamily="18" charset="0"/>
              </a:rPr>
              <a:t>ventilatory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 support versus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xtracorporeal membrane oxygenation for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evere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dult </a:t>
            </a:r>
            <a:r>
              <a:rPr lang="en-US" altLang="ko-K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espiratory failure (</a:t>
            </a:r>
            <a:r>
              <a:rPr lang="en-US" altLang="ko-KR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CESAR</a:t>
            </a: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) trial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714620"/>
            <a:ext cx="2762989" cy="3571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714620"/>
            <a:ext cx="57150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85926"/>
            <a:ext cx="80716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285728"/>
            <a:ext cx="19446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altLang="ko-KR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Current challenge of ECMO</a:t>
            </a:r>
            <a:endParaRPr lang="ko-KR" alt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571612"/>
            <a:ext cx="8472518" cy="757230"/>
          </a:xfr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ko-KR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Circulatory and/or Respiratory failure</a:t>
            </a:r>
            <a:endParaRPr lang="ko-KR" alt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3643314"/>
            <a:ext cx="5072098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4400" dirty="0" smtClean="0"/>
              <a:t> Adult ECMO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4400" dirty="0" smtClean="0"/>
              <a:t> Pediatric ECMO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4400" dirty="0" smtClean="0"/>
              <a:t> Neonate ECMO</a:t>
            </a:r>
            <a:endParaRPr lang="ko-KR" altLang="en-US" sz="4400" dirty="0"/>
          </a:p>
        </p:txBody>
      </p:sp>
      <p:sp>
        <p:nvSpPr>
          <p:cNvPr id="5" name="덧셈 기호 4"/>
          <p:cNvSpPr/>
          <p:nvPr/>
        </p:nvSpPr>
        <p:spPr>
          <a:xfrm>
            <a:off x="4071934" y="2500306"/>
            <a:ext cx="914400" cy="914400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Who are you? </a:t>
            </a:r>
            <a:b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or </a:t>
            </a:r>
            <a:b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What will you do in the future?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85720" y="3500438"/>
            <a:ext cx="3543296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Cardiac surgeon 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Thoracic surgeon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Vascular surgeon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7752" y="2714620"/>
            <a:ext cx="4038600" cy="34115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Trauma surgeon 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Intensivist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Cosmetic surgeon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Primary physician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Military doctor 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Health care manager </a:t>
            </a:r>
          </a:p>
          <a:p>
            <a:pPr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Businessman ….. </a:t>
            </a:r>
            <a:endParaRPr lang="ko-KR" altLang="en-US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500430" y="3643314"/>
            <a:ext cx="114300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＋</a:t>
            </a:r>
            <a:endParaRPr kumimoji="0" lang="ko-KR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643602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2800" dirty="0" smtClean="0">
                <a:latin typeface="Arial" charset="0"/>
              </a:rPr>
              <a:t>Post-cardiac surgery myocardial dysfunction</a:t>
            </a:r>
          </a:p>
          <a:p>
            <a:r>
              <a:rPr lang="en-US" altLang="ko-KR" sz="2800" dirty="0" err="1" smtClean="0">
                <a:latin typeface="Arial" charset="0"/>
              </a:rPr>
              <a:t>Myocarditis</a:t>
            </a:r>
            <a:endParaRPr lang="en-US" altLang="ko-KR" sz="2800" dirty="0" smtClean="0">
              <a:latin typeface="Arial" charset="0"/>
            </a:endParaRPr>
          </a:p>
          <a:p>
            <a:r>
              <a:rPr lang="en-US" altLang="ko-KR" sz="2800" dirty="0" smtClean="0">
                <a:latin typeface="Arial" charset="0"/>
              </a:rPr>
              <a:t>Medically intractable arrhythmia</a:t>
            </a:r>
          </a:p>
          <a:p>
            <a:r>
              <a:rPr lang="en-US" altLang="ko-KR" sz="2800" dirty="0" smtClean="0">
                <a:latin typeface="Arial" charset="0"/>
              </a:rPr>
              <a:t>Respiratory failure and ARDS</a:t>
            </a:r>
            <a:endParaRPr lang="en-US" altLang="ko-KR" sz="2400" dirty="0" smtClean="0">
              <a:latin typeface="Arial" charset="0"/>
            </a:endParaRPr>
          </a:p>
          <a:p>
            <a:r>
              <a:rPr lang="en-US" altLang="ko-KR" sz="2800" dirty="0" smtClean="0">
                <a:latin typeface="Arial" charset="0"/>
              </a:rPr>
              <a:t>Transplantation related condition</a:t>
            </a:r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  <a:latin typeface="Arial" charset="0"/>
              </a:rPr>
              <a:t>Bridge to transplantation / bridge / recovery</a:t>
            </a:r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  <a:latin typeface="Arial" charset="0"/>
              </a:rPr>
              <a:t>Post-transplantation failure</a:t>
            </a:r>
            <a:endParaRPr lang="en-US" altLang="ko-KR" sz="1600" dirty="0" smtClean="0">
              <a:solidFill>
                <a:schemeClr val="accent2"/>
              </a:solidFill>
              <a:latin typeface="Arial" charset="0"/>
            </a:endParaRPr>
          </a:p>
          <a:p>
            <a:r>
              <a:rPr lang="en-US" altLang="ko-KR" sz="2800" dirty="0" smtClean="0">
                <a:latin typeface="Arial" charset="0"/>
              </a:rPr>
              <a:t>Neonatal respiratory failure</a:t>
            </a:r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  <a:latin typeface="Arial" charset="0"/>
              </a:rPr>
              <a:t>MAS, RDS, PPHN, CDH …</a:t>
            </a:r>
          </a:p>
          <a:p>
            <a:r>
              <a:rPr lang="en-US" altLang="ko-KR" sz="2800" dirty="0" smtClean="0">
                <a:latin typeface="Arial" charset="0"/>
              </a:rPr>
              <a:t>Extracorporeal CPR(ECPR)</a:t>
            </a:r>
          </a:p>
          <a:p>
            <a:r>
              <a:rPr lang="en-US" altLang="ko-KR" sz="2800" dirty="0" smtClean="0">
                <a:latin typeface="Arial" charset="0"/>
              </a:rPr>
              <a:t>Procedure related condition</a:t>
            </a:r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  <a:latin typeface="Arial" charset="0"/>
              </a:rPr>
              <a:t>Tracheal surgery </a:t>
            </a:r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  <a:latin typeface="Arial" charset="0"/>
              </a:rPr>
              <a:t>Coronary intervention </a:t>
            </a:r>
          </a:p>
          <a:p>
            <a:r>
              <a:rPr lang="en-US" altLang="ko-KR" sz="2800" dirty="0" smtClean="0">
                <a:latin typeface="Arial" charset="0"/>
              </a:rPr>
              <a:t>Shock and Respiratory failure associated with various causes</a:t>
            </a:r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  <a:latin typeface="Arial" charset="0"/>
              </a:rPr>
              <a:t>Sepsis  </a:t>
            </a:r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  <a:latin typeface="Arial" charset="0"/>
              </a:rPr>
              <a:t>Drug intoxication </a:t>
            </a:r>
          </a:p>
          <a:p>
            <a:pPr lvl="1"/>
            <a:r>
              <a:rPr lang="en-US" altLang="ko-KR" sz="2400" dirty="0" smtClean="0">
                <a:solidFill>
                  <a:schemeClr val="accent2"/>
                </a:solidFill>
                <a:latin typeface="Arial" charset="0"/>
              </a:rPr>
              <a:t>Malignancy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A50021"/>
                </a:solidFill>
                <a:latin typeface="Times New Roman" pitchFamily="18" charset="0"/>
              </a:rPr>
              <a:t>Standard contraindication ?</a:t>
            </a:r>
            <a:endParaRPr lang="en-US" altLang="ko-KR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2428868"/>
            <a:ext cx="5410200" cy="2981325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err="1" smtClean="0">
                <a:latin typeface="Arial" charset="0"/>
              </a:rPr>
              <a:t>Unwitnessed</a:t>
            </a:r>
            <a:r>
              <a:rPr lang="en-US" altLang="ko-KR" sz="2800" dirty="0" smtClean="0">
                <a:latin typeface="Arial" charset="0"/>
              </a:rPr>
              <a:t> </a:t>
            </a:r>
            <a:r>
              <a:rPr lang="en-US" altLang="ko-KR" sz="2800" dirty="0">
                <a:latin typeface="Arial" charset="0"/>
              </a:rPr>
              <a:t>cardiac arrest</a:t>
            </a:r>
          </a:p>
          <a:p>
            <a:r>
              <a:rPr lang="en-US" altLang="ko-KR" sz="2800" dirty="0">
                <a:latin typeface="Arial" charset="0"/>
              </a:rPr>
              <a:t> Cardiac arrest &gt; 30min</a:t>
            </a:r>
          </a:p>
          <a:p>
            <a:r>
              <a:rPr lang="en-US" altLang="ko-KR" sz="2800" dirty="0">
                <a:latin typeface="Arial" charset="0"/>
              </a:rPr>
              <a:t> </a:t>
            </a:r>
            <a:r>
              <a:rPr lang="en-US" altLang="ko-KR" sz="2800" dirty="0" smtClean="0">
                <a:latin typeface="Arial" charset="0"/>
              </a:rPr>
              <a:t>Recent CVA or head trauma</a:t>
            </a:r>
          </a:p>
          <a:p>
            <a:r>
              <a:rPr lang="en-US" altLang="ko-KR" sz="2800" dirty="0" smtClean="0">
                <a:latin typeface="Arial" charset="0"/>
              </a:rPr>
              <a:t>Severe </a:t>
            </a:r>
            <a:r>
              <a:rPr lang="en-US" altLang="ko-KR" sz="2800" dirty="0">
                <a:latin typeface="Arial" charset="0"/>
              </a:rPr>
              <a:t>aortic regurgitation</a:t>
            </a:r>
          </a:p>
          <a:p>
            <a:r>
              <a:rPr lang="en-US" altLang="ko-KR" sz="2800" dirty="0">
                <a:latin typeface="Arial" charset="0"/>
              </a:rPr>
              <a:t> Aortic </a:t>
            </a:r>
            <a:r>
              <a:rPr lang="en-US" altLang="ko-KR" sz="2800" dirty="0" smtClean="0">
                <a:latin typeface="Arial" charset="0"/>
              </a:rPr>
              <a:t>dissection</a:t>
            </a:r>
            <a:endParaRPr lang="en-US" altLang="ko-KR" sz="2800" dirty="0">
              <a:latin typeface="Arial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 Cumulative  Summary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0034" y="1643050"/>
            <a:ext cx="8313543" cy="421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86446" y="5715016"/>
            <a:ext cx="269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ELSO Registry July 2011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714356"/>
            <a:ext cx="7198763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altLang="ko-KR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ECMO protocol in CNUH</a:t>
            </a:r>
            <a:endParaRPr lang="ko-KR" alt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ECMO experience in CNUH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3" y="2071676"/>
          <a:ext cx="8143935" cy="328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1"/>
                <a:gridCol w="1785950"/>
                <a:gridCol w="1785950"/>
                <a:gridCol w="1582353"/>
                <a:gridCol w="1560921"/>
              </a:tblGrid>
              <a:tr h="8215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15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ko-KR" altLang="en-US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ko-KR" altLang="en-US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ko-KR" altLang="en-US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ko-KR" altLang="en-US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15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ko-KR" alt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ko-KR" altLang="en-US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21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800" b="1" dirty="0" smtClean="0"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ko-KR" altLang="en-US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CNUH Protocol (1)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Sedation and NM blockade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Mechanical ventilation with Lung resting setting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If possible, Minimal or No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inotropics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in VA-ECMO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Adjustment of preload and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afterload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Anticoagulation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Initial heparin loading: 25-50IU/Kg IV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Maintenance: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Nafamostat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mesylate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Futhan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®) 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Monitoring with ACT: 150-200 sec</a:t>
            </a:r>
          </a:p>
          <a:p>
            <a:pPr lvl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Check: Platelet, AT-Ⅲ,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fibrogen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CNUH Protocol (2)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Daily echocardiography, if necessary TEE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cannulation</a:t>
            </a: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mediastinal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irrigation 2days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Post-ECMO Wound care</a:t>
            </a:r>
          </a:p>
          <a:p>
            <a:pPr lvl="1"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Negative Pressure Wound Therapy(NPWT) 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CNUH Protocol (3)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Bedside EEG-monitoring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 all pediatric patients during ECMO support </a:t>
            </a:r>
          </a:p>
          <a:p>
            <a:pPr lvl="1"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Consultation to pediatric neurologist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Abnormal findings in EEG monitoring</a:t>
            </a:r>
          </a:p>
          <a:p>
            <a:pPr lvl="1"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Infusion of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anti-epileptic drug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mannitol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Brain CT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in all pediatric ECMO patients after ECMO weaning </a:t>
            </a:r>
          </a:p>
          <a:p>
            <a:pPr lvl="1">
              <a:buNone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: Consultation to pediatric neurologist /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neuro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-surgeon</a:t>
            </a:r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1470025"/>
          </a:xfrm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ko-KR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Future Direction</a:t>
            </a:r>
            <a:endParaRPr lang="ko-KR" altLang="en-US" sz="9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Intensivist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Critical care specialist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cfs12.blog.daum.net/image/7/blog/2008/04/07/12/22/47f9938ee8867&amp;filename=10_laek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2928958" cy="2196719"/>
          </a:xfrm>
          <a:prstGeom prst="rect">
            <a:avLst/>
          </a:prstGeom>
          <a:noFill/>
        </p:spPr>
      </p:pic>
      <p:pic>
        <p:nvPicPr>
          <p:cNvPr id="7" name="Picture 8" descr="http://t1.gstatic.com/images?q=tbn:ANd9GcSJOiVUpfghG2ePRLbIKFsBAKxvH4AWkHQTgX3Fgew-9-5pKFz44CBh28tkD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67688" y="1071546"/>
            <a:ext cx="5419299" cy="39713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5286388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i="1" dirty="0" smtClean="0">
                <a:latin typeface="Times New Roman" pitchFamily="18" charset="0"/>
                <a:cs typeface="Times New Roman" pitchFamily="18" charset="0"/>
              </a:rPr>
              <a:t>ECMO will not be a </a:t>
            </a:r>
            <a:r>
              <a:rPr lang="en-US" altLang="ko-K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rescue tool</a:t>
            </a:r>
            <a:r>
              <a:rPr lang="en-US" altLang="ko-KR" sz="2800" b="1" i="1" dirty="0" smtClean="0">
                <a:latin typeface="Times New Roman" pitchFamily="18" charset="0"/>
                <a:cs typeface="Times New Roman" pitchFamily="18" charset="0"/>
              </a:rPr>
              <a:t>, any more.</a:t>
            </a:r>
          </a:p>
          <a:p>
            <a:pPr algn="r"/>
            <a:r>
              <a:rPr lang="en-US" altLang="ko-KR" sz="2800" b="1" i="1" dirty="0" smtClean="0">
                <a:latin typeface="Times New Roman" pitchFamily="18" charset="0"/>
                <a:cs typeface="Times New Roman" pitchFamily="18" charset="0"/>
              </a:rPr>
              <a:t>ECMO in Future will be the ‘</a:t>
            </a:r>
            <a:r>
              <a:rPr lang="en-US" altLang="ko-KR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iPhone</a:t>
            </a:r>
            <a:r>
              <a:rPr lang="en-US" altLang="ko-KR" sz="2800" b="1" i="1" dirty="0" smtClean="0">
                <a:latin typeface="Times New Roman" pitchFamily="18" charset="0"/>
                <a:cs typeface="Times New Roman" pitchFamily="18" charset="0"/>
              </a:rPr>
              <a:t>’ !!!</a:t>
            </a:r>
            <a:endParaRPr lang="ko-KR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New developing technology and application in ECMO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Awaken, mobile ECMO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Simple automated portable devices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Circuit without systemic anticoagulation 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Implantable artificial lung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DCD abdominal organs preservation</a:t>
            </a: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Artificial placenta</a:t>
            </a:r>
            <a:endParaRPr lang="ko-KR" altLang="en-US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357298"/>
            <a:ext cx="6175390" cy="45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nl-N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Bi-caval double lumen canula</a:t>
            </a:r>
          </a:p>
        </p:txBody>
      </p:sp>
      <p:sp>
        <p:nvSpPr>
          <p:cNvPr id="4" name="제목 9"/>
          <p:cNvSpPr txBox="1">
            <a:spLocks/>
          </p:cNvSpPr>
          <p:nvPr/>
        </p:nvSpPr>
        <p:spPr>
          <a:xfrm>
            <a:off x="5000628" y="6072206"/>
            <a:ext cx="3714776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AVALON ELITE Catheter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6" descr="https://encrypted-tbn2.google.com/images?q=tbn:ANd9GcQKTqxjw6fI1pN5w50kIv1Q8XnjPxTSm4N7iXHrtjlcGtR_H4V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571876"/>
            <a:ext cx="2695575" cy="1695451"/>
          </a:xfrm>
          <a:prstGeom prst="rect">
            <a:avLst/>
          </a:prstGeom>
          <a:noFill/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Awake and mobile ECMO 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2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928802"/>
            <a:ext cx="71001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 descr="data:image/jpeg;base64,/9j/4AAQSkZJRgABAQAAAQABAAD/2wCEAAkGBhIQEBAPEBQUDxAQDw8PDw8PDw8PDg8PFBAVFBQQFBQXHCYeGBkjGRIUHy8gIycpLCwsFR4xNTAqNSYsLCkBCQoKDgwOFw8PGiwcHBwpKSwpKSwpLCkpLykpKSksKSwsKSwpLCwpKTEpKS0sLCwpKSkpKSkpLCksKTUpLCwsLP/AABEIAOEA4QMBIgACEQEDEQH/xAAcAAABBQEBAQAAAAAAAAAAAAADAAECBAUGBwj/xABEEAABAwIDBQUFBgMGBQUAAAABAAIDBBEFEiEGEzFBYRQiUXGRBzJCgaEjUoKxwdFicuFzkqKy4vAXM0PC0jRTdJOz/8QAGwEAAgMBAQEAAAAAAAAAAAAAAgMAAQQFBgf/xAAoEQACAgICAgIABgMAAAAAAAAAAQIRAxIhMQQTIkEFFDJRgZFhcdH/2gAMAwEAAhEDEQA/AM26cFRSX0g8cyYKkFFSCplEgptKgAptCWyiYKmFEKxFSuIzaAXsCSBcjja/FKnNR7dFpN8Ig1EYoMbdHdA5ujmlp8HNLfzQOSugafYgiNTRxX5ged9UV8JYbHjYHjcEEXBHSxSnNba/Zerq/odqI1DaisQSKCNCK1QaEVoSmSibURqi0IzGpUmGkEjVmIoDAjxrPMbDgvwvV2KRZjCrMb1inGzoY8tGi2RLOqrXqYes7ga1mLGdLMghyldDqX7QuZOhXUwUIxTJJJklAtjxLKmDVZMaQiXvNjzIENUgxGESmIkLmUBaxEDEZsKIIktyKAiNXpYszIcovZpjIHEPzk6jrmHohiJFjBHAkX8DZZslumu0HBpWn0yTyGuytDS0EAOscxtxN/Nau0rSJ5HDW72mxAI1ja7n5rKbEtzHmZnZvEU59acfsuXmhFZ8X32b8c3LDk+ujIkiDmteAAdWvA01vo63UH6KdU3/AJY5tjDXdDmcbediEzYrKYiWtJprnhdGRyTT/dgWsRGsRRGpiNG5CtSLWorQk2NGbGlOQaiJjUZjUmsRWsSZSDURNCMwJNYjNas8pDFEdoR2KDWorGpEmNUSbUVoUGhFaElsakIBTskApJdjEhBTAUQphA2aIoSSeySqxh5NuUtwr+4UhAvX+087RRbAiCBXRTogp0Dyk1KIgRGwq62BTECW8oWpTEKIIFcbApCFLeUvU5rarGW0dO6TNlkeHNgu0uBltcX0tYcdVxWEe1CqdPH2yVrqcZGyAQxh2VkZY0jKL6X+a9L2jwg1NJUQNF3yRODNQPtB3manhqB6rzfZv2b10VZSyywBkTJI5nuMsB+za+17BxJ1bay5Plym8sWv4Or4ih6pKX8np0AD2te3Vr2tc02Iu0i4OvQowhVoRKW6W/2HNUCsIlMRqwI1IRIXkC0ANiRGxIwjUxGlvIGoAmxIrY0VrERrEpzDUAbWIrWKQapBLbDUR2sUwFAOTh6DlhcBgptKr7xMZUGrL2RbunzKnvkt+q9bC3RdD04eqO/TidT1jFkL+dMqe/TofWF7DldwnECvblOIV1/acvQqCFSEKuCJSESB5C9CoIVNsKtCNSESB5AtCqIVMQqyIk4jQbhaFcRKYabQg/FTPPllmLrfVWGxqAH/AKX+SsZ6Fx/RZc0uY/7Nfjx4kv8AAIRp92rW7ThiduI0KoiUhErIjT7tU5hKIARKQjRxGpCNA5hqIEMUwxFDFMNQOQSiAyKDgrJagvarTI4gHFRL070IlOQlokXqJkQnOQ3PTFEWwxlTGVVy9NnR6lFoSqYkVISIjXqnAJMtb1Oq2ZOh0Dth92nEasbtPkStialcRKQjRwxPkQ7l6gRGpZEYMThiFyCUQIYnDEYMUgxVsEogciqv0NL/APIrGeocf1WjkWZVmxp+mIFv99rf/JJyPofhVWXt2nyIoCllR7AKILIn3aIGqQYh2C0BhqfKiBillQ7BqIPKkQiZVFyiYWoJyBIUZ6rSJsRckBkKrPKO9AeFqijPIC5yE5yI4IZatEaEtAyU11LKn3aPgChgiNTNjRRGgbCSZHMkp7tJVYVG1lThiIlZczY1akMifIp5U+RVsXqQypwFMMThqqw1AhlSDETKpZVVhKAIMWLjTsrWn7uI07vVkf7LfsuY20lyU07/ALk9JJ9Lf9qBhxjR0uRLKiEJAK7L1IhqcNVHEsdigIEjgDz55fNKHHqeUdyVoJGhuDY+NjxVWWkXyFi4ltjSU995KCR8MffPqNPqsbaDZOsqgd1XMc08I3xOjZ/gJH0XD1vsmxG5Lgyo/sp26/J+VMiofbKdnV1PtlpGmzI5H9btb+6rj2zU50ET/LP/AKVwQ9nWJElraSXTmQxjf7znAH5Jv+GOKjXsx/8Avpb/AP6I/iSmeiN9rNLwfHIz5scP0V6Db6hk/wCrl/nY4fldea0ns1xGYuG6axzG5ix8se8IuRoGk8weJCo1OyVREcsg3Rva0rJohfoSzUdUSlEFwZ7PFjNNJ7k0Z/GAfQqwGB3Ag+RB/JfPs0ckYzH3b5czHBzQ7WwNj3TodDbglBjUzDdkjm28HFMU0LeOz391OodmXlOAbfVbXsjLjKHG1nDPbqQeA6r1bZ/FBVRudbK5jg14Hu3IuCPrpysj3pWLeIXZlIUy0tyluUPuBWIotplMU6uiJSyIHlD9ZR7Okr2RJV7WX60GyJ8qnZOAso7UhlThqlZOoFqRsnyqVkrKy6I2TqSSosay4n2oyZaCrPSkt57x4Xbrhvaq29HK37xpB6VP+pQh0mM49HSU+/l5hoYwWzSPLbho/U8gvJ9o/aXVSZmMduwb9yK7QB4F3vOPz+Sba/aQ1UjLH7KFjYoQeZDRnkPmR6ABbGwWyTZLzyxhw4APAN+nXxPmtFKEbfYF7Mxtl5nS0Mjpj3xUS+9YEizbafNHwjZZzmS2kdG578zD8I1587WJ4ePReizbNQ5bCIR8/sxlF/Gw0Qo8OyCwIcP4hY+o/ZZnIYlR58/Z7GITmp5Y5mge7vMrz0GcAf4l1GHVGIxxtMrznsC5ojL2N092+Y3N+a3Nyfun8JDvzsfonz2+K3R92H6qnIuiOFYzWyBxayOTJYHvGN2t/HTl4q8dopW/86mlHiWNErfVt0Fs7xqOfMc0UYk4cfqAqtFUDjxqikcRcwyO94gyQvJvfWx8fFVNo2SQwulimfJC1t5Yn5X/AGY4uGneFuIPhxWJtJs0Kuc1G+Mby1jchbmj7gsCLEHmfVVp8VdTQ7mV28cMzLtB744aA+ai5Y6UYxhGSkm32q5RpYPhsOJRzOqYhJFv7MY45Q2RjACe4R94a9Xanly+1myeDU7jEx74qki4hjqg7LfgXiTNby4qNLtTLBT9njtGXOc97m++S4BtgfhFmjUa35rCqHNkBa4B1wePBt+Y55r63WuONrlmSUueC1Q0scLbN7jTxPGWT9gu89nlW54nAaGQtLMrQOMhvck8zYD6Lltndl5ash7rtjHvSnmeYaOZ+i9Lw+hjp4xFEMrRr4lx5uJ5lXN3wgC9dMSgmVQMqDQrYsZk2dVTKomZEoA7lzOkqW+SV+sm5spKOdMXrMaNkTunuhZ0syhW4W6a6gCnUL2JJJgnULHuuA9qWKNa1lOLF8gD3C/uMbJmafMkfQrs8VxNlNDJPJ7sbb25uPwsHUmw+a8JxjE31Mz5H6vlddwHADg1g6aAeQTsUbez+gZP6C4DhjqqdjGi4uAPC3X8z0AXszYuy0+WIAua0iNriQHvsTdxHAcSfJYHs/2e3MQld77xof4eZ+f5AKttdW1j6iIU+aOmja4vkjbHK6R3MbtwJtpoQDxCle2dXRF8UarNsZoyRPRyWHF9M9swt4lmhA+amzbKmldZssQvYbupa+nlB5953dOtua5ih21qo47zxRvcL5o2h0U2p7jdMwc53D3QL3HHRddNhbJg3exsIsCWPAeWk2u2/PW+o8UOTFLE+QlKzRpQJNQwtFic7Xtkj4DgRx4/Q8Ed1GeA16HRcs7Y+GK8kJfTvGpdFI+MWvfhr5ItMa9jssdQycEgZaiPUX0tmbqbX8eR4pPYVm4/DW8clj4s7p/woLqLwc4dHZXf1+q0KuSzbZxG5wsHGw8yAf1vZBnLmMyiz3kusXPAdexJIzCxI1NtBboFRdmbVQBjXPcWZWtLnE5mWaBcnnyC8pxLG85lkI94kRg65AST624rtfaNjOSFtO3R0+rwOLYm8R83WH4XLzOZpc9sY1tppxLjx/QfJbMEdVsxM3bonHd3W67DZDZiOa8srg5rHW3TTqTa/ePIeXFYuOYI+jMLHkfaxlxy+61wdYsvzIBbf+boi4BizqeQPF8p0e3xb+6TLyFtR2/G/BZZ/GeVS+T6X/T1Rrg0BrQGtAsGgAADwAUXTqi2sDmhzTcOAII4EHmoOnW6OO1aPMzk4upcNF106G6oVF1QhuqE1YhTyF51QhmoVB1ShGpTViAeQ1e0pLK7Skr9RXsOvbMiCRUmORmOXMcEaFJlkOUgUFhRQltUGmTCmAoNUwlj4kkklh7Z40aSjllabSOtFEeYkfpm+QDnfhUSvgb0cJ7S9pxNL2aM/YwE5yDpJPwPnlvlHUuWTsLgBqpw5w7jTmceVuGn+UfNc8xjppBG25N9fG/M+f6le17JYQ2mga21nGxebc+Q8gFoyyUFqgErdmhWVDYw2IENe8d1gIDsgsCWt4niAsuaWws17YpAQbHQkFpsLG4Onn7o5HXO2q2Flqpu0skjlIyAQyhzGiNjswjDm30ve/C9zqq0lWYg5uIU0zLZvto7TRC4+833RbTySFqqf9huzVpqeSTvSNYSxzS0gfH4i97EdBp1WhUUJlY0SEgtIcALAhw4ajofDmsqlxaGaExU0rb2sMubegXBJyXvrchKKSphbkDt64vYAZDmDIhmFzwJJNuA1A01Nzf6uboosCF0QcDI97QO61/eNwGgW5k6X5cVqYJQht5NcxsPfc4EgWuAdBobac8yypqyziTwDrkWvc3tcj5i36KEmOTaBhaxrbANsHGw8SRqfRKcvtlmi6qhqZeJywtzOdezbjMBfSw0L+fMcENvfldO2X7NjnaXNrZeFjwaB4W90+JuOixJkokie1oc4DOWNDd40nR3r5rC2yrWUtKYYic9SSwuc4ufuwO+ST0ytH8xVxi5NJFt/Zxe0GL9oqJaj4QbRA8mN0YPnx8yVd9nmDGap3zhdkP2hvzkPuD1ufwrm6h3Bn4j5ngPT816xsPSNhpWsFt477STzdwHyFvqtmaSjHVCo8uzjfapXyPqaemjaXOa18oPBuvvAngBZvEmwsucoK7M3qBz/Veg7T0WaSvldEXubQmKlyyuBeSBn7niHvZrw08VzOz2x4iAfUHM/wD9pp7jf5j8R+nmscPHnmlUT0Ph/i8PCxfPr6X2zd2Wc8QlzybOP2YJ4NHMDkCSfRar6hU3TIT5l6HDg0io/seN8ry35GaWV8bMtuqEF1Qqj50F8y0rGZHMuPqEM1KovnQjOmKAOxpdpSWbvkyLREs9KYjsQ2sRWNXnJM6aiFYitUGtRWtSJMbGI7QphMApBLHRQ4Xn/tgmIhpG/CZ3uPUtjAH0cV6BdcD7YI70sDvu1Nv70T//ABRQ/Ugn0cBsFUgV7C4B2Y28ib6r3ARnzH1XgGycmWsi/nb/AJv6r3egx2nlJZHNE+RpLXRiRu8DgbEFhN+IVZewolgPsfA+ijJAx5u5oLuGdpLJP7zbFW+OhHyt+igYBy0+oSra6C4fZiVOx9LMSZW3vrmDRHKD/aMtf8QKp1mxszWFtNUlzCLGKe5u3kA9vD5ALpdw7oVFwI43HX+qvbmyKKOPbQTQwO3zQ1zXtyhrw/O1upde511sNfh4DnQkxiFrcxe0Dz19F21bBvBYrkMQ2BjkcXHMLm5DHWHpy+Sp88lUc9g+NuqK/PHcRRsIJPXRoPUkj0KpbS4t2mofJxiYMkf9m34vxEk/MeC6LHaGKhpMkQDHSOLGAe8SW9+QnibN0v4uHguDqHaBo4nU+Q4LZ48aTmKm/oaB/ezu114df2XebI40Gh3GQuOtjqLLn8BwdrwHvs4A6Rj3ievgFuOcyMFkLWtLjd5jFu9wsLcT1SMkrkGge1uMkQVRae+9nfcCSBYgNY2/IEeV78yVw+F7aTMIEjs7f4tfrxWjjNRvXyUuVzQCd47hnIA+gIt1t0XMVGDuabN7wOmvEf0TsKyQTlHjkmWMPjCfNq/7PSqTEmzMzt+YPEG35dVJ8q5rZ5+7IZe92ZCfEgg3+n1W49y73jZHkhb7OH5GNY50uibpUF8ig56E5y0iEibpEMyIbnoZcq2CoPvEkDOkpuXR7UIURsas7tOGLyjmd71gQxTDVPKnKGw9SICYpyUNzlKK6E5y432oszYeT92eF3+Zv/cuse5c7trTGahqGDUhgkA8d24Pt6NKdCImU+TxbBJMtUw/xj/M1VMdc6LE6ogE5aid9umYuUY6ndztd4OB/wB+gXpE9HDUh0oaDv25nOA7xzNsdfVKyD48HAYF7Va2mkBdI6WMGxhc60dvAAggei9u2Z21bWU8dRkLQ/MCLjM1zXEEH08V5L/wec5rt3Nd4JIzR5WEcgbEkHr9F0my+Hz4dRvhmF3iSRzGx5naOsBrYc9fn4pNtJsOXXB6xBXsfo1wv906O9FZa9ebYfO8kuku02GhPA63/Ieq2cO2ndZtjnaW5m5jcOb4h3HmND48FUJ7xUqoCLbVnYOiYeIt1bp9OCC+g+6Q7odCqtHjEcml8rvuuNvQ81fDvzRUGmeN+0LES+sdH8NOBFblnsHPPqQPwrnMOpHTytYNC48SLhoAuSegARMVxDevnefeknkffn3pC79Vs7AwAyyk8oSB+JzR+QW5vWFIz9yLGHS5YcrBZxBGbiSbLdw6jEQEknv2Fh9zr5/koUeEsp9cxfb3MwALf3PVYe0m0OUFoOqyRVjGYc9bcud4uc71JKoGQvN+AVNshkdYe6OJ8SrbRwa3/fVdSeRz+KMkMah8pdluidd4twHFbodoqFDS5R15lXmtXU8fG8cKZzc+TeVkHobkZ4QnBGxSAlQKKWqBagbGIHdMp5UlVlnviSe6RK8uehGTFLOolyspsZyC4opKG4I12KmVpCqkxV2RqoVIWqBhyWeQbbbDvY90tMM8Zud23V8fOwHMeWqyNmdrnUZ3U7HyQ31DRaWM87A6Hy0Xq2Jg6risWw/eEl2vmryYE+UHi8hriSO8wHHKWqaOzSBxtcxuuyZvmw6/Ph1Wo6EEWIuPAi4XicuFFpDm3aWm7XNJBB8QRqFv4Tt9V01my2qoxykNpQOkg4/iBWSWGS6NUcsWeiSbPNf7hMZ5fEz04j1WZUbPSwEvyEt1OeMue0X6fDwHIBXdntuaOpIaH7iU6bqezCT4Nd7rvkb9F3VM2wSXa7HpKXR5TTySbx5LmuiNiwWIc3TUHkRcDXqV1GzmJF7pYySd22NwB4AOJ908xpb5LocQ2dgnuXNyuPxx9x1/E20PzusmPAzSbw587Xt7txlcMtzry5qJlOLR4E83J8z+a67YR2UzH+Bg/wAR/ZcetrCcS3Mch5uDAPlmW2f6RKN/aHHsgIB1XBzTumdmOo+EH4j949PBKsqjM4k+7fX+I+HkjRssOqGES2xMZlAaNSfqVsYfQ21PE8f2TYVhp993E8B4BbsVIuv42GvnLs5fkZr+KAxRIm7VptMp7hb74MJRMaEYlomnTGnS2wkZhhUXRLT7MmdSpbYxGXuklpdlSQhHrW+UTKqAnT71cL1HU9rLu8SzqoJERr1NAlKyxmTobSitQPgagbmqpUxXC0C1CfGijOhWSFnL11NdYFZQruamkusqpw9bIzsxONHDTUSpTYeDyXZz4d0WfNhnRFsicnFVOEdFoYJtbXUFhFIXxD/oTXkit4C+rfwkLZlw8jkqc1ADxCVKMZDoykjt8A9sFNLZlU00knDMbvpyf5gLt/ELdVt7VYi3s7J43NfGS5oexwc05mGxBGnwrxyowhVmNmhD2xPcxj9HsBO7frfvNOhPW11klhp2jWsrapmMFY7C+XKxrg2+huct/AA8vNAcCDY9VZjk0T3TBAMpshsbd3QAcBZbGE4UZCHuHd5DxPilguDuqH+DB7x8ei7yjwgAAAaAABOx1dsTlbqkZtLh/RXmUXRbMGHdFY7At35ijA8LZgikT9k6Ld7CpdhQ/mC1gMDsnRLsa3+wpuwoXnC9Jg9jSNH0W/2FMaFD7wvSc/2NJb3YUlfuK9TJiZTEqoMeisegcAoyLzZEZj1SY5WYikSiPgy8wo7FXiVpgWWZrgTATFqnZKyVYdAHRoMlKCrpCjlRKTAeNMyZaBUpsO6LojGhugTFkFPFRysuGqlNhnRdfJSKtJRdFe5WhxNRhhHBZ8tBfiF3k2HdFSkwnoqbCSPOa/Z/NqND4+Pmh4ZsnLK8NOjeZ14L0mPAbngtalwprBYBVYRiYVgTYmNY0WA9SfErcp6BXI6WystjUc6K1sqtpbKW4VuyQah3YxY0VNwn7OreVLKpsyaIq7hN2dW8qWVVsyaIp9nSNOrmVNlU3ZNEUuzJK7kSU3ZNEcY1GjSSXZkcmIeNW4UySyzNEC/ErLEklimbYBU6SSUNQkkklCxJikkoCyDkJySSKIDAPQUkkYLDRcVaTJIWWiYU06SANCSSSUCEkkkoWJJJJQgkkklCCSSSUIf/2Q=="/>
          <p:cNvSpPr>
            <a:spLocks noChangeAspect="1" noChangeArrowheads="1"/>
          </p:cNvSpPr>
          <p:nvPr/>
        </p:nvSpPr>
        <p:spPr bwMode="auto">
          <a:xfrm>
            <a:off x="762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0596" name="AutoShape 4" descr="data:image/jpeg;base64,/9j/4AAQSkZJRgABAQAAAQABAAD/2wCEAAkGBhIQEBAPEBQUDxAQDw8PDw8PDw8PDg8PFBAVFBQQFBQXHCYeGBkjGRIUHy8gIycpLCwsFR4xNTAqNSYsLCkBCQoKDgwOFw8PGiwcHBwpKSwpKSwpLCkpLykpKSksKSwsKSwpLCwpKTEpKS0sLCwpKSkpKSkpLCksKTUpLCwsLP/AABEIAOEA4QMBIgACEQEDEQH/xAAcAAABBQEBAQAAAAAAAAAAAAADAAECBAUGBwj/xABEEAABAwIDBQUFBgMGBQUAAAABAAIDBBEFEiEGEzFBYRQiUXGRBzJCgaEjUoKxwdFicuFzkqKy4vAXM0PC0jRTdJOz/8QAGwEAAgMBAQEAAAAAAAAAAAAAAgMAAQQFBgf/xAAoEQACAgICAgIABgMAAAAAAAAAAQIRAxIhMQQTIkEFFDJRgZFhcdH/2gAMAwEAAhEDEQA/AM26cFRSX0g8cyYKkFFSCplEgptKgAptCWyiYKmFEKxFSuIzaAXsCSBcjja/FKnNR7dFpN8Ig1EYoMbdHdA5ujmlp8HNLfzQOSugafYgiNTRxX5ged9UV8JYbHjYHjcEEXBHSxSnNba/Zerq/odqI1DaisQSKCNCK1QaEVoSmSibURqi0IzGpUmGkEjVmIoDAjxrPMbDgvwvV2KRZjCrMb1inGzoY8tGi2RLOqrXqYes7ga1mLGdLMghyldDqX7QuZOhXUwUIxTJJJklAtjxLKmDVZMaQiXvNjzIENUgxGESmIkLmUBaxEDEZsKIIktyKAiNXpYszIcovZpjIHEPzk6jrmHohiJFjBHAkX8DZZslumu0HBpWn0yTyGuytDS0EAOscxtxN/Nau0rSJ5HDW72mxAI1ja7n5rKbEtzHmZnZvEU59acfsuXmhFZ8X32b8c3LDk+ujIkiDmteAAdWvA01vo63UH6KdU3/AJY5tjDXdDmcbediEzYrKYiWtJprnhdGRyTT/dgWsRGsRRGpiNG5CtSLWorQk2NGbGlOQaiJjUZjUmsRWsSZSDURNCMwJNYjNas8pDFEdoR2KDWorGpEmNUSbUVoUGhFaElsakIBTskApJdjEhBTAUQphA2aIoSSeySqxh5NuUtwr+4UhAvX+087RRbAiCBXRTogp0Dyk1KIgRGwq62BTECW8oWpTEKIIFcbApCFLeUvU5rarGW0dO6TNlkeHNgu0uBltcX0tYcdVxWEe1CqdPH2yVrqcZGyAQxh2VkZY0jKL6X+a9L2jwg1NJUQNF3yRODNQPtB3manhqB6rzfZv2b10VZSyywBkTJI5nuMsB+za+17BxJ1bay5Plym8sWv4Or4ih6pKX8np0AD2te3Vr2tc02Iu0i4OvQowhVoRKW6W/2HNUCsIlMRqwI1IRIXkC0ANiRGxIwjUxGlvIGoAmxIrY0VrERrEpzDUAbWIrWKQapBLbDUR2sUwFAOTh6DlhcBgptKr7xMZUGrL2RbunzKnvkt+q9bC3RdD04eqO/TidT1jFkL+dMqe/TofWF7DldwnECvblOIV1/acvQqCFSEKuCJSESB5C9CoIVNsKtCNSESB5AtCqIVMQqyIk4jQbhaFcRKYabQg/FTPPllmLrfVWGxqAH/AKX+SsZ6Fx/RZc0uY/7Nfjx4kv8AAIRp92rW7ThiduI0KoiUhErIjT7tU5hKIARKQjRxGpCNA5hqIEMUwxFDFMNQOQSiAyKDgrJagvarTI4gHFRL070IlOQlokXqJkQnOQ3PTFEWwxlTGVVy9NnR6lFoSqYkVISIjXqnAJMtb1Oq2ZOh0Dth92nEasbtPkStialcRKQjRwxPkQ7l6gRGpZEYMThiFyCUQIYnDEYMUgxVsEogciqv0NL/APIrGeocf1WjkWZVmxp+mIFv99rf/JJyPofhVWXt2nyIoCllR7AKILIn3aIGqQYh2C0BhqfKiBillQ7BqIPKkQiZVFyiYWoJyBIUZ6rSJsRckBkKrPKO9AeFqijPIC5yE5yI4IZatEaEtAyU11LKn3aPgChgiNTNjRRGgbCSZHMkp7tJVYVG1lThiIlZczY1akMifIp5U+RVsXqQypwFMMThqqw1AhlSDETKpZVVhKAIMWLjTsrWn7uI07vVkf7LfsuY20lyU07/ALk9JJ9Lf9qBhxjR0uRLKiEJAK7L1IhqcNVHEsdigIEjgDz55fNKHHqeUdyVoJGhuDY+NjxVWWkXyFi4ltjSU995KCR8MffPqNPqsbaDZOsqgd1XMc08I3xOjZ/gJH0XD1vsmxG5Lgyo/sp26/J+VMiofbKdnV1PtlpGmzI5H9btb+6rj2zU50ET/LP/AKVwQ9nWJElraSXTmQxjf7znAH5Jv+GOKjXsx/8Avpb/AP6I/iSmeiN9rNLwfHIz5scP0V6Db6hk/wCrl/nY4fldea0ns1xGYuG6axzG5ix8se8IuRoGk8weJCo1OyVREcsg3Rva0rJohfoSzUdUSlEFwZ7PFjNNJ7k0Z/GAfQqwGB3Ag+RB/JfPs0ckYzH3b5czHBzQ7WwNj3TodDbglBjUzDdkjm28HFMU0LeOz391OodmXlOAbfVbXsjLjKHG1nDPbqQeA6r1bZ/FBVRudbK5jg14Hu3IuCPrpysj3pWLeIXZlIUy0tyluUPuBWIotplMU6uiJSyIHlD9ZR7Okr2RJV7WX60GyJ8qnZOAso7UhlThqlZOoFqRsnyqVkrKy6I2TqSSosay4n2oyZaCrPSkt57x4Xbrhvaq29HK37xpB6VP+pQh0mM49HSU+/l5hoYwWzSPLbho/U8gvJ9o/aXVSZmMduwb9yK7QB4F3vOPz+Sba/aQ1UjLH7KFjYoQeZDRnkPmR6ABbGwWyTZLzyxhw4APAN+nXxPmtFKEbfYF7Mxtl5nS0Mjpj3xUS+9YEizbafNHwjZZzmS2kdG578zD8I1587WJ4ePReizbNQ5bCIR8/sxlF/Gw0Qo8OyCwIcP4hY+o/ZZnIYlR58/Z7GITmp5Y5mge7vMrz0GcAf4l1GHVGIxxtMrznsC5ojL2N092+Y3N+a3Nyfun8JDvzsfonz2+K3R92H6qnIuiOFYzWyBxayOTJYHvGN2t/HTl4q8dopW/86mlHiWNErfVt0Fs7xqOfMc0UYk4cfqAqtFUDjxqikcRcwyO94gyQvJvfWx8fFVNo2SQwulimfJC1t5Yn5X/AGY4uGneFuIPhxWJtJs0Kuc1G+Mby1jchbmj7gsCLEHmfVVp8VdTQ7mV28cMzLtB744aA+ai5Y6UYxhGSkm32q5RpYPhsOJRzOqYhJFv7MY45Q2RjACe4R94a9Xanly+1myeDU7jEx74qki4hjqg7LfgXiTNby4qNLtTLBT9njtGXOc97m++S4BtgfhFmjUa35rCqHNkBa4B1wePBt+Y55r63WuONrlmSUueC1Q0scLbN7jTxPGWT9gu89nlW54nAaGQtLMrQOMhvck8zYD6Lltndl5ash7rtjHvSnmeYaOZ+i9Lw+hjp4xFEMrRr4lx5uJ5lXN3wgC9dMSgmVQMqDQrYsZk2dVTKomZEoA7lzOkqW+SV+sm5spKOdMXrMaNkTunuhZ0syhW4W6a6gCnUL2JJJgnULHuuA9qWKNa1lOLF8gD3C/uMbJmafMkfQrs8VxNlNDJPJ7sbb25uPwsHUmw+a8JxjE31Mz5H6vlddwHADg1g6aAeQTsUbez+gZP6C4DhjqqdjGi4uAPC3X8z0AXszYuy0+WIAua0iNriQHvsTdxHAcSfJYHs/2e3MQld77xof4eZ+f5AKttdW1j6iIU+aOmja4vkjbHK6R3MbtwJtpoQDxCle2dXRF8UarNsZoyRPRyWHF9M9swt4lmhA+amzbKmldZssQvYbupa+nlB5953dOtua5ih21qo47zxRvcL5o2h0U2p7jdMwc53D3QL3HHRddNhbJg3exsIsCWPAeWk2u2/PW+o8UOTFLE+QlKzRpQJNQwtFic7Xtkj4DgRx4/Q8Ed1GeA16HRcs7Y+GK8kJfTvGpdFI+MWvfhr5ItMa9jssdQycEgZaiPUX0tmbqbX8eR4pPYVm4/DW8clj4s7p/woLqLwc4dHZXf1+q0KuSzbZxG5wsHGw8yAf1vZBnLmMyiz3kusXPAdexJIzCxI1NtBboFRdmbVQBjXPcWZWtLnE5mWaBcnnyC8pxLG85lkI94kRg65AST624rtfaNjOSFtO3R0+rwOLYm8R83WH4XLzOZpc9sY1tppxLjx/QfJbMEdVsxM3bonHd3W67DZDZiOa8srg5rHW3TTqTa/ePIeXFYuOYI+jMLHkfaxlxy+61wdYsvzIBbf+boi4BizqeQPF8p0e3xb+6TLyFtR2/G/BZZ/GeVS+T6X/T1Rrg0BrQGtAsGgAADwAUXTqi2sDmhzTcOAII4EHmoOnW6OO1aPMzk4upcNF106G6oVF1QhuqE1YhTyF51QhmoVB1ShGpTViAeQ1e0pLK7Skr9RXsOvbMiCRUmORmOXMcEaFJlkOUgUFhRQltUGmTCmAoNUwlj4kkklh7Z40aSjllabSOtFEeYkfpm+QDnfhUSvgb0cJ7S9pxNL2aM/YwE5yDpJPwPnlvlHUuWTsLgBqpw5w7jTmceVuGn+UfNc8xjppBG25N9fG/M+f6le17JYQ2mga21nGxebc+Q8gFoyyUFqgErdmhWVDYw2IENe8d1gIDsgsCWt4niAsuaWws17YpAQbHQkFpsLG4Onn7o5HXO2q2Flqpu0skjlIyAQyhzGiNjswjDm30ve/C9zqq0lWYg5uIU0zLZvto7TRC4+833RbTySFqqf9huzVpqeSTvSNYSxzS0gfH4i97EdBp1WhUUJlY0SEgtIcALAhw4ajofDmsqlxaGaExU0rb2sMubegXBJyXvrchKKSphbkDt64vYAZDmDIhmFzwJJNuA1A01Nzf6uboosCF0QcDI97QO61/eNwGgW5k6X5cVqYJQht5NcxsPfc4EgWuAdBobac8yypqyziTwDrkWvc3tcj5i36KEmOTaBhaxrbANsHGw8SRqfRKcvtlmi6qhqZeJywtzOdezbjMBfSw0L+fMcENvfldO2X7NjnaXNrZeFjwaB4W90+JuOixJkokie1oc4DOWNDd40nR3r5rC2yrWUtKYYic9SSwuc4ufuwO+ST0ytH8xVxi5NJFt/Zxe0GL9oqJaj4QbRA8mN0YPnx8yVd9nmDGap3zhdkP2hvzkPuD1ufwrm6h3Bn4j5ngPT816xsPSNhpWsFt477STzdwHyFvqtmaSjHVCo8uzjfapXyPqaemjaXOa18oPBuvvAngBZvEmwsucoK7M3qBz/Veg7T0WaSvldEXubQmKlyyuBeSBn7niHvZrw08VzOz2x4iAfUHM/wD9pp7jf5j8R+nmscPHnmlUT0Ph/i8PCxfPr6X2zd2Wc8QlzybOP2YJ4NHMDkCSfRar6hU3TIT5l6HDg0io/seN8ry35GaWV8bMtuqEF1Qqj50F8y0rGZHMuPqEM1KovnQjOmKAOxpdpSWbvkyLREs9KYjsQ2sRWNXnJM6aiFYitUGtRWtSJMbGI7QphMApBLHRQ4Xn/tgmIhpG/CZ3uPUtjAH0cV6BdcD7YI70sDvu1Nv70T//ABRQ/Ugn0cBsFUgV7C4B2Y28ib6r3ARnzH1XgGycmWsi/nb/AJv6r3egx2nlJZHNE+RpLXRiRu8DgbEFhN+IVZewolgPsfA+ijJAx5u5oLuGdpLJP7zbFW+OhHyt+igYBy0+oSra6C4fZiVOx9LMSZW3vrmDRHKD/aMtf8QKp1mxszWFtNUlzCLGKe5u3kA9vD5ALpdw7oVFwI43HX+qvbmyKKOPbQTQwO3zQ1zXtyhrw/O1upde511sNfh4DnQkxiFrcxe0Dz19F21bBvBYrkMQ2BjkcXHMLm5DHWHpy+Sp88lUc9g+NuqK/PHcRRsIJPXRoPUkj0KpbS4t2mofJxiYMkf9m34vxEk/MeC6LHaGKhpMkQDHSOLGAe8SW9+QnibN0v4uHguDqHaBo4nU+Q4LZ48aTmKm/oaB/ezu114df2XebI40Gh3GQuOtjqLLn8BwdrwHvs4A6Rj3ievgFuOcyMFkLWtLjd5jFu9wsLcT1SMkrkGge1uMkQVRae+9nfcCSBYgNY2/IEeV78yVw+F7aTMIEjs7f4tfrxWjjNRvXyUuVzQCd47hnIA+gIt1t0XMVGDuabN7wOmvEf0TsKyQTlHjkmWMPjCfNq/7PSqTEmzMzt+YPEG35dVJ8q5rZ5+7IZe92ZCfEgg3+n1W49y73jZHkhb7OH5GNY50uibpUF8ig56E5y0iEibpEMyIbnoZcq2CoPvEkDOkpuXR7UIURsas7tOGLyjmd71gQxTDVPKnKGw9SICYpyUNzlKK6E5y432oszYeT92eF3+Zv/cuse5c7trTGahqGDUhgkA8d24Pt6NKdCImU+TxbBJMtUw/xj/M1VMdc6LE6ogE5aid9umYuUY6ndztd4OB/wB+gXpE9HDUh0oaDv25nOA7xzNsdfVKyD48HAYF7Va2mkBdI6WMGxhc60dvAAggei9u2Z21bWU8dRkLQ/MCLjM1zXEEH08V5L/wec5rt3Nd4JIzR5WEcgbEkHr9F0my+Hz4dRvhmF3iSRzGx5naOsBrYc9fn4pNtJsOXXB6xBXsfo1wv906O9FZa9ebYfO8kuku02GhPA63/Ieq2cO2ndZtjnaW5m5jcOb4h3HmND48FUJ7xUqoCLbVnYOiYeIt1bp9OCC+g+6Q7odCqtHjEcml8rvuuNvQ81fDvzRUGmeN+0LES+sdH8NOBFblnsHPPqQPwrnMOpHTytYNC48SLhoAuSegARMVxDevnefeknkffn3pC79Vs7AwAyyk8oSB+JzR+QW5vWFIz9yLGHS5YcrBZxBGbiSbLdw6jEQEknv2Fh9zr5/koUeEsp9cxfb3MwALf3PVYe0m0OUFoOqyRVjGYc9bcud4uc71JKoGQvN+AVNshkdYe6OJ8SrbRwa3/fVdSeRz+KMkMah8pdluidd4twHFbodoqFDS5R15lXmtXU8fG8cKZzc+TeVkHobkZ4QnBGxSAlQKKWqBagbGIHdMp5UlVlnviSe6RK8uehGTFLOolyspsZyC4opKG4I12KmVpCqkxV2RqoVIWqBhyWeQbbbDvY90tMM8Zud23V8fOwHMeWqyNmdrnUZ3U7HyQ31DRaWM87A6Hy0Xq2Jg6risWw/eEl2vmryYE+UHi8hriSO8wHHKWqaOzSBxtcxuuyZvmw6/Ph1Wo6EEWIuPAi4XicuFFpDm3aWm7XNJBB8QRqFv4Tt9V01my2qoxykNpQOkg4/iBWSWGS6NUcsWeiSbPNf7hMZ5fEz04j1WZUbPSwEvyEt1OeMue0X6fDwHIBXdntuaOpIaH7iU6bqezCT4Nd7rvkb9F3VM2wSXa7HpKXR5TTySbx5LmuiNiwWIc3TUHkRcDXqV1GzmJF7pYySd22NwB4AOJ908xpb5LocQ2dgnuXNyuPxx9x1/E20PzusmPAzSbw587Xt7txlcMtzry5qJlOLR4E83J8z+a67YR2UzH+Bg/wAR/ZcetrCcS3Mch5uDAPlmW2f6RKN/aHHsgIB1XBzTumdmOo+EH4j949PBKsqjM4k+7fX+I+HkjRssOqGES2xMZlAaNSfqVsYfQ21PE8f2TYVhp993E8B4BbsVIuv42GvnLs5fkZr+KAxRIm7VptMp7hb74MJRMaEYlomnTGnS2wkZhhUXRLT7MmdSpbYxGXuklpdlSQhHrW+UTKqAnT71cL1HU9rLu8SzqoJERr1NAlKyxmTobSitQPgagbmqpUxXC0C1CfGijOhWSFnL11NdYFZQruamkusqpw9bIzsxONHDTUSpTYeDyXZz4d0WfNhnRFsicnFVOEdFoYJtbXUFhFIXxD/oTXkit4C+rfwkLZlw8jkqc1ADxCVKMZDoykjt8A9sFNLZlU00knDMbvpyf5gLt/ELdVt7VYi3s7J43NfGS5oexwc05mGxBGnwrxyowhVmNmhD2xPcxj9HsBO7frfvNOhPW11klhp2jWsrapmMFY7C+XKxrg2+huct/AA8vNAcCDY9VZjk0T3TBAMpshsbd3QAcBZbGE4UZCHuHd5DxPilguDuqH+DB7x8ei7yjwgAAAaAABOx1dsTlbqkZtLh/RXmUXRbMGHdFY7At35ijA8LZgikT9k6Ld7CpdhQ/mC1gMDsnRLsa3+wpuwoXnC9Jg9jSNH0W/2FMaFD7wvSc/2NJb3YUlfuK9TJiZTEqoMeisegcAoyLzZEZj1SY5WYikSiPgy8wo7FXiVpgWWZrgTATFqnZKyVYdAHRoMlKCrpCjlRKTAeNMyZaBUpsO6LojGhugTFkFPFRysuGqlNhnRdfJSKtJRdFe5WhxNRhhHBZ8tBfiF3k2HdFSkwnoqbCSPOa/Z/NqND4+Pmh4ZsnLK8NOjeZ14L0mPAbngtalwprBYBVYRiYVgTYmNY0WA9SfErcp6BXI6WystjUc6K1sqtpbKW4VuyQah3YxY0VNwn7OreVLKpsyaIq7hN2dW8qWVVsyaIp9nSNOrmVNlU3ZNEUuzJK7kSU3ZNEcY1GjSSXZkcmIeNW4UySyzNEC/ErLEklimbYBU6SSUNQkkklCxJikkoCyDkJySSKIDAPQUkkYLDRcVaTJIWWiYU06SANCSSSUCEkkkoWJJJJQgkkklCCSSSUIf/2Q=="/>
          <p:cNvSpPr>
            <a:spLocks noChangeAspect="1" noChangeArrowheads="1"/>
          </p:cNvSpPr>
          <p:nvPr/>
        </p:nvSpPr>
        <p:spPr bwMode="auto">
          <a:xfrm>
            <a:off x="762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0598" name="Picture 6" descr="http://cdn.trendhunterstatic.com/thumbs/cardiohelp-heart-lung-machine-cardiac-surgery-intensivecare-mobile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2786081" cy="2786082"/>
          </a:xfrm>
          <a:prstGeom prst="rect">
            <a:avLst/>
          </a:prstGeom>
          <a:noFill/>
        </p:spPr>
      </p:pic>
      <p:sp>
        <p:nvSpPr>
          <p:cNvPr id="110600" name="AutoShape 8" descr="data:image/jpeg;base64,/9j/4AAQSkZJRgABAQAAAQABAAD/2wCEAAkGBhQSERUUEBQUFBQWFhUUFxUVFRUVFxgWFBcVFxUUFhgXHCYeFxojGhgVHzAgIygpLCwsFh4xNTAqNSYtLCkBCQoKDgwOGg8PGiwkHyApKi0sKiwsLCwpKSksLCwsLCkpLC00KSwpKSwpLCkqLCwsLCksKSksKSwsLCwpKSwsLP/AABEIALcBEwMBIgACEQEDEQH/xAAcAAABBAMBAAAAAAAAAAAAAAAAAQQFBgIDBwj/xABGEAACAQIEAgcEBwcCBQMFAAABAhEAAwQSITEFQQYTIlFhcZEygaGxBxRCUpLB0RUjYnKC4fAzohYkU7LxQ8LTF1SDk9L/xAAaAQEAAwEBAQAAAAAAAAAAAAAAAQMEAgUG/8QALREAAgICAQQABQMEAwAAAAAAAAECEQMhEgQTMUEUIjJRgXGRoTNSYeEFI2L/2gAMAwEAAhEDEQA/AOnUTRRWgrFooiligCloiloBKKWKWKASlpYooAoopagBRRS0AlLRTW9xO0ntOs9wMn0FRdE0OqWolukKTCKzfD9TWAxeIY9lYH8v5tXPcRPFkzSFoqJOExD+02X+qPgorJOBHdn18Br6k1DlJ+ETS9kmbw7/AJ1h9dTQZ1k8iwB9DWq3wwDd7jebR/2xW0YC3zRT/MM3/dNcR7l7qiXx9G6lmiKMtXFYTRSxS0AlFLRQkSiliiKAQUUsUUAUUtFQBRRWQFFSCJ+tfwXPw/3o+tfw3PwGnFLFRv7gbfXB925+A0fXV7n/AANTmKWKb+40Nf2gv8f4G/Sj9pW+8/hf9Kd0sU2NDL9q2vv+oYflWX7Ttf8AUX1p3lpDaHcPQVGydDccRtf9S3+Nf1pL3E7SLma4gH8wO/cAda3/AFZfur+EU3xXCLdzLKgZWDdkKCYBEExMa8o2FTsjQ460RMiImZER3zUTxvpfhsLbV7ryHnIFklo3223G9JxThmEKsrW0kiDkAVvewiqBjuhNxxNoswEIcwDFhmGUydFiQPdVcp1osjFeWXHh/wBIFi6CRoAJjtSfKQJNCdJ718xhrQA+8xn4+yPjXOsFw0Liuqa51ZXMSbYFwjIhYsVVidl7tJq8cK6CXVKXBiCs5Wyrn0WJ5mCdQI0Gm52rlOTLJcPKSJhOAXrmuIvn+Vdf0HwqQw3R+yn2c3ixn4bVrxfCrxt5UxLzoCzBAYjUgqsg06tYS4AP3p0AGqK2w79CfOu1FFTk37HNu0F9kAeQA+VZRWoW7n31Pmn6NR+8/gP4h+tdHFG6KIrTnufcU+T/AKrS9e3O23uKn86WKN0UVp+tjmrj+g/lNH15PvAecj5iloUb6SsUvKdmU+RFZxUgIoiliiKASiliiKgCURS0tAY0UsUUAlFLRFSDMUlKKKAZRSgUUUsBRS0sVAAUAUUtLAUUtaMZiQi6uiHkXOnpzpYDFYtbYlzHd3nwA51EY3jXKcoOw5nzplc4xhFuTdxHWNsSAT7hGg8hVf4r0it3boupAUIqrbYqCCCxYmJHdVM3NrSNGGMHOpPRO32cLmXqxPsdYrEH3AjTymorimPxYw9wvcstCk9VlZVcfcXKd45Ea1rXiHWMJuWyxjTPt3Du9KmrPC1sWTexIa4JJt2RqXYydf4f8889T/Q9FvBCNqmzlfD+PquIi9bNnMVGUoSgzaTB2A0PvNdfsdIn5w3mNfhXM/pIuLiLNrGZVBzNYuhAQFMZrWnlmWeeUVLcD4tmtWy0zkWdOcCk5OKTTJ6aMcrlHIlo6RY42rLJUjfbXanOD4nbuz1bAkbjYg+INUxLrLZa6txCJ9jTMCYAMdxrRwEziHcdkSqkzlAJdt5022P613jzt+SnN0sFbidFiiKVbZA118R+lFak7PMap0FEeFDGBJ0A1JPcNzWyyw79CN/iDRhGuiKUUtAaXwqHdVPuFYfUE5CPIkfI05opSA1+pfduOPfPzpDh7g2uA/zKPyp3RUUgNQ10bqjeRI+Bo+tMPatP7oanVFKBqTEA7yPA6VsBpaKJP2ToIoiiiuiAikpaKAyAopRRQDKiiaWaAKWkpRUCgpaUEVrv3Qok0FDbieO6tNNXbsoP4jtVUvcEtE3DiHti59lirPJiTM+z5/KsrvSJHxBcscluVUqM0tsxTlptJ+NQnGcabqXOpL9WXAkiC7tBK7ySBueUd5ESwhv9YSSyouUDsiIkwYdtNI1IHvNSPR/o9bvP22i3/CJPLTUd80xThqFQ/WTMQEg6RpqTUtwdShlMwUCTmAPi2xovBJO4ToXZt4iSwe2BnAKjQyOyWAidR46086TOGtMSdDsVjQqCV9wINS1oW7tlArHKyrd1EEqSCSwYaH4iqlexbXcdiLd0ZcPh7SB+QJBa5p3DILg8nHfVd2TRC4jFLaVbToLvWKLt1XhtCJRNdMwU5tfvcqxw4wl3S03VPt1bdkjwAO/umqfwXHXMRexGJcjLcu6idmZXgAdwQKP6RTjohimv3bmHxQzr2jbd9WGQ6qCdYjbyqnJjUtmvD1Msei3Yvh2RCWY5hrIEiO4+FRN7HvYRy83B7cLsxQjLpz1py/ERhT1RJaROVjyHZMTtOU6THhUfwrHrcbtWioVjMtEGZAAPLbSap7TRrXVQfmy/8F4/duNatOs5hnJ2KhV7SuOZkgSKs1V3o5h0A662oOYBZzAGN4E6EyD6VO28SpMbHuYQfjvWjE6WzD1CTl8q0M+O4xUQKSBnOWCdwNWA750X+qmeDw+KuI03VCkMFHViYIABJDEEA5vPTSm/Fcl2+Cy5gsqmsEZfaI8308erFWSykKB3AV0ncmROPDGl7ezRw24WtKTMxBkzqvZPIcwafWLcnwoY6D3isu0uXKPtdr+WD+cV3eiirZrcamKxpZoqTkKKKKAKKKWpJEopaKWQJRS0UJEooooDMUUCigKHwzp4juEuCCxGUjkD9713qbxPSSxbUMbgIIkRqdp2rjWGx+ql1ge0WUiR5DvqTt4iWZWjKQMug1OkT8o8DWBZ5JbB1HD9JbDrmD8gY3Os6R36GmGO6cWl/wBLt9mZ1AnuOnd+Vc7xNhwA1ppGedRACkEnxYf2phcxFy3DMwO0cwRrmWfUjTSp78mtA6vgulquACpZ2aFVYJMnQR3/APnap/HdGEviLr3QI1VHyr8Br765B0a4+cPd6xbRutHYViVUFtC2x2B+NWZvpYxP/wBva/E5/MVZHNr5maMfTTyK4ljs/R5gczIq3QNzGIuxIjWM29OD9G+EgD9/ABAH1i7Anf7XfrVUt/SxfG+Gt+4kfnTi19Llzd8KImJDn9D4etdd2Ja+iy/b+UWZPo+wyhQhvIFGVQtyIHdqKrvTLo5cWx1WDvEAHM4uAHrI1CF1AKgHXY6+VS+D+k7DOO2HtE6aqXE+aifhW29xXDXSrLibcDNK5gubMIEho23rruJrTKZYZwfzRE6DYxruGQOMr25V1mdCNvHXY+FQ/wBJV9cPg8Q6gBsQbdmeZkBWJ/8AxpGlbuCcQSziyFdGS52ey6tqfZOh7/nVe+mQXGOGtqDkBe4xGoBMKs+4P61CaqxGDc6Oe9E7zB7iZuxmD5dPakqG9NKc9EcUP2kigahr6n0etHQrDF75UaG46W1JBAzMWiYG21PeBcIbD8WWAXnrmGwnssDHKJkg8x4yK6Zx7YdOARiWPL5anT8/fUZgsW7EAMdYHPltVn6V8MN+52MoaWzT35jAlZnSKZcD6IX2ujTsgy7KfZUbsee1VdyPgtWKVXR0/o3mw3D7b3SqqQXJIbYtCzAhd+ffT6x0gtX7Ray1u4vs5TPtAzpzG45cqw4x0hweGsWrL9tHsjKsZg1sadqdNdaj+FcZ4e5AVUWTbS3ba2AQwB1XePbidNjXXG/ZwsleUZ2bbtcUZAGDAwWaCATpIQgD31Yjev8A/St//tP/AMdYcNtokpbC5Vhlgz2XnYzqMwYelPpqYQ4+zvLm7laIvH4y+ltn6q2IGp60mBO4GQTvUZ0a4nduPlYsoBMjNmBAG+3fU5xgTh7v8jfATVRwnSZLNxgih22gtkAkydYOulcTqMkWYmnjlovdFRHBOkC4jQqUaCQMwYEDeCOY5g1m/GlObKfYYq4kBxH2lB0I5+QMa1fyTMbi06Y8v8RRQ2YgZSqnzeMo+NNzx+124b/Tcox5BgsnzHLSdTVH6XcfK/urPaQ3GZs5EMTBEc4Bk+INUvE9I3CC2rwskkRAJaNfHl6VU8u6QOsWunNguFkjssxmPvAAAbkx8xU/hMSHQMI13gzB7q4Ib5AZlZe0CI1JGYbDvkxry5RFdE+jnjgy9Q7AR7AOjFm1Pnz7o8aRyW9kF9opKJq4C0UlYXcQqCXYKO9iB5b0sk2UUit3a0s0BkKKBRQHnHrbRMmTuY5A+A37q3da2XNmUCWIn2tIOs6R8ahLt4l9AYMQcuVto0FTdjEJmUsGJC5gwiY1GqzrBBGlec40B9gr+YFJnc6yCDtplnTajEHK5zkSphZgZhHL1086cYPFqrtoMvs5gIklTv6n0prxFUYrdMhgCsESWX7ObvA1qpO3QHeFxyIe3OVhlPeJ2PugbeNLjbQtNleQSAQdwQdQwOxB7xVca+SG0MHKRuNfug8tKlLHSEZRh8UpKSRbuAEvaZjOgA7Vs7ke8cxVig6o2dLn7bqXgcdZb+98DSIwY5VJJJ0HzOvhTE2NWEqcvMECQdiO/wDvSIcuoj1191Q1R7q4yXykttrss5QNNSN48tqeHGJkVSqc5MQ2/M8/DSo6zxNcgVlzZSTI37X/AIre93NHVsRpssa+6rlxSs8rJHNOfF/6NNjhCLdW4jMDMxppqdJ9KTiPTJ8RxA50yA2VsKSQueDmOYt7CvLCdCJBrMXiu4nXlRhrFm5dH7hcyy0hcsBRJJyxSGZbO83ST4pp7XstnRLoyItXGdrYtSyJCl4zNldzqoOg0AO1WHBdHMEhDLYUv2u0wZmGYkt2ieZJmO81WbGLcXCQSIRFjX2cpERzJJJmp3h/SK1cRcrzoOTEmSwAAAmSVbQa6VW3lntLRncYY9WSR6NYQ69RbB8iPzinWEwlm12UREB5DSf1rThuII6gh1PZzAA7gCc0Hlv6Vh+0kzASM2pC6ZiBMwN+RqvjO9oWn7K5016A3LoW5g2nIsCydCRmZjkY6T2jofDWuZY5btolLyOlyNVcFTGvI/MV3e3xq0UDI6t4KwJMDaAarHSjhB4hggwEX7Y65SRJMyWtA790eMVcslNKSKHitNopnRvjL2xoxBgCNTp3V1LgXSFcQhOzKYYb61xHABoGmWRuTqfduPfVx6NcRezcCyAGPamY8+ca1dGfGX+DOzpl9ldGWfaUr6iK85Yu46XWkmcxnXfv/Ou6jjloZszqMokydBH5+Fcv43hrN+6zIsqSxB205mNDpIrvNJKi/CnJM2/R7jbjYhe2QkjONRAg9oNyI19xqZ6Q8WQXYsxlMyc2cZhtGYdkzvBimXADatW2S2Cr6hmBMwdAF7j3+6orErJZdWE5hJMg92lZXkT0Myaasb3rb3ZMwZG8jYQYju0+FRJtHrNN1O5GgjST5VNm1OobUSNYgxoR6HfwFY3MOSdXkEEaAA/5vrXMclFAye+ymAUYTIUdlgZgxpBPhO1Puj+KNrEJceVCnMoOus/aIOkammf7GCnMrknUagbnv589q0tiGtHtAnURHmSRVikn4B2jg3TNLzsrDIBorHQNrAP8JJ5HyqxzXCsDxV0yaukAFcpMLpMj8yau+B+k23kfrbbKyQFAYNm00zMdiTz8avx5L0wXjGYwW1kkTrAJgExtPKuQdJ+kly9eC4n929tpW2RAgmV17iI3POpPj30iWroZSLiqASqgKCzbDMWJBEmYy6Rua50+PBZi4ncDtMMoAgAEmf0EV1Pa0QdX6MdNbmbJfKkSAhiNCTJlR9kcuddAVp1G1eeeGM9twzEZTAXKwPrETvXV+jfTDrZFzIijKEAJk7DnuPlXOPJviyS5Cimi49fvCitBFlJHQggnsIJ37U7bbjWlHQiSpYAkRGsfl/kV0nqB3L6VkLQ7h6CsfYX3O7KFw/owbIKoiEMZOZp/9tH/AA08g5LQgkgDNzieWkwKvwWiKdhCyip0fcCFS0F10g+f3abY2y9mAMI12Rr1VrOBG0yQQda6HFVzpr0yt8PshmGe85y2bQ9p25ba5QSPUAamp7K+4s5rxfpPg0DWr+HdXUs/V3LJD5mJmGYnLJ8xtpVcwfG7Lo/WKtvkFZbjkiQZRgp6s8vGurdEOhDC79e4metxr9oKYKWAdlUbZwNJ2EkDvN1KL90H+n+1drGkdxySj4ZwLB37LDKlq3cY7fvmzfh0+IqT66/YClbNuwIyFjBDAgzmkePLurpXSDphgcGG69rYdFzdWF7bdwXSJPnXNcFxvD8Yvf8APX0wtgP+7wVnN1lwj7V11XXSdF13jLueXiNC6uXvZHrdVfabrG5KEc/7jlj3A1KYB5AIBQucpUknSVg7bb+ldVw6YW1YGRUW0ikgZQIVRrown11Ncvxd1r1x7irGpeBso3AHkAB7qoyRUDVjzyzaZvxmJNu7lgGFA10iGJieepPujesOH3FtkZLZDAIQVuajqlZQQGUicpYHTWaa8WxM4lvEZvWP1FbcLdyurHYET5c/hNUxyziqRbLBCW2iw4HGobOXJdCEdUSpRyQC1xgc0atJkwZ1qKwN62sMWusyIkEoCP3YdQWGbWc415R41vw6levtDdYuL52mmfeprWpDKSABmt3QQO9RnHwrv4mZT8Ljs12yEwp+0yM7l+qCyzIVzE5jBlgdNgAANKleEcec2gltQuRDJPeB2YHdtvURxCyWsrbQgG4qxrGpD8+WoHwppwO+ysCWQbTmzBdI0bn7qrnklk2y2GCEU6J/G9BJbNahA3aGUxBMZhrpUJxbApYJUktcHKQYkT2iNAfDxmuhcL44rDssrmG0TMQWAnKs/wCa1zHHO9647lWZmZiYUnUnbT3V02mlXkzYenTm3PwiNx2Lyg93h86hE4lIlogaZQNzqB6CPSrHe4axEMpHnA+ZqNXo+S0AT4BkOvrNdRv2jRkhDXBqib6GYIXboLEqrLG8mRy121399T3FugTXATauLrvAYMD3iJB5VnwXA9UikBgY7jrue7eYpwnHmW9kLAjUCBBliAvppWZyalbQngWRVFlftdBMSqwMrDkDmB3Op7JjSKyw3Qq+oeTlHJclw+mnl+ldbwsOivA7Sq2w+0Aa2/Vl+6PQVv7Kezx2qOLXei9/uGk75gfMAwCPOg9GLuWCqMJBlmXnvpyrtP1Rfuj0pGwS93zqex/kg4mejt/cKNNhnt/ItvTA9HL7EjIBIEyVUTrp7Wp8q7wcAn3fnWDcJtnl8alYmgeesX0axHWTlYHKSCFaBl+zoNKYDo/irgJe07EkDVSCsbESBHl47V6Pbglvu+X6Vh+wbfL5L+ldVJE0jzvgcNctAqUuAzBV0lTG+/5VL4fEF4EMCBJlSCOUjkRttXbm6PJ4fhFYf8PKIgxHgR8mriWNvZFHKsPbxYUBbdwjXXI2up12orqh6Ng65v8Au/8A6orrgxSNf/GWHP8A6qjzDj/20HpRhztiLI85/M1xPj/Hfq2JvWf9QWnZc4gZsvOJ0mtGD6TC5k0y52K66xAJ1g7cqr55V5RvWLA/Ejtn/GWHG95T7oHxNNcT05swQDmBEaOFOvcQZHmK5GvH7JQMbiBiSChDgiCRqcuUzvoedan4/aABOoJIka6gT3V0sk15j/JHYx+pFkfpPxLD3G+q4j6xabZMSwdkHdm0nznXuqAxlrH38SuJuPbW6kZCraJGoyAAxrJ35mm68fskgDc6bUn7csc2A91dd5/2kfDQ9SLE2J4lc/1OIXQO5JX0gim9zgjv/rYrEv53D/eolOL2SJDiNpmNe6nmDxQuz1bzAJkMYEAtqRtoCfAAnlU9/wD8kfCL+42v0UsEQRcbzdq2YDo9atMGtIVYbEMwPdW7FY3qHhbssI2JiGUMDDDaG35+6nNjppfHs3WHuX9K5fU16LI9C5K1JDm8XCwwIDaSZM666nelwWIIzlTBAHlC6QfdSXOOPeKtfYvA0kDaZiAKLpUKWBidIGx/Sq8i7q5J/g7xvsPjJfkY8S/1Q5iGUxH8xX3ezW9dR6fCmTXTcubzlAQe7U/EmpP6gyoWP2SAymQQG9kkdxrKzcmP7WLh7V0/yP8A09kz5oR6Uli1kutb5fvAPejgesissVw4IFhjkuZXE7iR8eYmt7Yf2Lk6g5CfIhQfQ1WQqNF7h7X+qtWyqu6gKzSQpAuHWKZ8Q6GYnB2lN26l5ZylgG7P3ZnXv1qUTiIw98XIzBNAJjVlI3jvY1LXunlt0KXLLZWBUw42Pu3q/G4cKkyiayLIpRWiL6P422mUZmzbZiAIJ1gCdvGsumfC1UpeBNsNcDkZSwzhTIIHJjDeYNQ1i4LRBAJ924215VbFUX8MbcghlOUzqGUkqPAjTTxNWR441d7KZ3OW1o5t+z7O2e40DL/pqNAIA1bTz8q3YbhlqR2nEFTORSYAcQIYfeme9aW9h9axsvrB0P8AmvlXHxE/KNi6LF4HNjh8AdViBbMHQLctqCQBplnxn3VIreuF7StdW66da7PnzDJplknUd2vMk86irjEajY6HwPI+vzpthbTGTGrAZp5KJHpM0lnlOLixDo4Y5KUWdo6MXP3CKT7Kp8VX85qZ99U3onxFQEUt2gqqRt7Ok+hB91XCtPTZOUKfo8nqYcMjMtaUCsAaWa1WZjOkrGaM1LBlFJlpMxok0sAVrEpSzQSagCBBS0oJooDi3H/ousK5zYrPcO6hDP8AV2oGlV7/AOnqr7DmO+TXoG9gbbnt20Y+KKT8RWhuBYc72Lf4QPlU69i2cBboCx2f51ttfRhePtEhfEhdfeDHpXa7/BbAM27LExtbgAeMvAB99N8H0fGv7ormMnPcDmf6f71nyufjGl+WaMTj5m2cls/RpYVpu4hhH2VCTP8ANE/7acHoRhVabasw55lLEnvloA9K64nRi0DMAnxAjx0XLPvmng4Pa+6nutp8yCaz9nK/qkavicUfpj+5xe/wWwuwga6Z1j0RSfjXRcJ0Jwy4Q5LSgvazZtSczWiJ7W2jEbczVnbhVogqyhlO4Mx6bVsa0BbIA0ykDwAEAVoxYlC7dmfL1LyVSo87cf6PY1yk2WeFDZhbbMCyqOrcxqVCgf2NQVzo9igoRrTqJ3IIjXc6V6As379pm6v2RlLA6r2pg+Ggpr0t6TN9TdcsM5CEg5lymS3kYEe+u3ClZxHK20jn9u2EVUGygKPJRFRHGuIMWFm2D2iudxIgSDAg7xvUgLmdgu2YhZ7sxifjXV+kOBsjh9w2VtMEthQ4VSQBlBObviay48b3Jm/NmSqMfZyTh4nN/NofEAVdODYlcRbNq5pdyFVP31P2T3kbjyqnWuwY5fKe/wAPGpjD3SIjcGQeYPgazyNDVktYc3MEiknPbziPG2Z08YkVjcuTZu+FwH1KEfI02bFQxcaFmzFe5yUL+4wT7yKyvXpVwNnKH8Mf57qrOqojuO4lks3HABIC+0Mw1YA/Peqpg+lDLmDIjkK2WQTqBIkT2vnXSOFcDTGO9m6SEZTMR9kqY18qlsJ9EmERg03NDIg5fiNq2YcalHaMWfM4TpOikcNxLX7RS4io1tVZIzCQ051YsZJkgj0qwdGrtkQuZleQRmbslhIBncGDEGrw3RbD9Uba2woP2hq0jYljqaoHHejd3DZXMQz5FVJYkjUE90wdPjUZMTT0tE4s8ZRab2NulFsJiGGUAaN+ITPd3/Gok2c22/Ijx5RU50vthjZuGAz2+0AZ1Xcj3kg+VMcBwjMpa28OBmCxoY5TWWS4s9LFO4JsZvbIlXBB2YHTyqbxeA/5TC3G0ANyyzgToHJtk+rConE3TcOY7kAH3AD8qunQxOtw1yxc9hsyieRIBBHoT5iusav5fuV55uCUvsQ3CUNnEWgGLBywJA07gRG41FdQwxJRSdDGtc2ucQFmLTqQ9txtAAJgHbcaA1eOCYs3EJJ2MfDUGtWBRhKk7bPN6pzyJTapEtFEVqFLmIrYeebIpKx6ykN6pBnSViL1ZdZUAQqe+kg99I1w8opOtNAbAT4UUguD/BRSwajiKOvFaMlGU1Fkjjrh40BxWgKazDHxNAbgopcorULneKXrRUg25K1XgQjR3Udb3GmlzNmOqhYnbU9+vLlSxRE8T4wMObrFgoa1aykqWGabg1A5RFUbiXGbGIsFbl1VuSCWQOQdZMKRAjaNKuHFr9qWN5OsRbLKykGMyuCmo20nXy76iujPQ+3l6zEIHLeyjTCjvI5k+NSpLwzvi65FL4c1q1dFxLl0srSsqYG8HxMHu5VacLxFL1xw7O5vK6kCF1NlxCqNCx0MnfKK1dNOjyIiG2kQ4ym12TEyVdR7YHI78jIpkvFktW7CuuV+uDqQpHaAuAA905j605xqkiXGVp2QmHsdkTJ+Wu8cxTuzmnsGeUEa/wB61cIysqBmySACYnUaTFXzhOAtlYuJafSM4UCR4/rvXkSZ7XLiili8+ftqAAFiJ3JYGQdthT5bkyfuwPMn/BWnj2HFq/cWZAy8501YDzgiaXDNFpSdyS/qdPkK4ZZ5Vlx6DWYukncJ8yKu0iq10PtBbOYjU6fhmf8AcT6VKNxQAwbdwf0sR6qCK9Pp1UEeJ1L5ZGSOlVL6SGC4ZCQ0C4ASOUqYnUaE1ZMPic8wrjxIIB8p39KZ9JsH1mEvLv2Cde9e1Hwqyf0srxNKas5DicX1jAHQKIXwEkiD5k09wzkHMNCe7v5kedMMPwotOU7fYbQeIDHQHwPrTpMGbOhPLMVIKlfcfnsa8iWz6NJJUjK3b1PnV96F4YZY8Cx95AHyqh4VpZvA10bobhiLZc84UeSbn8RPpXfTpvIjL1sqxsrX0h8Ly31uAGLiif510+UVaeia5rGfmxEmCJyjLm1HOPhWzpZwlsRYCoAWV1cA6TlOoE6a+NO+C4Q2rKowAYamDOprcsVZOR508/LCoP0PMpog93yrKKMtaDGayppQprLL40R41IMcp7qINKQe+iTUAxYHurA+VbCx/wAFGY/nQkFAjUUtZAmigNWWjq6XNSxQCARS5/Cgiky1AEZz3VrK1tiigNHU0jW9vT1rcaQigGzYUMpRtQwKkd4Ohqk8B6QnrntN/o28x6wtOVFmSxPLTervxAstp2QZmCMQO8gbbVzP/i0Kpt/U4B9oLcy5j/EBbk89zRRb8HcZJJpmjjXFL12+WSMvVu1tGJC6ECXYbEg+6mfH+EOcVbVsuU4vC5MpYsFc9rPOntd1TuBx967qmBC2x7THrnPkokBmNPsJhMZfuIz4dbQV1fMwVYggzB7RMeFTHG09tEzyKXhEBa4G9u/et2rasq3GQ520gHskid8sagTVv4RgyqgEweYnMPcd/WtHGrIXHEj/ANS2pbwIlZ9BUtgrWg7o3ryci+aj0lkvGigdKEBxNyAfaEz3wPQRGnhSXV9hRyAPp/enXH7X/NXfF/yFPejnDuuxYn2bcM3kp0HvYL6GoScnRo5KMOT9IvnCcGLVm2kaqonzOrfGadaViV8aTJXqLSo8Ju3bM1HdS4i1nRkOzKy/iBFa8tEHlUg5LwbGBMvWbEZG810mrLxLCBsOeyrZSIJAJCt3HcCY91RnS7hq4e/2F7Lzcg6jMxOca8p199TvB2D2NNmUr5SIrx8keMqPdc1KCmio8OtHQDdm/Out8PwfVWkQfZUA+fP4zVF6IYIHFdof6YYx4iFHzroKmtvSR05GL/kMlyURaCaJrAitp5pnRFaiYoW7QG6kIrENWVAAFFJFEUATWNp517/8FI+0d9ZigMxRSA0lAastZiiioJEY1gLtJRQGyaWiipAkUhWiioAhrCCe7zoooDMLS9XRRQFN4+w+vqP4FB/3H8xU1hrZiKKK83L9bPRX9NHP+J4jPibpGwdv9uk/Cp3oNdh4B1aZHeIJX0IPrRRXMNTRpyf0n+hdyT3ViWoor0zxgD1lRRQFT+kPCTYR+avlPiHG3qBWjog46qO4kj30tFeb1P1Hp4HeD8kj0dwh6+820Fvix/SrQq0UVs6Zf9Zi6l3k/YWKAKKK0GcIrBrU8qWigMDZpVB50UUBsisSpoooDBZkn3VlnoooSZi5RRRQg//Z"/>
          <p:cNvSpPr>
            <a:spLocks noChangeAspect="1" noChangeArrowheads="1"/>
          </p:cNvSpPr>
          <p:nvPr/>
        </p:nvSpPr>
        <p:spPr bwMode="auto">
          <a:xfrm>
            <a:off x="762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0602" name="Picture 10" descr="http://www.maquet.com/images/thumbs/495_Transport_CARDIOHEL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929066"/>
            <a:ext cx="4152900" cy="275272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1285860"/>
            <a:ext cx="4700480" cy="314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Automated portable ECMO 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4857760"/>
            <a:ext cx="3929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Cardiohelp</a:t>
            </a:r>
            <a:endParaRPr lang="en-US" altLang="ko-KR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- CE </a:t>
            </a:r>
            <a:r>
              <a:rPr lang="en-US" altLang="ko-KR" sz="2800" dirty="0" err="1" smtClean="0">
                <a:latin typeface="Arial" pitchFamily="34" charset="0"/>
                <a:cs typeface="Arial" pitchFamily="34" charset="0"/>
              </a:rPr>
              <a:t>appoval</a:t>
            </a:r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: 2010</a:t>
            </a:r>
          </a:p>
          <a:p>
            <a:pPr lvl="1"/>
            <a:r>
              <a:rPr lang="en-US" altLang="ko-KR" sz="2800" dirty="0" smtClean="0">
                <a:latin typeface="Arial" pitchFamily="34" charset="0"/>
                <a:cs typeface="Arial" pitchFamily="34" charset="0"/>
              </a:rPr>
              <a:t>- US approval: 2012</a:t>
            </a:r>
            <a:endParaRPr lang="ko-KR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85720" y="274638"/>
            <a:ext cx="8572560" cy="1143000"/>
          </a:xfrm>
        </p:spPr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Implantable artificial lung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6882" name="Picture 2" descr="http://1.bp.blogspot.com/_DtA6ccQ_94g/S6VqqP2Nl0I/AAAAAAAAAAk/g2y81Q0JK6E/s400/medical-breakthrough-BioLung-a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000240"/>
            <a:ext cx="3500462" cy="3136202"/>
          </a:xfrm>
          <a:prstGeom prst="rect">
            <a:avLst/>
          </a:prstGeom>
          <a:noFill/>
        </p:spPr>
      </p:pic>
      <p:pic>
        <p:nvPicPr>
          <p:cNvPr id="506884" name="Picture 4" descr="http://www.medicineatmichigan.org/magazine/2007/fall/i/update-DrBartlet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000240"/>
            <a:ext cx="3738588" cy="3140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550070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Animal experiment (in Michigan and Osaka)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Paracorporeal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oxygenator (+/- pump) : PA→ LA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3 ~ 6months, ambulation 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0663" y="452438"/>
            <a:ext cx="61626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14290"/>
            <a:ext cx="652614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b="1" dirty="0" smtClean="0">
                <a:latin typeface="Times New Roman" pitchFamily="18" charset="0"/>
                <a:cs typeface="Times New Roman" pitchFamily="18" charset="0"/>
              </a:rPr>
              <a:t>DCD organs preservation</a:t>
            </a:r>
            <a:endParaRPr lang="ko-KR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20120601 전공의 학술세미나\DC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785926"/>
            <a:ext cx="7000924" cy="37147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14348" y="5715016"/>
            <a:ext cx="7906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Extracorporeal support of abdominal organ donation</a:t>
            </a:r>
          </a:p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in cardiac death (DCD) 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차 전공의 학술세미나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Michigan experience for DCD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928662" y="4286256"/>
          <a:ext cx="7104282" cy="149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052"/>
                <a:gridCol w="1541739"/>
                <a:gridCol w="1439421"/>
                <a:gridCol w="1776070"/>
              </a:tblGrid>
              <a:tr h="497786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Kidney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Liver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Pancreas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977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EDCD recovered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977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Transplanted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28926" y="2000240"/>
            <a:ext cx="3286477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2000 ~ 2008</a:t>
            </a:r>
          </a:p>
          <a:p>
            <a:pPr lvl="1"/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- 48 Donor</a:t>
            </a:r>
          </a:p>
          <a:p>
            <a:pPr lvl="1"/>
            <a:r>
              <a:rPr lang="en-US" altLang="ko-KR" sz="3200" dirty="0" smtClean="0">
                <a:latin typeface="Arial" pitchFamily="34" charset="0"/>
                <a:cs typeface="Arial" pitchFamily="34" charset="0"/>
              </a:rPr>
              <a:t>- 36 recovered</a:t>
            </a:r>
            <a:endParaRPr lang="ko-KR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ICU Organization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Closed ICU</a:t>
            </a:r>
          </a:p>
          <a:p>
            <a:r>
              <a:rPr lang="en-US" altLang="ko-KR" dirty="0" smtClean="0"/>
              <a:t>Open ICU</a:t>
            </a:r>
          </a:p>
          <a:p>
            <a:r>
              <a:rPr lang="en-US" altLang="ko-KR" dirty="0" smtClean="0"/>
              <a:t>Semi-closed / Transitional ICU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Circuit without systemic anticoagulation 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710" y="1988840"/>
            <a:ext cx="3562358" cy="27363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2724" y="1988840"/>
            <a:ext cx="3606946" cy="27363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728" y="4857760"/>
            <a:ext cx="2197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NO release Surface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4857760"/>
            <a:ext cx="180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Control Surface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286388"/>
            <a:ext cx="8270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Michigan University. in rabbit</a:t>
            </a:r>
          </a:p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Fewer platelet aggregation to surface of NO-coating circuits </a:t>
            </a:r>
          </a:p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when compared to the control circuits  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차 전공의 학술세미나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000240"/>
            <a:ext cx="44644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b="1" dirty="0" smtClean="0">
                <a:latin typeface="Times New Roman" pitchFamily="18" charset="0"/>
                <a:cs typeface="Times New Roman" pitchFamily="18" charset="0"/>
              </a:rPr>
              <a:t>Artificial Placenta</a:t>
            </a:r>
            <a:endParaRPr lang="ko-KR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29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000240"/>
            <a:ext cx="2664296" cy="283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42" y="522920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Michigan University, April. 2012</a:t>
            </a:r>
          </a:p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Fetal lamb </a:t>
            </a:r>
          </a:p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4 days after 3 days Artificial placenta 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museumofhealthcare.files.wordpress.com/2011/08/art-placenta.jpg?w=4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143116"/>
            <a:ext cx="2500330" cy="2520413"/>
          </a:xfrm>
          <a:prstGeom prst="rect">
            <a:avLst/>
          </a:prstGeom>
          <a:noFill/>
        </p:spPr>
      </p:pic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차 전공의 학술세미나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1470025"/>
          </a:xfrm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altLang="ko-KR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Back to the Jun. 2006</a:t>
            </a:r>
            <a:endParaRPr lang="ko-KR" altLang="en-US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908175" y="3573463"/>
            <a:ext cx="7235825" cy="1258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ko-KR" altLang="ko-KR" sz="5400" b="1">
              <a:solidFill>
                <a:schemeClr val="bg1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solidFill>
            <a:srgbClr val="FF9900">
              <a:alpha val="71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187450" y="1844675"/>
            <a:ext cx="7345363" cy="787400"/>
          </a:xfrm>
          <a:prstGeom prst="rect">
            <a:avLst/>
          </a:prstGeom>
          <a:solidFill>
            <a:srgbClr val="FFCC00">
              <a:alpha val="50000"/>
            </a:srgbClr>
          </a:solidFill>
          <a:ln w="254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4400" dirty="0">
                <a:latin typeface="휴먼견출모음T" pitchFamily="18" charset="-127"/>
                <a:ea typeface="휴먼견출모음T" pitchFamily="18" charset="-127"/>
              </a:rPr>
              <a:t>나의 흉부외과 수련 과정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492500" y="5013325"/>
            <a:ext cx="5400675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ko-KR" altLang="en-US" sz="2400" b="1" dirty="0">
                <a:latin typeface="Georgia" pitchFamily="18" charset="0"/>
                <a:ea typeface="헤드라인" pitchFamily="18" charset="-127"/>
              </a:rPr>
              <a:t>전남대학교병원 </a:t>
            </a:r>
            <a:r>
              <a:rPr lang="ko-KR" altLang="en-US" sz="2400" b="1" dirty="0" smtClean="0">
                <a:latin typeface="Georgia" pitchFamily="18" charset="0"/>
                <a:ea typeface="헤드라인" pitchFamily="18" charset="-127"/>
              </a:rPr>
              <a:t>흉부외과</a:t>
            </a:r>
            <a:endParaRPr lang="en-US" altLang="ko-KR" sz="2400" b="1" dirty="0" smtClean="0">
              <a:latin typeface="Georgia" pitchFamily="18" charset="0"/>
              <a:ea typeface="헤드라인" pitchFamily="18" charset="-127"/>
            </a:endParaRPr>
          </a:p>
          <a:p>
            <a:pPr algn="r">
              <a:spcBef>
                <a:spcPct val="50000"/>
              </a:spcBef>
            </a:pPr>
            <a:r>
              <a:rPr lang="ko-KR" altLang="en-US" sz="2400" b="1" dirty="0" smtClean="0">
                <a:latin typeface="Georgia" pitchFamily="18" charset="0"/>
                <a:ea typeface="헤드라인" pitchFamily="18" charset="-127"/>
              </a:rPr>
              <a:t>전공의 </a:t>
            </a:r>
            <a:r>
              <a:rPr lang="en-US" altLang="ko-KR" sz="2400" b="1" dirty="0" smtClean="0">
                <a:latin typeface="Georgia" pitchFamily="18" charset="0"/>
                <a:ea typeface="헤드라인" pitchFamily="18" charset="-127"/>
              </a:rPr>
              <a:t>4</a:t>
            </a:r>
            <a:r>
              <a:rPr lang="ko-KR" altLang="en-US" sz="2400" b="1" dirty="0" err="1" smtClean="0">
                <a:latin typeface="Georgia" pitchFamily="18" charset="0"/>
                <a:ea typeface="헤드라인" pitchFamily="18" charset="-127"/>
              </a:rPr>
              <a:t>년차</a:t>
            </a:r>
            <a:endParaRPr lang="ko-KR" altLang="en-US" sz="2400" b="1" dirty="0">
              <a:latin typeface="Georgia" pitchFamily="18" charset="0"/>
              <a:ea typeface="헤드라인" pitchFamily="18" charset="-127"/>
            </a:endParaRPr>
          </a:p>
          <a:p>
            <a:pPr algn="r">
              <a:spcBef>
                <a:spcPct val="50000"/>
              </a:spcBef>
            </a:pPr>
            <a:r>
              <a:rPr lang="ko-KR" altLang="en-US" sz="2400" b="1" dirty="0">
                <a:latin typeface="Georgia" pitchFamily="18" charset="0"/>
                <a:ea typeface="헤드라인" pitchFamily="18" charset="-127"/>
              </a:rPr>
              <a:t>정   인   석</a:t>
            </a:r>
          </a:p>
        </p:txBody>
      </p:sp>
      <p:pic>
        <p:nvPicPr>
          <p:cNvPr id="51206" name="Picture 6" descr="00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573463"/>
            <a:ext cx="1666875" cy="1252537"/>
          </a:xfrm>
          <a:prstGeom prst="rect">
            <a:avLst/>
          </a:prstGeom>
          <a:noFill/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979613" y="4437063"/>
            <a:ext cx="43195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  <a:latin typeface="Georgia" pitchFamily="18" charset="0"/>
                <a:ea typeface="휴먼견출모음T" pitchFamily="18" charset="-127"/>
              </a:rPr>
              <a:t>Thoracic &amp; Cardiovascular Surgery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0" y="1989138"/>
            <a:ext cx="11874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rgbClr val="FFFF00"/>
                </a:solidFill>
                <a:latin typeface="휴먼견출모음T" pitchFamily="18" charset="-127"/>
                <a:ea typeface="휴먼견출모음T" pitchFamily="18" charset="-127"/>
              </a:rPr>
              <a:t>CNUH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7802" y="0"/>
            <a:ext cx="484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2006</a:t>
            </a:r>
            <a:r>
              <a:rPr lang="ko-KR" altLang="en-US" sz="2000" b="1" dirty="0" smtClean="0"/>
              <a:t>년 제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차 신입 전공의 오리엔테이션</a:t>
            </a:r>
            <a:endParaRPr lang="ko-KR" altLang="en-US" sz="2000" b="1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en-US" altLang="ko-K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11272885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268413"/>
            <a:ext cx="7632700" cy="5087937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439863" y="209550"/>
            <a:ext cx="63944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4400" b="1">
                <a:solidFill>
                  <a:schemeClr val="accent2"/>
                </a:solidFill>
              </a:rPr>
              <a:t>이런 드라마도 있었는데</a:t>
            </a:r>
            <a:r>
              <a:rPr lang="en-US" altLang="ko-KR" sz="4400" b="1">
                <a:solidFill>
                  <a:schemeClr val="accent2"/>
                </a:solidFill>
              </a:rPr>
              <a:t>!</a:t>
            </a:r>
            <a:r>
              <a:rPr lang="en-US" altLang="ko-KR" sz="4400"/>
              <a:t> 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68313" y="1052513"/>
            <a:ext cx="83534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ko-K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53252" name="Picture 4" descr="po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예쁜 손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24163"/>
            <a:ext cx="2974975" cy="4033837"/>
          </a:xfrm>
          <a:prstGeom prst="rect">
            <a:avLst/>
          </a:prstGeom>
          <a:noFill/>
        </p:spPr>
      </p:pic>
      <p:pic>
        <p:nvPicPr>
          <p:cNvPr id="25606" name="Picture 6" descr="사자의 심장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0"/>
            <a:ext cx="3160712" cy="4797425"/>
          </a:xfrm>
          <a:prstGeom prst="rect">
            <a:avLst/>
          </a:prstGeom>
          <a:noFill/>
        </p:spPr>
      </p:pic>
      <p:pic>
        <p:nvPicPr>
          <p:cNvPr id="25607" name="Picture 7" descr="독수리의 눈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54725" y="2852738"/>
            <a:ext cx="3089275" cy="4005262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53988" y="1863725"/>
            <a:ext cx="2555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>
                <a:solidFill>
                  <a:srgbClr val="FF3300"/>
                </a:solidFill>
                <a:latin typeface="HY엽서L" pitchFamily="18" charset="-127"/>
                <a:ea typeface="HY엽서L" pitchFamily="18" charset="-127"/>
              </a:rPr>
              <a:t>여자의 손처럼 </a:t>
            </a:r>
          </a:p>
          <a:p>
            <a:r>
              <a:rPr lang="ko-KR" altLang="en-US" sz="2800">
                <a:solidFill>
                  <a:srgbClr val="FF3300"/>
                </a:solidFill>
                <a:latin typeface="HY엽서L" pitchFamily="18" charset="-127"/>
                <a:ea typeface="HY엽서L" pitchFamily="18" charset="-127"/>
              </a:rPr>
              <a:t>섬세하게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090863" y="4889500"/>
            <a:ext cx="2744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 b="1">
                <a:solidFill>
                  <a:schemeClr val="accent2"/>
                </a:solidFill>
                <a:latin typeface="새굴림" pitchFamily="18" charset="-127"/>
                <a:ea typeface="새굴림" pitchFamily="18" charset="-127"/>
              </a:rPr>
              <a:t>사자의 심장처럼</a:t>
            </a:r>
          </a:p>
          <a:p>
            <a:r>
              <a:rPr lang="ko-KR" altLang="en-US" sz="2800" b="1">
                <a:solidFill>
                  <a:schemeClr val="accent2"/>
                </a:solidFill>
                <a:latin typeface="새굴림" pitchFamily="18" charset="-127"/>
                <a:ea typeface="새굴림" pitchFamily="18" charset="-127"/>
              </a:rPr>
              <a:t>용기있게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257925" y="1863725"/>
            <a:ext cx="2744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800" b="1"/>
              <a:t>독수리의 눈처럼</a:t>
            </a:r>
          </a:p>
          <a:p>
            <a:r>
              <a:rPr lang="ko-KR" altLang="en-US" sz="2800" b="1"/>
              <a:t>예리하게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SC002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196975"/>
            <a:ext cx="6913563" cy="5186363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24075" y="260350"/>
            <a:ext cx="5346335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4400" b="1" dirty="0" smtClean="0">
                <a:solidFill>
                  <a:schemeClr val="accent2"/>
                </a:solidFill>
              </a:rPr>
              <a:t>그래도 </a:t>
            </a:r>
            <a:r>
              <a:rPr lang="ko-KR" altLang="en-US" sz="4400" b="1" dirty="0">
                <a:solidFill>
                  <a:schemeClr val="accent2"/>
                </a:solidFill>
              </a:rPr>
              <a:t>후회는 없다</a:t>
            </a:r>
            <a:r>
              <a:rPr lang="en-US" altLang="ko-KR" sz="4400" b="1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95288" y="1052513"/>
            <a:ext cx="835342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1470025"/>
          </a:xfrm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altLang="ko-KR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be summarized</a:t>
            </a:r>
            <a:endParaRPr lang="ko-KR" altLang="en-US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Thoracic and </a:t>
            </a:r>
            <a:r>
              <a:rPr lang="en-US" altLang="ko-KR" b="1" dirty="0" err="1" smtClean="0">
                <a:latin typeface="Times New Roman" pitchFamily="18" charset="0"/>
                <a:cs typeface="Times New Roman" pitchFamily="18" charset="0"/>
              </a:rPr>
              <a:t>cardiovascualr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 surgeon is the ‘</a:t>
            </a:r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leader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b="1" dirty="0" smtClean="0">
                <a:latin typeface="Times New Roman" pitchFamily="18" charset="0"/>
                <a:cs typeface="Times New Roman" pitchFamily="18" charset="0"/>
              </a:rPr>
              <a:t>Open ICU</a:t>
            </a:r>
            <a:endParaRPr lang="ko-KR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 physician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with privileges to admit patients to the hospital may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admit and care for patients</a:t>
            </a:r>
            <a:r>
              <a:rPr lang="en-US" altLang="ko-K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in the ICU.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ECMO is the leadership?</a:t>
            </a:r>
            <a:endParaRPr lang="ko-KR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7066" y="2492896"/>
            <a:ext cx="2984336" cy="395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501008"/>
            <a:ext cx="39121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572560" cy="1470025"/>
          </a:xfrm>
          <a:gradFill>
            <a:gsLst>
              <a:gs pos="50000">
                <a:srgbClr val="FFEFD1">
                  <a:alpha val="2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altLang="ko-KR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my future</a:t>
            </a:r>
            <a:endParaRPr lang="ko-KR" altLang="en-US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JIS\Desktop\기타 등등 사진\2011년 7.8미국여행 사진\IMG_1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5238786" cy="392909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643050"/>
            <a:ext cx="4478725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4chd.com/wp-content/uploads/2010/06/ecm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58212" y="1988839"/>
            <a:ext cx="5794108" cy="4345581"/>
          </a:xfrm>
          <a:prstGeom prst="rect">
            <a:avLst/>
          </a:prstGeom>
          <a:noFill/>
        </p:spPr>
      </p:pic>
      <p:pic>
        <p:nvPicPr>
          <p:cNvPr id="3" name="Picture 4" descr="big-ecmo-p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988840"/>
            <a:ext cx="5903844" cy="437083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472" y="357166"/>
            <a:ext cx="8229600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ECMO Reunion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Boston Children’s Hospital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차 전공의 학술세미나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소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692150"/>
            <a:ext cx="7921625" cy="56896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S\Desktop\수술 기록지 및 수술 사진 모음\2011년\2011년 수술 사진\김완진이샛별\DSC_17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2357454" cy="1565772"/>
          </a:xfrm>
          <a:prstGeom prst="rect">
            <a:avLst/>
          </a:prstGeom>
          <a:noFill/>
        </p:spPr>
      </p:pic>
      <p:pic>
        <p:nvPicPr>
          <p:cNvPr id="431106" name="Picture 2" descr="C:\Users\JIS\Desktop\Ucloud\20120322 SICU 간호사 교육 (ECMO)\2012-02-16 12.27.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857364"/>
            <a:ext cx="2500330" cy="1875248"/>
          </a:xfrm>
          <a:prstGeom prst="rect">
            <a:avLst/>
          </a:prstGeom>
          <a:noFill/>
        </p:spPr>
      </p:pic>
      <p:pic>
        <p:nvPicPr>
          <p:cNvPr id="4" name="Picture 2" descr="C:\Users\JIS\Desktop\수술 기록지 및 수술 사진 모음\2011년\2011년 수술 사진\박하연(ICU 사진)\DSC_31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214686"/>
            <a:ext cx="4625522" cy="3071834"/>
          </a:xfrm>
          <a:prstGeom prst="rect">
            <a:avLst/>
          </a:prstGeom>
          <a:noFill/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b="1" dirty="0" smtClean="0">
                <a:solidFill>
                  <a:srgbClr val="0000FF"/>
                </a:solidFill>
                <a:latin typeface="Times New Roman" pitchFamily="18" charset="0"/>
              </a:rPr>
              <a:t>ECMO Camp at CNUH</a:t>
            </a:r>
            <a:endParaRPr lang="ko-KR" altLang="en-US" dirty="0"/>
          </a:p>
        </p:txBody>
      </p:sp>
      <p:pic>
        <p:nvPicPr>
          <p:cNvPr id="21506" name="Picture 2" descr="C:\Users\JIS\Desktop\수술 기록지 및 수술 사진 모음\2011년\2011년 수술 사진\김완진이샛별\DSC_1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0420148">
            <a:off x="2293755" y="2114838"/>
            <a:ext cx="2688959" cy="1785950"/>
          </a:xfrm>
          <a:prstGeom prst="rect">
            <a:avLst/>
          </a:prstGeom>
          <a:noFill/>
        </p:spPr>
      </p:pic>
      <p:pic>
        <p:nvPicPr>
          <p:cNvPr id="4" name="Picture 2" descr="C:\Users\JIS\Desktop\수술 기록지 및 수술 사진 모음\2011년\2011년 수술 사진\김완진이샛별\DSC_17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79639">
            <a:off x="1632348" y="2913775"/>
            <a:ext cx="3291266" cy="2185990"/>
          </a:xfrm>
          <a:prstGeom prst="rect">
            <a:avLst/>
          </a:prstGeom>
          <a:noFill/>
        </p:spPr>
      </p:pic>
      <p:pic>
        <p:nvPicPr>
          <p:cNvPr id="5" name="Picture 2" descr="C:\Users\JIS\Desktop\Ucloud\20120322 SICU 간호사 교육 (ECMO)\2012-02-16 12.27.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857364"/>
            <a:ext cx="2500330" cy="1875248"/>
          </a:xfrm>
          <a:prstGeom prst="rect">
            <a:avLst/>
          </a:prstGeom>
          <a:noFill/>
        </p:spPr>
      </p:pic>
      <p:pic>
        <p:nvPicPr>
          <p:cNvPr id="6" name="Picture 1" descr="C:\Users\JIS\Desktop\Ucloud\20110310 오늘(고서진아기) TGA ECMO\DSC_18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4214818"/>
            <a:ext cx="2407054" cy="1598715"/>
          </a:xfrm>
          <a:prstGeom prst="rect">
            <a:avLst/>
          </a:prstGeom>
          <a:noFill/>
        </p:spPr>
      </p:pic>
      <p:pic>
        <p:nvPicPr>
          <p:cNvPr id="7" name="Picture 2" descr="C:\Users\JIS\Desktop\수술 기록지 및 수술 사진 모음\2011년\2011년 수술 사진\김완진이샛별\DSC_177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752520">
            <a:off x="4833486" y="3549893"/>
            <a:ext cx="2627476" cy="1745115"/>
          </a:xfrm>
          <a:prstGeom prst="rect">
            <a:avLst/>
          </a:prstGeom>
          <a:noFill/>
        </p:spPr>
      </p:pic>
      <p:pic>
        <p:nvPicPr>
          <p:cNvPr id="9" name="Picture 2" descr="C:\Documents and Settings\user\바탕 화면\작업 폴더\2010년 11월 대한흉부외과 추계학술대회 (회장강연)\그림 파일 모음\108B59~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556792"/>
            <a:ext cx="7092114" cy="4733986"/>
          </a:xfrm>
          <a:prstGeom prst="rect">
            <a:avLst/>
          </a:prstGeom>
          <a:noFill/>
        </p:spPr>
      </p:pic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 smtClean="0">
                <a:latin typeface="Times New Roman" pitchFamily="18" charset="0"/>
                <a:cs typeface="Times New Roman" pitchFamily="18" charset="0"/>
              </a:rPr>
              <a:t>Closed ICU</a:t>
            </a:r>
            <a:endParaRPr lang="ko-KR" alt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All</a:t>
            </a: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patients entering the ICU are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transferred to the care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of an </a:t>
            </a:r>
            <a:r>
              <a:rPr lang="en-US" altLang="ko-KR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intensivist</a:t>
            </a:r>
            <a:r>
              <a:rPr lang="en-US" altLang="ko-KR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critical care specialist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 for the duration of the ICU stay.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 제</a:t>
            </a:r>
            <a:r>
              <a:rPr lang="en-US" altLang="ko-KR" smtClean="0"/>
              <a:t>5</a:t>
            </a:r>
            <a:r>
              <a:rPr lang="ko-KR" altLang="en-US" smtClean="0"/>
              <a:t>차 전공의 학술세미나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1738</Words>
  <Application>Microsoft Office PowerPoint</Application>
  <PresentationFormat>화면 슬라이드 쇼(4:3)</PresentationFormat>
  <Paragraphs>400</Paragraphs>
  <Slides>86</Slides>
  <Notes>8</Notes>
  <HiddenSlides>1</HiddenSlides>
  <MMClips>0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86</vt:i4>
      </vt:variant>
    </vt:vector>
  </HeadingPairs>
  <TitlesOfParts>
    <vt:vector size="91" baseType="lpstr">
      <vt:lpstr>Office 테마</vt:lpstr>
      <vt:lpstr>1_Office 테마</vt:lpstr>
      <vt:lpstr>기본 디자인</vt:lpstr>
      <vt:lpstr>비트맵 이미지</vt:lpstr>
      <vt:lpstr>Clip</vt:lpstr>
      <vt:lpstr>ECMO : Current Challenges and Future Directions</vt:lpstr>
      <vt:lpstr>My favorite fields</vt:lpstr>
      <vt:lpstr>Who are you?  or  What will you do in the future?</vt:lpstr>
      <vt:lpstr>Take a different route</vt:lpstr>
      <vt:lpstr>Who are you?  or  What will you do in the future?</vt:lpstr>
      <vt:lpstr>Intensivist Critical care specialist</vt:lpstr>
      <vt:lpstr>ICU Organization</vt:lpstr>
      <vt:lpstr>Open ICU</vt:lpstr>
      <vt:lpstr>Closed ICU</vt:lpstr>
      <vt:lpstr>Semi-closed / Transitional ICU</vt:lpstr>
      <vt:lpstr>Need for intensivist</vt:lpstr>
      <vt:lpstr>Trend: open          closed</vt:lpstr>
      <vt:lpstr>Sub-specialist for critical care in Korea</vt:lpstr>
      <vt:lpstr>슬라이드 14</vt:lpstr>
      <vt:lpstr>Critical care medicine</vt:lpstr>
      <vt:lpstr>ECMO</vt:lpstr>
      <vt:lpstr>Abbreviation &amp; Definition</vt:lpstr>
      <vt:lpstr>CPB , ECMO, VAD</vt:lpstr>
      <vt:lpstr>Classification</vt:lpstr>
      <vt:lpstr>Cannulation Site</vt:lpstr>
      <vt:lpstr>ECMO in Yesterday</vt:lpstr>
      <vt:lpstr>1st successful ECLS in 1971</vt:lpstr>
      <vt:lpstr>ECMO was a salvage and rescue procedure. And Physician did not recommend ECMO in 1970’s  ~ early 1990’s. </vt:lpstr>
      <vt:lpstr>“The future is unknowable,  but the past should give us hope”</vt:lpstr>
      <vt:lpstr>New Era of ECMO</vt:lpstr>
      <vt:lpstr>슬라이드 26</vt:lpstr>
      <vt:lpstr>1st ELSO Meeting in 1989</vt:lpstr>
      <vt:lpstr>ELSO center in 2012</vt:lpstr>
      <vt:lpstr>Active Centers in the  ELSO Registry</vt:lpstr>
      <vt:lpstr>ELSO Registry statistics to 2011</vt:lpstr>
      <vt:lpstr>How about ECMO in KOREA ?</vt:lpstr>
      <vt:lpstr>Disclosure: No Financial Conflict</vt:lpstr>
      <vt:lpstr>Cumulative ECMO cases in Korea</vt:lpstr>
      <vt:lpstr>EBS (Emergency Bypass System)</vt:lpstr>
      <vt:lpstr>EBS Auto-priming</vt:lpstr>
      <vt:lpstr>슬라이드 36</vt:lpstr>
      <vt:lpstr>Problems – Plasma Leakage</vt:lpstr>
      <vt:lpstr>QUADROX Prolonged Life Support (PLS)</vt:lpstr>
      <vt:lpstr>Oxygenator</vt:lpstr>
      <vt:lpstr>Problems</vt:lpstr>
      <vt:lpstr>EBS in Korea</vt:lpstr>
      <vt:lpstr>Nova Lung</vt:lpstr>
      <vt:lpstr>슬라이드 43</vt:lpstr>
      <vt:lpstr>ECMO is no more than salvage or rescue tool.</vt:lpstr>
      <vt:lpstr>슬라이드 45</vt:lpstr>
      <vt:lpstr>Conventional ventilatory support versus extracorporeal membrane oxygenation for severe adult respiratory failure (CESAR) trial</vt:lpstr>
      <vt:lpstr>슬라이드 47</vt:lpstr>
      <vt:lpstr>Current challenge of ECMO</vt:lpstr>
      <vt:lpstr>슬라이드 49</vt:lpstr>
      <vt:lpstr>슬라이드 50</vt:lpstr>
      <vt:lpstr>Standard contraindication ?</vt:lpstr>
      <vt:lpstr> Cumulative  Summary</vt:lpstr>
      <vt:lpstr>슬라이드 53</vt:lpstr>
      <vt:lpstr>ECMO protocol in CNUH</vt:lpstr>
      <vt:lpstr>ECMO experience in CNUH</vt:lpstr>
      <vt:lpstr>CNUH Protocol (1)</vt:lpstr>
      <vt:lpstr>CNUH Protocol (2)</vt:lpstr>
      <vt:lpstr>CNUH Protocol (3)</vt:lpstr>
      <vt:lpstr>Future Direction</vt:lpstr>
      <vt:lpstr>슬라이드 60</vt:lpstr>
      <vt:lpstr>New developing technology and application in ECMO</vt:lpstr>
      <vt:lpstr>Bi-caval double lumen canula</vt:lpstr>
      <vt:lpstr>Awake and mobile ECMO </vt:lpstr>
      <vt:lpstr>Automated portable ECMO </vt:lpstr>
      <vt:lpstr>Implantable artificial lung</vt:lpstr>
      <vt:lpstr>슬라이드 66</vt:lpstr>
      <vt:lpstr>슬라이드 67</vt:lpstr>
      <vt:lpstr>DCD organs preservation</vt:lpstr>
      <vt:lpstr>Michigan experience for DCD</vt:lpstr>
      <vt:lpstr>Circuit without systemic anticoagulation </vt:lpstr>
      <vt:lpstr>Artificial Placenta</vt:lpstr>
      <vt:lpstr>Back to the Jun. 2006</vt:lpstr>
      <vt:lpstr>슬라이드 73</vt:lpstr>
      <vt:lpstr>슬라이드 74</vt:lpstr>
      <vt:lpstr>슬라이드 75</vt:lpstr>
      <vt:lpstr>슬라이드 76</vt:lpstr>
      <vt:lpstr>슬라이드 77</vt:lpstr>
      <vt:lpstr>To be summarized</vt:lpstr>
      <vt:lpstr>Thoracic and cardiovascualr surgeon is the ‘leader’</vt:lpstr>
      <vt:lpstr>ECMO is the leadership?</vt:lpstr>
      <vt:lpstr>In my future</vt:lpstr>
      <vt:lpstr>슬라이드 82</vt:lpstr>
      <vt:lpstr>슬라이드 83</vt:lpstr>
      <vt:lpstr>슬라이드 84</vt:lpstr>
      <vt:lpstr>슬라이드 85</vt:lpstr>
      <vt:lpstr>ECMO Camp at CNUH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ECMO: Today and Tomorow</dc:title>
  <dc:creator>JIS</dc:creator>
  <cp:lastModifiedBy>.</cp:lastModifiedBy>
  <cp:revision>63</cp:revision>
  <dcterms:created xsi:type="dcterms:W3CDTF">2012-05-23T03:14:50Z</dcterms:created>
  <dcterms:modified xsi:type="dcterms:W3CDTF">2012-09-14T08:52:56Z</dcterms:modified>
</cp:coreProperties>
</file>